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Lst>
  <p:notesMasterIdLst>
    <p:notesMasterId r:id="rId26"/>
  </p:notesMasterIdLst>
  <p:sldIdLst>
    <p:sldId id="256" r:id="rId3"/>
    <p:sldId id="706" r:id="rId4"/>
    <p:sldId id="688" r:id="rId5"/>
    <p:sldId id="707" r:id="rId6"/>
    <p:sldId id="709" r:id="rId7"/>
    <p:sldId id="708" r:id="rId8"/>
    <p:sldId id="713" r:id="rId9"/>
    <p:sldId id="724" r:id="rId10"/>
    <p:sldId id="715" r:id="rId11"/>
    <p:sldId id="714" r:id="rId12"/>
    <p:sldId id="716" r:id="rId13"/>
    <p:sldId id="720" r:id="rId14"/>
    <p:sldId id="722" r:id="rId15"/>
    <p:sldId id="719" r:id="rId16"/>
    <p:sldId id="718" r:id="rId17"/>
    <p:sldId id="721" r:id="rId18"/>
    <p:sldId id="710" r:id="rId19"/>
    <p:sldId id="723" r:id="rId20"/>
    <p:sldId id="725" r:id="rId21"/>
    <p:sldId id="712" r:id="rId22"/>
    <p:sldId id="711" r:id="rId23"/>
    <p:sldId id="701" r:id="rId24"/>
    <p:sldId id="664" r:id="rId25"/>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8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8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8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8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8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8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8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8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a:srgbClr val="000000"/>
    <a:srgbClr val="0033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27" autoAdjust="0"/>
  </p:normalViewPr>
  <p:slideViewPr>
    <p:cSldViewPr>
      <p:cViewPr varScale="1">
        <p:scale>
          <a:sx n="59" d="100"/>
          <a:sy n="59" d="100"/>
        </p:scale>
        <p:origin x="17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6144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F3DAFC14-05B9-9E4B-906F-D4CA18E2B182}" type="slidenum">
              <a:rPr lang="en-US"/>
              <a:pPr>
                <a:defRPr/>
              </a:pPr>
              <a:t>‹#›</a:t>
            </a:fld>
            <a:endParaRPr lang="en-US"/>
          </a:p>
        </p:txBody>
      </p:sp>
    </p:spTree>
    <p:extLst>
      <p:ext uri="{BB962C8B-B14F-4D97-AF65-F5344CB8AC3E}">
        <p14:creationId xmlns:p14="http://schemas.microsoft.com/office/powerpoint/2010/main" val="422825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fld id="{D4A893FC-CC2F-724D-8583-354A50680A7D}" type="slidenum">
              <a:rPr lang="en-US" sz="1200"/>
              <a:pPr eaLnBrk="1" hangingPunct="1"/>
              <a:t>1</a:t>
            </a:fld>
            <a:endParaRPr lang="en-US" sz="120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3452715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B21B2F-E94E-41E9-AF05-65CAE8AF48C9}" type="slidenum">
              <a:rPr lang="en-CA" smtClean="0"/>
              <a:t>23</a:t>
            </a:fld>
            <a:endParaRPr lang="en-CA"/>
          </a:p>
        </p:txBody>
      </p:sp>
    </p:spTree>
    <p:extLst>
      <p:ext uri="{BB962C8B-B14F-4D97-AF65-F5344CB8AC3E}">
        <p14:creationId xmlns:p14="http://schemas.microsoft.com/office/powerpoint/2010/main" val="3965768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3DAFC14-05B9-9E4B-906F-D4CA18E2B182}" type="slidenum">
              <a:rPr lang="en-US" smtClean="0"/>
              <a:pPr>
                <a:defRPr/>
              </a:pPr>
              <a:t>2</a:t>
            </a:fld>
            <a:endParaRPr lang="en-US"/>
          </a:p>
        </p:txBody>
      </p:sp>
    </p:spTree>
    <p:extLst>
      <p:ext uri="{BB962C8B-B14F-4D97-AF65-F5344CB8AC3E}">
        <p14:creationId xmlns:p14="http://schemas.microsoft.com/office/powerpoint/2010/main" val="500087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3DAFC14-05B9-9E4B-906F-D4CA18E2B182}" type="slidenum">
              <a:rPr lang="en-US" smtClean="0"/>
              <a:pPr>
                <a:defRPr/>
              </a:pPr>
              <a:t>3</a:t>
            </a:fld>
            <a:endParaRPr lang="en-US"/>
          </a:p>
        </p:txBody>
      </p:sp>
    </p:spTree>
    <p:extLst>
      <p:ext uri="{BB962C8B-B14F-4D97-AF65-F5344CB8AC3E}">
        <p14:creationId xmlns:p14="http://schemas.microsoft.com/office/powerpoint/2010/main" val="2976878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Eat the elephant one bite at</a:t>
            </a:r>
            <a:r>
              <a:rPr lang="en-CA" baseline="0" dirty="0" smtClean="0"/>
              <a:t> a time </a:t>
            </a:r>
            <a:endParaRPr lang="en-CA" dirty="0"/>
          </a:p>
        </p:txBody>
      </p:sp>
      <p:sp>
        <p:nvSpPr>
          <p:cNvPr id="4" name="Slide Number Placeholder 3"/>
          <p:cNvSpPr>
            <a:spLocks noGrp="1"/>
          </p:cNvSpPr>
          <p:nvPr>
            <p:ph type="sldNum" sz="quarter" idx="10"/>
          </p:nvPr>
        </p:nvSpPr>
        <p:spPr/>
        <p:txBody>
          <a:bodyPr/>
          <a:lstStyle/>
          <a:p>
            <a:pPr>
              <a:defRPr/>
            </a:pPr>
            <a:fld id="{F3DAFC14-05B9-9E4B-906F-D4CA18E2B182}" type="slidenum">
              <a:rPr lang="en-US" smtClean="0"/>
              <a:pPr>
                <a:defRPr/>
              </a:pPr>
              <a:t>14</a:t>
            </a:fld>
            <a:endParaRPr lang="en-US"/>
          </a:p>
        </p:txBody>
      </p:sp>
    </p:spTree>
    <p:extLst>
      <p:ext uri="{BB962C8B-B14F-4D97-AF65-F5344CB8AC3E}">
        <p14:creationId xmlns:p14="http://schemas.microsoft.com/office/powerpoint/2010/main" val="1351963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Although both</a:t>
            </a:r>
            <a:r>
              <a:rPr lang="en-CA" baseline="0" dirty="0" smtClean="0"/>
              <a:t> government and academic ocean science has a mandate to support it.</a:t>
            </a:r>
            <a:endParaRPr lang="en-CA" dirty="0"/>
          </a:p>
        </p:txBody>
      </p:sp>
      <p:sp>
        <p:nvSpPr>
          <p:cNvPr id="4" name="Slide Number Placeholder 3"/>
          <p:cNvSpPr>
            <a:spLocks noGrp="1"/>
          </p:cNvSpPr>
          <p:nvPr>
            <p:ph type="sldNum" sz="quarter" idx="10"/>
          </p:nvPr>
        </p:nvSpPr>
        <p:spPr/>
        <p:txBody>
          <a:bodyPr/>
          <a:lstStyle/>
          <a:p>
            <a:pPr>
              <a:defRPr/>
            </a:pPr>
            <a:fld id="{F3DAFC14-05B9-9E4B-906F-D4CA18E2B182}" type="slidenum">
              <a:rPr lang="en-US" smtClean="0"/>
              <a:pPr>
                <a:defRPr/>
              </a:pPr>
              <a:t>16</a:t>
            </a:fld>
            <a:endParaRPr lang="en-US"/>
          </a:p>
        </p:txBody>
      </p:sp>
    </p:spTree>
    <p:extLst>
      <p:ext uri="{BB962C8B-B14F-4D97-AF65-F5344CB8AC3E}">
        <p14:creationId xmlns:p14="http://schemas.microsoft.com/office/powerpoint/2010/main" val="3845182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The intent of the ODI is to access a broad range of oceanographic, acoustic &amp; hydrographic datasets on a single platform for real time analysis and forecasting of environmental features, which in turn will enable better decision making.  </a:t>
            </a:r>
          </a:p>
          <a:p>
            <a:endParaRPr lang="en-CA" dirty="0"/>
          </a:p>
        </p:txBody>
      </p:sp>
      <p:sp>
        <p:nvSpPr>
          <p:cNvPr id="4" name="Slide Number Placeholder 3"/>
          <p:cNvSpPr>
            <a:spLocks noGrp="1"/>
          </p:cNvSpPr>
          <p:nvPr>
            <p:ph type="sldNum" sz="quarter" idx="10"/>
          </p:nvPr>
        </p:nvSpPr>
        <p:spPr/>
        <p:txBody>
          <a:bodyPr/>
          <a:lstStyle/>
          <a:p>
            <a:pPr>
              <a:defRPr/>
            </a:pPr>
            <a:fld id="{F3DAFC14-05B9-9E4B-906F-D4CA18E2B182}" type="slidenum">
              <a:rPr lang="en-US" smtClean="0"/>
              <a:pPr>
                <a:defRPr/>
              </a:pPr>
              <a:t>17</a:t>
            </a:fld>
            <a:endParaRPr lang="en-US"/>
          </a:p>
        </p:txBody>
      </p:sp>
    </p:spTree>
    <p:extLst>
      <p:ext uri="{BB962C8B-B14F-4D97-AF65-F5344CB8AC3E}">
        <p14:creationId xmlns:p14="http://schemas.microsoft.com/office/powerpoint/2010/main" val="4034149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ED10B76-400F-4FCD-A205-5AC2B1F21B33}" type="slidenum">
              <a:rPr lang="en-CA" smtClean="0"/>
              <a:pPr/>
              <a:t>19</a:t>
            </a:fld>
            <a:endParaRPr lang="en-CA"/>
          </a:p>
        </p:txBody>
      </p:sp>
    </p:spTree>
    <p:extLst>
      <p:ext uri="{BB962C8B-B14F-4D97-AF65-F5344CB8AC3E}">
        <p14:creationId xmlns:p14="http://schemas.microsoft.com/office/powerpoint/2010/main" val="1941971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You will see more after lunch</a:t>
            </a:r>
            <a:endParaRPr lang="en-CA" dirty="0"/>
          </a:p>
        </p:txBody>
      </p:sp>
      <p:sp>
        <p:nvSpPr>
          <p:cNvPr id="4" name="Slide Number Placeholder 3"/>
          <p:cNvSpPr>
            <a:spLocks noGrp="1"/>
          </p:cNvSpPr>
          <p:nvPr>
            <p:ph type="sldNum" sz="quarter" idx="10"/>
          </p:nvPr>
        </p:nvSpPr>
        <p:spPr/>
        <p:txBody>
          <a:bodyPr/>
          <a:lstStyle/>
          <a:p>
            <a:pPr>
              <a:defRPr/>
            </a:pPr>
            <a:fld id="{F3DAFC14-05B9-9E4B-906F-D4CA18E2B182}" type="slidenum">
              <a:rPr lang="en-US" smtClean="0"/>
              <a:pPr>
                <a:defRPr/>
              </a:pPr>
              <a:t>20</a:t>
            </a:fld>
            <a:endParaRPr lang="en-US"/>
          </a:p>
        </p:txBody>
      </p:sp>
    </p:spTree>
    <p:extLst>
      <p:ext uri="{BB962C8B-B14F-4D97-AF65-F5344CB8AC3E}">
        <p14:creationId xmlns:p14="http://schemas.microsoft.com/office/powerpoint/2010/main" val="2407992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3DAFC14-05B9-9E4B-906F-D4CA18E2B182}" type="slidenum">
              <a:rPr lang="en-US" smtClean="0"/>
              <a:pPr>
                <a:defRPr/>
              </a:pPr>
              <a:t>22</a:t>
            </a:fld>
            <a:endParaRPr lang="en-US"/>
          </a:p>
        </p:txBody>
      </p:sp>
    </p:spTree>
    <p:extLst>
      <p:ext uri="{BB962C8B-B14F-4D97-AF65-F5344CB8AC3E}">
        <p14:creationId xmlns:p14="http://schemas.microsoft.com/office/powerpoint/2010/main" val="1450957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06351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04762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740793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4192697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09019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00646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52416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668673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2566411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067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1408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803526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9933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225343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5785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43969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559047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537327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23865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299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15226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9895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7" name="Group 16"/>
          <p:cNvGrpSpPr>
            <a:grpSpLocks/>
          </p:cNvGrpSpPr>
          <p:nvPr userDrawn="1"/>
        </p:nvGrpSpPr>
        <p:grpSpPr bwMode="auto">
          <a:xfrm>
            <a:off x="250826" y="188914"/>
            <a:ext cx="4505812" cy="942975"/>
            <a:chOff x="90" y="94"/>
            <a:chExt cx="2484" cy="594"/>
          </a:xfrm>
        </p:grpSpPr>
        <p:pic>
          <p:nvPicPr>
            <p:cNvPr id="1028" name="Picture 13" descr="MarWay_Logo10"/>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l="8475" t="32394" r="7765" b="38889"/>
            <a:stretch>
              <a:fillRect/>
            </a:stretch>
          </p:blipFill>
          <p:spPr bwMode="auto">
            <a:xfrm>
              <a:off x="90" y="94"/>
              <a:ext cx="2472"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14"/>
            <p:cNvSpPr txBox="1">
              <a:spLocks noChangeArrowheads="1"/>
            </p:cNvSpPr>
            <p:nvPr userDrawn="1"/>
          </p:nvSpPr>
          <p:spPr bwMode="auto">
            <a:xfrm>
              <a:off x="487" y="94"/>
              <a:ext cx="2087" cy="310"/>
            </a:xfrm>
            <a:prstGeom prst="rect">
              <a:avLst/>
            </a:prstGeom>
            <a:noFill/>
            <a:ln>
              <a:noFill/>
            </a:ln>
            <a:effectLs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sz="1400" dirty="0" smtClean="0">
                  <a:solidFill>
                    <a:srgbClr val="FF3300"/>
                  </a:solidFill>
                  <a:latin typeface="Arial Unicode MS" pitchFamily="34" charset="-128"/>
                  <a:ea typeface="+mn-ea"/>
                  <a:cs typeface="+mn-cs"/>
                </a:rPr>
                <a:t>Maritime Way Scientific Ltd.</a:t>
              </a:r>
            </a:p>
            <a:p>
              <a:pPr eaLnBrk="1" hangingPunct="1">
                <a:defRPr/>
              </a:pPr>
              <a:r>
                <a:rPr lang="en-US" sz="1200" i="1" dirty="0" smtClean="0">
                  <a:solidFill>
                    <a:srgbClr val="0000FF"/>
                  </a:solidFill>
                  <a:ea typeface="+mn-ea"/>
                  <a:cs typeface="+mn-cs"/>
                </a:rPr>
                <a:t>Operational Oceanography &amp; Scientific Solutions</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000" u="sng">
          <a:solidFill>
            <a:schemeClr val="accent2"/>
          </a:solidFill>
          <a:latin typeface="+mj-lt"/>
          <a:ea typeface="ＭＳ Ｐゴシック" charset="0"/>
          <a:cs typeface="ＭＳ Ｐゴシック" charset="0"/>
        </a:defRPr>
      </a:lvl1pPr>
      <a:lvl2pPr algn="ctr" rtl="0" eaLnBrk="0" fontAlgn="base" hangingPunct="0">
        <a:spcBef>
          <a:spcPct val="0"/>
        </a:spcBef>
        <a:spcAft>
          <a:spcPct val="0"/>
        </a:spcAft>
        <a:defRPr sz="4000" u="sng">
          <a:solidFill>
            <a:schemeClr val="accent2"/>
          </a:solidFill>
          <a:latin typeface="Arial Narrow" pitchFamily="34" charset="0"/>
          <a:ea typeface="ＭＳ Ｐゴシック" charset="0"/>
          <a:cs typeface="ＭＳ Ｐゴシック" charset="0"/>
        </a:defRPr>
      </a:lvl2pPr>
      <a:lvl3pPr algn="ctr" rtl="0" eaLnBrk="0" fontAlgn="base" hangingPunct="0">
        <a:spcBef>
          <a:spcPct val="0"/>
        </a:spcBef>
        <a:spcAft>
          <a:spcPct val="0"/>
        </a:spcAft>
        <a:defRPr sz="4000" u="sng">
          <a:solidFill>
            <a:schemeClr val="accent2"/>
          </a:solidFill>
          <a:latin typeface="Arial Narrow" pitchFamily="34" charset="0"/>
          <a:ea typeface="ＭＳ Ｐゴシック" charset="0"/>
          <a:cs typeface="ＭＳ Ｐゴシック" charset="0"/>
        </a:defRPr>
      </a:lvl3pPr>
      <a:lvl4pPr algn="ctr" rtl="0" eaLnBrk="0" fontAlgn="base" hangingPunct="0">
        <a:spcBef>
          <a:spcPct val="0"/>
        </a:spcBef>
        <a:spcAft>
          <a:spcPct val="0"/>
        </a:spcAft>
        <a:defRPr sz="4000" u="sng">
          <a:solidFill>
            <a:schemeClr val="accent2"/>
          </a:solidFill>
          <a:latin typeface="Arial Narrow" pitchFamily="34" charset="0"/>
          <a:ea typeface="ＭＳ Ｐゴシック" charset="0"/>
          <a:cs typeface="ＭＳ Ｐゴシック" charset="0"/>
        </a:defRPr>
      </a:lvl4pPr>
      <a:lvl5pPr algn="ctr" rtl="0" eaLnBrk="0" fontAlgn="base" hangingPunct="0">
        <a:spcBef>
          <a:spcPct val="0"/>
        </a:spcBef>
        <a:spcAft>
          <a:spcPct val="0"/>
        </a:spcAft>
        <a:defRPr sz="4000" u="sng">
          <a:solidFill>
            <a:schemeClr val="accent2"/>
          </a:solidFill>
          <a:latin typeface="Arial Narrow" pitchFamily="34" charset="0"/>
          <a:ea typeface="ＭＳ Ｐゴシック" charset="0"/>
          <a:cs typeface="ＭＳ Ｐゴシック" charset="0"/>
        </a:defRPr>
      </a:lvl5pPr>
      <a:lvl6pPr marL="457200" algn="ctr" rtl="0" fontAlgn="base">
        <a:spcBef>
          <a:spcPct val="0"/>
        </a:spcBef>
        <a:spcAft>
          <a:spcPct val="0"/>
        </a:spcAft>
        <a:defRPr sz="4000" u="sng">
          <a:solidFill>
            <a:schemeClr val="accent2"/>
          </a:solidFill>
          <a:latin typeface="Arial Narrow" pitchFamily="34" charset="0"/>
        </a:defRPr>
      </a:lvl6pPr>
      <a:lvl7pPr marL="914400" algn="ctr" rtl="0" fontAlgn="base">
        <a:spcBef>
          <a:spcPct val="0"/>
        </a:spcBef>
        <a:spcAft>
          <a:spcPct val="0"/>
        </a:spcAft>
        <a:defRPr sz="4000" u="sng">
          <a:solidFill>
            <a:schemeClr val="accent2"/>
          </a:solidFill>
          <a:latin typeface="Arial Narrow" pitchFamily="34" charset="0"/>
        </a:defRPr>
      </a:lvl7pPr>
      <a:lvl8pPr marL="1371600" algn="ctr" rtl="0" fontAlgn="base">
        <a:spcBef>
          <a:spcPct val="0"/>
        </a:spcBef>
        <a:spcAft>
          <a:spcPct val="0"/>
        </a:spcAft>
        <a:defRPr sz="4000" u="sng">
          <a:solidFill>
            <a:schemeClr val="accent2"/>
          </a:solidFill>
          <a:latin typeface="Arial Narrow" pitchFamily="34" charset="0"/>
        </a:defRPr>
      </a:lvl8pPr>
      <a:lvl9pPr marL="1828800" algn="ctr" rtl="0" fontAlgn="base">
        <a:spcBef>
          <a:spcPct val="0"/>
        </a:spcBef>
        <a:spcAft>
          <a:spcPct val="0"/>
        </a:spcAft>
        <a:defRPr sz="4000" u="sng">
          <a:solidFill>
            <a:schemeClr val="accent2"/>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7" name="Group 16"/>
          <p:cNvGrpSpPr>
            <a:grpSpLocks/>
          </p:cNvGrpSpPr>
          <p:nvPr userDrawn="1"/>
        </p:nvGrpSpPr>
        <p:grpSpPr bwMode="auto">
          <a:xfrm>
            <a:off x="250826" y="188914"/>
            <a:ext cx="4505812" cy="942975"/>
            <a:chOff x="90" y="94"/>
            <a:chExt cx="2484" cy="594"/>
          </a:xfrm>
        </p:grpSpPr>
        <p:pic>
          <p:nvPicPr>
            <p:cNvPr id="1028" name="Picture 13" descr="MarWay_Logo10"/>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l="8475" t="32394" r="7765" b="38889"/>
            <a:stretch>
              <a:fillRect/>
            </a:stretch>
          </p:blipFill>
          <p:spPr bwMode="auto">
            <a:xfrm>
              <a:off x="90" y="94"/>
              <a:ext cx="2472"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14"/>
            <p:cNvSpPr txBox="1">
              <a:spLocks noChangeArrowheads="1"/>
            </p:cNvSpPr>
            <p:nvPr userDrawn="1"/>
          </p:nvSpPr>
          <p:spPr bwMode="auto">
            <a:xfrm>
              <a:off x="487" y="94"/>
              <a:ext cx="2087" cy="310"/>
            </a:xfrm>
            <a:prstGeom prst="rect">
              <a:avLst/>
            </a:prstGeom>
            <a:noFill/>
            <a:ln>
              <a:noFill/>
            </a:ln>
            <a:effectLs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US" sz="1400" dirty="0" smtClean="0">
                  <a:solidFill>
                    <a:srgbClr val="FF3300"/>
                  </a:solidFill>
                  <a:latin typeface="Arial Unicode MS" pitchFamily="34" charset="-128"/>
                  <a:cs typeface="+mn-cs"/>
                </a:rPr>
                <a:t>Maritime Way Scientific Ltd.</a:t>
              </a:r>
            </a:p>
            <a:p>
              <a:pPr eaLnBrk="1" hangingPunct="1">
                <a:defRPr/>
              </a:pPr>
              <a:r>
                <a:rPr lang="en-US" sz="1200" i="1" dirty="0" smtClean="0">
                  <a:solidFill>
                    <a:srgbClr val="0000FF"/>
                  </a:solidFill>
                  <a:cs typeface="+mn-cs"/>
                </a:rPr>
                <a:t>Operational Oceanography &amp; Scientific Solutions</a:t>
              </a:r>
            </a:p>
          </p:txBody>
        </p:sp>
      </p:grpSp>
    </p:spTree>
    <p:extLst>
      <p:ext uri="{BB962C8B-B14F-4D97-AF65-F5344CB8AC3E}">
        <p14:creationId xmlns:p14="http://schemas.microsoft.com/office/powerpoint/2010/main" val="18919196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ctr" rtl="0" eaLnBrk="0" fontAlgn="base" hangingPunct="0">
        <a:spcBef>
          <a:spcPct val="0"/>
        </a:spcBef>
        <a:spcAft>
          <a:spcPct val="0"/>
        </a:spcAft>
        <a:defRPr sz="4000" u="sng">
          <a:solidFill>
            <a:schemeClr val="accent2"/>
          </a:solidFill>
          <a:latin typeface="+mj-lt"/>
          <a:ea typeface="ＭＳ Ｐゴシック" charset="0"/>
          <a:cs typeface="ＭＳ Ｐゴシック" charset="0"/>
        </a:defRPr>
      </a:lvl1pPr>
      <a:lvl2pPr algn="ctr" rtl="0" eaLnBrk="0" fontAlgn="base" hangingPunct="0">
        <a:spcBef>
          <a:spcPct val="0"/>
        </a:spcBef>
        <a:spcAft>
          <a:spcPct val="0"/>
        </a:spcAft>
        <a:defRPr sz="4000" u="sng">
          <a:solidFill>
            <a:schemeClr val="accent2"/>
          </a:solidFill>
          <a:latin typeface="Arial Narrow" pitchFamily="34" charset="0"/>
          <a:ea typeface="ＭＳ Ｐゴシック" charset="0"/>
          <a:cs typeface="ＭＳ Ｐゴシック" charset="0"/>
        </a:defRPr>
      </a:lvl2pPr>
      <a:lvl3pPr algn="ctr" rtl="0" eaLnBrk="0" fontAlgn="base" hangingPunct="0">
        <a:spcBef>
          <a:spcPct val="0"/>
        </a:spcBef>
        <a:spcAft>
          <a:spcPct val="0"/>
        </a:spcAft>
        <a:defRPr sz="4000" u="sng">
          <a:solidFill>
            <a:schemeClr val="accent2"/>
          </a:solidFill>
          <a:latin typeface="Arial Narrow" pitchFamily="34" charset="0"/>
          <a:ea typeface="ＭＳ Ｐゴシック" charset="0"/>
          <a:cs typeface="ＭＳ Ｐゴシック" charset="0"/>
        </a:defRPr>
      </a:lvl3pPr>
      <a:lvl4pPr algn="ctr" rtl="0" eaLnBrk="0" fontAlgn="base" hangingPunct="0">
        <a:spcBef>
          <a:spcPct val="0"/>
        </a:spcBef>
        <a:spcAft>
          <a:spcPct val="0"/>
        </a:spcAft>
        <a:defRPr sz="4000" u="sng">
          <a:solidFill>
            <a:schemeClr val="accent2"/>
          </a:solidFill>
          <a:latin typeface="Arial Narrow" pitchFamily="34" charset="0"/>
          <a:ea typeface="ＭＳ Ｐゴシック" charset="0"/>
          <a:cs typeface="ＭＳ Ｐゴシック" charset="0"/>
        </a:defRPr>
      </a:lvl4pPr>
      <a:lvl5pPr algn="ctr" rtl="0" eaLnBrk="0" fontAlgn="base" hangingPunct="0">
        <a:spcBef>
          <a:spcPct val="0"/>
        </a:spcBef>
        <a:spcAft>
          <a:spcPct val="0"/>
        </a:spcAft>
        <a:defRPr sz="4000" u="sng">
          <a:solidFill>
            <a:schemeClr val="accent2"/>
          </a:solidFill>
          <a:latin typeface="Arial Narrow" pitchFamily="34" charset="0"/>
          <a:ea typeface="ＭＳ Ｐゴシック" charset="0"/>
          <a:cs typeface="ＭＳ Ｐゴシック" charset="0"/>
        </a:defRPr>
      </a:lvl5pPr>
      <a:lvl6pPr marL="457200" algn="ctr" rtl="0" fontAlgn="base">
        <a:spcBef>
          <a:spcPct val="0"/>
        </a:spcBef>
        <a:spcAft>
          <a:spcPct val="0"/>
        </a:spcAft>
        <a:defRPr sz="4000" u="sng">
          <a:solidFill>
            <a:schemeClr val="accent2"/>
          </a:solidFill>
          <a:latin typeface="Arial Narrow" pitchFamily="34" charset="0"/>
        </a:defRPr>
      </a:lvl6pPr>
      <a:lvl7pPr marL="914400" algn="ctr" rtl="0" fontAlgn="base">
        <a:spcBef>
          <a:spcPct val="0"/>
        </a:spcBef>
        <a:spcAft>
          <a:spcPct val="0"/>
        </a:spcAft>
        <a:defRPr sz="4000" u="sng">
          <a:solidFill>
            <a:schemeClr val="accent2"/>
          </a:solidFill>
          <a:latin typeface="Arial Narrow" pitchFamily="34" charset="0"/>
        </a:defRPr>
      </a:lvl7pPr>
      <a:lvl8pPr marL="1371600" algn="ctr" rtl="0" fontAlgn="base">
        <a:spcBef>
          <a:spcPct val="0"/>
        </a:spcBef>
        <a:spcAft>
          <a:spcPct val="0"/>
        </a:spcAft>
        <a:defRPr sz="4000" u="sng">
          <a:solidFill>
            <a:schemeClr val="accent2"/>
          </a:solidFill>
          <a:latin typeface="Arial Narrow" pitchFamily="34" charset="0"/>
        </a:defRPr>
      </a:lvl8pPr>
      <a:lvl9pPr marL="1828800" algn="ctr" rtl="0" fontAlgn="base">
        <a:spcBef>
          <a:spcPct val="0"/>
        </a:spcBef>
        <a:spcAft>
          <a:spcPct val="0"/>
        </a:spcAft>
        <a:defRPr sz="4000" u="sng">
          <a:solidFill>
            <a:schemeClr val="accent2"/>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Word_Document1.docx"/></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5"/>
          <p:cNvSpPr>
            <a:spLocks noGrp="1" noChangeArrowheads="1"/>
          </p:cNvSpPr>
          <p:nvPr>
            <p:ph type="ctrTitle"/>
          </p:nvPr>
        </p:nvSpPr>
        <p:spPr bwMode="auto">
          <a:xfrm>
            <a:off x="251520" y="735669"/>
            <a:ext cx="8642350" cy="48013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eaLnBrk="1" hangingPunct="1"/>
            <a:r>
              <a:rPr lang="en-US" sz="3600" u="none" dirty="0">
                <a:solidFill>
                  <a:srgbClr val="FF3300"/>
                </a:solidFill>
                <a:latin typeface="Arial" charset="0"/>
              </a:rPr>
              <a:t/>
            </a:r>
            <a:br>
              <a:rPr lang="en-US" sz="3600" u="none" dirty="0">
                <a:solidFill>
                  <a:srgbClr val="FF3300"/>
                </a:solidFill>
                <a:latin typeface="Arial" charset="0"/>
              </a:rPr>
            </a:br>
            <a:r>
              <a:rPr lang="en-US" sz="4400" b="1" u="none" dirty="0" smtClean="0">
                <a:solidFill>
                  <a:schemeClr val="tx1"/>
                </a:solidFill>
                <a:latin typeface="Arial" charset="0"/>
              </a:rPr>
              <a:t>Implementing a </a:t>
            </a:r>
            <a:br>
              <a:rPr lang="en-US" sz="4400" b="1" u="none" dirty="0" smtClean="0">
                <a:solidFill>
                  <a:schemeClr val="tx1"/>
                </a:solidFill>
                <a:latin typeface="Arial" charset="0"/>
              </a:rPr>
            </a:br>
            <a:r>
              <a:rPr lang="en-US" sz="4400" b="1" u="none" dirty="0" smtClean="0">
                <a:solidFill>
                  <a:schemeClr val="tx1"/>
                </a:solidFill>
                <a:latin typeface="Arial" charset="0"/>
              </a:rPr>
              <a:t>Ballast </a:t>
            </a:r>
            <a:r>
              <a:rPr lang="en-US" sz="4400" b="1" u="none" dirty="0">
                <a:solidFill>
                  <a:schemeClr val="tx1"/>
                </a:solidFill>
                <a:latin typeface="Arial" charset="0"/>
              </a:rPr>
              <a:t>Water Exchange </a:t>
            </a:r>
            <a:r>
              <a:rPr lang="en-US" sz="4400" b="1" u="none" dirty="0" smtClean="0">
                <a:solidFill>
                  <a:schemeClr val="tx1"/>
                </a:solidFill>
                <a:latin typeface="Arial" charset="0"/>
              </a:rPr>
              <a:t/>
            </a:r>
            <a:br>
              <a:rPr lang="en-US" sz="4400" b="1" u="none" dirty="0" smtClean="0">
                <a:solidFill>
                  <a:schemeClr val="tx1"/>
                </a:solidFill>
                <a:latin typeface="Arial" charset="0"/>
              </a:rPr>
            </a:br>
            <a:r>
              <a:rPr lang="en-US" sz="4400" b="1" u="none" dirty="0" smtClean="0">
                <a:solidFill>
                  <a:schemeClr val="tx1"/>
                </a:solidFill>
                <a:latin typeface="Arial" charset="0"/>
              </a:rPr>
              <a:t>Advisory </a:t>
            </a:r>
            <a:r>
              <a:rPr lang="en-US" sz="4400" b="1" u="none" dirty="0">
                <a:solidFill>
                  <a:schemeClr val="tx1"/>
                </a:solidFill>
                <a:latin typeface="Arial" charset="0"/>
              </a:rPr>
              <a:t>Service </a:t>
            </a:r>
            <a:r>
              <a:rPr lang="en-CA" sz="2400" u="none" dirty="0">
                <a:latin typeface="Arial" pitchFamily="34" charset="0"/>
                <a:cs typeface="Arial" pitchFamily="34" charset="0"/>
              </a:rPr>
              <a:t/>
            </a:r>
            <a:br>
              <a:rPr lang="en-CA" sz="2400" u="none" dirty="0">
                <a:latin typeface="Arial" pitchFamily="34" charset="0"/>
                <a:cs typeface="Arial" pitchFamily="34" charset="0"/>
              </a:rPr>
            </a:br>
            <a:r>
              <a:rPr lang="en-CA" sz="2400" u="none" dirty="0" smtClean="0">
                <a:latin typeface="Arial" pitchFamily="34" charset="0"/>
                <a:cs typeface="Arial" pitchFamily="34" charset="0"/>
              </a:rPr>
              <a:t/>
            </a:r>
            <a:br>
              <a:rPr lang="en-CA" sz="2400" u="none" dirty="0" smtClean="0">
                <a:latin typeface="Arial" pitchFamily="34" charset="0"/>
                <a:cs typeface="Arial" pitchFamily="34" charset="0"/>
              </a:rPr>
            </a:br>
            <a:r>
              <a:rPr lang="en-CA" sz="2400" u="none" dirty="0">
                <a:latin typeface="Arial" pitchFamily="34" charset="0"/>
                <a:cs typeface="Arial" pitchFamily="34" charset="0"/>
              </a:rPr>
              <a:t/>
            </a:r>
            <a:br>
              <a:rPr lang="en-CA" sz="2400" u="none" dirty="0">
                <a:latin typeface="Arial" pitchFamily="34" charset="0"/>
                <a:cs typeface="Arial" pitchFamily="34" charset="0"/>
              </a:rPr>
            </a:br>
            <a:r>
              <a:rPr lang="en-CA" sz="2400" u="none" dirty="0" smtClean="0">
                <a:latin typeface="Arial" pitchFamily="34" charset="0"/>
                <a:cs typeface="Arial" pitchFamily="34" charset="0"/>
              </a:rPr>
              <a:t>Douglas Bancroft, Marty Taillefer</a:t>
            </a:r>
            <a:r>
              <a:rPr lang="en-CA" sz="2400" u="none" dirty="0">
                <a:latin typeface="Arial" pitchFamily="34" charset="0"/>
                <a:cs typeface="Arial" pitchFamily="34" charset="0"/>
              </a:rPr>
              <a:t>, Amélie </a:t>
            </a:r>
            <a:r>
              <a:rPr lang="en-CA" sz="2400" u="none" dirty="0" smtClean="0">
                <a:latin typeface="Arial" pitchFamily="34" charset="0"/>
                <a:cs typeface="Arial" pitchFamily="34" charset="0"/>
              </a:rPr>
              <a:t>Byam, Jean Robert</a:t>
            </a:r>
            <a:br>
              <a:rPr lang="en-CA" sz="2400" u="none" dirty="0" smtClean="0">
                <a:latin typeface="Arial" pitchFamily="34" charset="0"/>
                <a:cs typeface="Arial" pitchFamily="34" charset="0"/>
              </a:rPr>
            </a:br>
            <a:r>
              <a:rPr lang="en-CA" sz="2400" u="none" dirty="0" smtClean="0">
                <a:latin typeface="Arial" pitchFamily="34" charset="0"/>
                <a:cs typeface="Arial" pitchFamily="34" charset="0"/>
              </a:rPr>
              <a:t/>
            </a:r>
            <a:br>
              <a:rPr lang="en-CA" sz="2400" u="none" dirty="0" smtClean="0">
                <a:latin typeface="Arial" pitchFamily="34" charset="0"/>
                <a:cs typeface="Arial" pitchFamily="34" charset="0"/>
              </a:rPr>
            </a:br>
            <a:r>
              <a:rPr lang="en-CA" sz="2400" u="none" dirty="0" smtClean="0">
                <a:latin typeface="Arial" pitchFamily="34" charset="0"/>
                <a:cs typeface="Arial" pitchFamily="34" charset="0"/>
              </a:rPr>
              <a:t>10 February 2015</a:t>
            </a:r>
            <a:r>
              <a:rPr lang="en-CA" sz="2400" u="none" dirty="0">
                <a:latin typeface="Arial" pitchFamily="34" charset="0"/>
                <a:cs typeface="Arial" pitchFamily="34" charset="0"/>
              </a:rPr>
              <a:t/>
            </a:r>
            <a:br>
              <a:rPr lang="en-CA" sz="2400" u="none" dirty="0">
                <a:latin typeface="Arial" pitchFamily="34" charset="0"/>
                <a:cs typeface="Arial" pitchFamily="34" charset="0"/>
              </a:rPr>
            </a:br>
            <a:endParaRPr lang="en-US" sz="2400" dirty="0">
              <a:latin typeface="Arial" pitchFamily="34" charset="0"/>
              <a:cs typeface="Arial"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64288" y="0"/>
            <a:ext cx="1979712" cy="1263056"/>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32040" y="260648"/>
            <a:ext cx="1728192" cy="667256"/>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87" y="0"/>
            <a:ext cx="9852587" cy="7389440"/>
          </a:xfrm>
          <a:prstGeom prst="rect">
            <a:avLst/>
          </a:prstGeom>
        </p:spPr>
      </p:pic>
    </p:spTree>
    <p:extLst>
      <p:ext uri="{BB962C8B-B14F-4D97-AF65-F5344CB8AC3E}">
        <p14:creationId xmlns:p14="http://schemas.microsoft.com/office/powerpoint/2010/main" val="1774028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3561260"/>
          </a:xfrm>
        </p:spPr>
        <p:txBody>
          <a:bodyPr/>
          <a:lstStyle/>
          <a:p>
            <a:r>
              <a:rPr lang="en-CA" sz="3600" dirty="0" smtClean="0">
                <a:latin typeface="Arial" panose="020B0604020202020204" pitchFamily="34" charset="0"/>
                <a:cs typeface="Arial" panose="020B0604020202020204" pitchFamily="34" charset="0"/>
              </a:rPr>
              <a:t>Ballast water treatment will reduce the risk, but does not come close to eliminating it.</a:t>
            </a:r>
          </a:p>
          <a:p>
            <a:r>
              <a:rPr lang="en-CA" sz="3600" dirty="0" smtClean="0">
                <a:latin typeface="Arial" panose="020B0604020202020204" pitchFamily="34" charset="0"/>
                <a:cs typeface="Arial" panose="020B0604020202020204" pitchFamily="34" charset="0"/>
              </a:rPr>
              <a:t>Neither would a ballast water exchange service</a:t>
            </a:r>
          </a:p>
          <a:p>
            <a:r>
              <a:rPr lang="en-CA" sz="3600" dirty="0" smtClean="0">
                <a:latin typeface="Arial" panose="020B0604020202020204" pitchFamily="34" charset="0"/>
                <a:cs typeface="Arial" panose="020B0604020202020204" pitchFamily="34" charset="0"/>
              </a:rPr>
              <a:t>But the two are complimentary</a:t>
            </a:r>
          </a:p>
          <a:p>
            <a:r>
              <a:rPr lang="en-CA" sz="3600" dirty="0" smtClean="0">
                <a:latin typeface="Arial" panose="020B0604020202020204" pitchFamily="34" charset="0"/>
                <a:cs typeface="Arial" panose="020B0604020202020204" pitchFamily="34" charset="0"/>
              </a:rPr>
              <a:t>“1-3 +1-2 = 2 – 5”</a:t>
            </a:r>
          </a:p>
          <a:p>
            <a:r>
              <a:rPr lang="en-CA" sz="3600" dirty="0" smtClean="0">
                <a:latin typeface="Arial" panose="020B0604020202020204" pitchFamily="34" charset="0"/>
                <a:cs typeface="Arial" panose="020B0604020202020204" pitchFamily="34" charset="0"/>
              </a:rPr>
              <a:t>We could reduce risk by 1,000s</a:t>
            </a:r>
          </a:p>
          <a:p>
            <a:endParaRPr lang="en-CA" dirty="0" smtClean="0"/>
          </a:p>
          <a:p>
            <a:endParaRPr lang="en-CA" dirty="0" smtClean="0"/>
          </a:p>
        </p:txBody>
      </p:sp>
      <p:sp>
        <p:nvSpPr>
          <p:cNvPr id="4" name="Title 1"/>
          <p:cNvSpPr>
            <a:spLocks noGrp="1"/>
          </p:cNvSpPr>
          <p:nvPr>
            <p:ph type="title"/>
          </p:nvPr>
        </p:nvSpPr>
        <p:spPr>
          <a:xfrm>
            <a:off x="457200" y="1147191"/>
            <a:ext cx="8229600" cy="1143000"/>
          </a:xfrm>
        </p:spPr>
        <p:txBody>
          <a:bodyPr/>
          <a:lstStyle/>
          <a:p>
            <a:r>
              <a:rPr lang="en-CA" b="1" u="none" dirty="0" smtClean="0">
                <a:latin typeface="Arial" panose="020B0604020202020204" pitchFamily="34" charset="0"/>
                <a:cs typeface="Arial" panose="020B0604020202020204" pitchFamily="34" charset="0"/>
              </a:rPr>
              <a:t>Why won’t treatment be enough?</a:t>
            </a:r>
            <a:endParaRPr lang="en-CA" b="1" u="none"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64288" y="0"/>
            <a:ext cx="1979712" cy="1263056"/>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32040" y="260648"/>
            <a:ext cx="1728192" cy="667256"/>
          </a:xfrm>
          <a:prstGeom prst="rect">
            <a:avLst/>
          </a:prstGeom>
        </p:spPr>
      </p:pic>
    </p:spTree>
    <p:extLst>
      <p:ext uri="{BB962C8B-B14F-4D97-AF65-F5344CB8AC3E}">
        <p14:creationId xmlns:p14="http://schemas.microsoft.com/office/powerpoint/2010/main" val="3623265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2"/>
            <a:ext cx="8229600" cy="4209332"/>
          </a:xfrm>
        </p:spPr>
        <p:txBody>
          <a:bodyPr/>
          <a:lstStyle/>
          <a:p>
            <a:r>
              <a:rPr lang="en-CA" dirty="0" smtClean="0">
                <a:latin typeface="Arial" panose="020B0604020202020204" pitchFamily="34" charset="0"/>
                <a:cs typeface="Arial" panose="020B0604020202020204" pitchFamily="34" charset="0"/>
              </a:rPr>
              <a:t>Canada has taken on an international leadership role in ballast water exchange as a complimentary measure.</a:t>
            </a:r>
          </a:p>
          <a:p>
            <a:r>
              <a:rPr lang="en-CA" dirty="0" smtClean="0">
                <a:latin typeface="Arial" panose="020B0604020202020204" pitchFamily="34" charset="0"/>
                <a:cs typeface="Arial" panose="020B0604020202020204" pitchFamily="34" charset="0"/>
              </a:rPr>
              <a:t>Canada has proven science leadership in these issues.</a:t>
            </a:r>
          </a:p>
          <a:p>
            <a:r>
              <a:rPr lang="en-CA" dirty="0" smtClean="0">
                <a:latin typeface="Arial" panose="020B0604020202020204" pitchFamily="34" charset="0"/>
                <a:cs typeface="Arial" panose="020B0604020202020204" pitchFamily="34" charset="0"/>
              </a:rPr>
              <a:t>Operational ocean models now exist.</a:t>
            </a:r>
          </a:p>
          <a:p>
            <a:r>
              <a:rPr lang="en-CA" dirty="0" smtClean="0">
                <a:latin typeface="Arial" panose="020B0604020202020204" pitchFamily="34" charset="0"/>
                <a:cs typeface="Arial" panose="020B0604020202020204" pitchFamily="34" charset="0"/>
              </a:rPr>
              <a:t>BC ports are readying for growth.</a:t>
            </a:r>
          </a:p>
          <a:p>
            <a:pPr lvl="1"/>
            <a:r>
              <a:rPr lang="en-CA" dirty="0" smtClean="0">
                <a:latin typeface="Arial" panose="020B0604020202020204" pitchFamily="34" charset="0"/>
                <a:cs typeface="Arial" panose="020B0604020202020204" pitchFamily="34" charset="0"/>
              </a:rPr>
              <a:t>incoming ballast water will grow</a:t>
            </a:r>
          </a:p>
          <a:p>
            <a:endParaRPr lang="en-CA" dirty="0"/>
          </a:p>
        </p:txBody>
      </p:sp>
      <p:sp>
        <p:nvSpPr>
          <p:cNvPr id="4" name="Title 1"/>
          <p:cNvSpPr>
            <a:spLocks noGrp="1"/>
          </p:cNvSpPr>
          <p:nvPr>
            <p:ph type="title"/>
          </p:nvPr>
        </p:nvSpPr>
        <p:spPr>
          <a:xfrm>
            <a:off x="457200" y="980728"/>
            <a:ext cx="8229600" cy="1143000"/>
          </a:xfrm>
        </p:spPr>
        <p:txBody>
          <a:bodyPr/>
          <a:lstStyle/>
          <a:p>
            <a:r>
              <a:rPr lang="en-CA" b="1" u="none" dirty="0" smtClean="0">
                <a:latin typeface="Arial" panose="020B0604020202020204" pitchFamily="34" charset="0"/>
                <a:cs typeface="Arial" panose="020B0604020202020204" pitchFamily="34" charset="0"/>
              </a:rPr>
              <a:t>Why us?  Why now?</a:t>
            </a:r>
            <a:endParaRPr lang="en-CA" b="1" u="none"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64288" y="0"/>
            <a:ext cx="1979712" cy="1263056"/>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32040" y="260648"/>
            <a:ext cx="1728192" cy="667256"/>
          </a:xfrm>
          <a:prstGeom prst="rect">
            <a:avLst/>
          </a:prstGeom>
        </p:spPr>
      </p:pic>
    </p:spTree>
    <p:extLst>
      <p:ext uri="{BB962C8B-B14F-4D97-AF65-F5344CB8AC3E}">
        <p14:creationId xmlns:p14="http://schemas.microsoft.com/office/powerpoint/2010/main" val="1990021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15416"/>
            <a:ext cx="10188624" cy="6792416"/>
          </a:xfrm>
          <a:prstGeom prst="rect">
            <a:avLst/>
          </a:prstGeom>
        </p:spPr>
      </p:pic>
    </p:spTree>
    <p:extLst>
      <p:ext uri="{BB962C8B-B14F-4D97-AF65-F5344CB8AC3E}">
        <p14:creationId xmlns:p14="http://schemas.microsoft.com/office/powerpoint/2010/main" val="341878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472" y="2075095"/>
            <a:ext cx="8229600" cy="4425356"/>
          </a:xfrm>
        </p:spPr>
        <p:txBody>
          <a:bodyPr/>
          <a:lstStyle/>
          <a:p>
            <a:r>
              <a:rPr lang="en-CA" sz="2800" dirty="0" smtClean="0">
                <a:latin typeface="Arial" panose="020B0604020202020204" pitchFamily="34" charset="0"/>
                <a:cs typeface="Arial" panose="020B0604020202020204" pitchFamily="34" charset="0"/>
              </a:rPr>
              <a:t>A service that starts small, and grows</a:t>
            </a:r>
          </a:p>
          <a:p>
            <a:r>
              <a:rPr lang="en-CA" sz="2800" dirty="0" smtClean="0">
                <a:latin typeface="Arial" panose="020B0604020202020204" pitchFamily="34" charset="0"/>
                <a:cs typeface="Arial" panose="020B0604020202020204" pitchFamily="34" charset="0"/>
              </a:rPr>
              <a:t>Initially, based on general shipping routes to the main ports, then evolving to individual ships, eventually to origin of the ballast water</a:t>
            </a:r>
          </a:p>
          <a:p>
            <a:r>
              <a:rPr lang="en-CA" sz="2800" dirty="0" smtClean="0">
                <a:latin typeface="Arial" panose="020B0604020202020204" pitchFamily="34" charset="0"/>
                <a:cs typeface="Arial" panose="020B0604020202020204" pitchFamily="34" charset="0"/>
              </a:rPr>
              <a:t>Takes into account other factors (e.g. weather)</a:t>
            </a:r>
          </a:p>
          <a:p>
            <a:r>
              <a:rPr lang="en-CA" sz="2800" dirty="0">
                <a:latin typeface="Arial" panose="020B0604020202020204" pitchFamily="34" charset="0"/>
                <a:cs typeface="Arial" panose="020B0604020202020204" pitchFamily="34" charset="0"/>
              </a:rPr>
              <a:t>Geographically</a:t>
            </a:r>
          </a:p>
          <a:p>
            <a:pPr lvl="1"/>
            <a:r>
              <a:rPr lang="en-CA" sz="2400" dirty="0">
                <a:latin typeface="Arial" panose="020B0604020202020204" pitchFamily="34" charset="0"/>
                <a:cs typeface="Arial" panose="020B0604020202020204" pitchFamily="34" charset="0"/>
              </a:rPr>
              <a:t>BC, </a:t>
            </a:r>
            <a:r>
              <a:rPr lang="en-CA" sz="2400" dirty="0" smtClean="0">
                <a:latin typeface="Arial" panose="020B0604020202020204" pitchFamily="34" charset="0"/>
                <a:cs typeface="Arial" panose="020B0604020202020204" pitchFamily="34" charset="0"/>
              </a:rPr>
              <a:t>then </a:t>
            </a:r>
            <a:r>
              <a:rPr lang="en-CA" sz="2400" dirty="0">
                <a:latin typeface="Arial" panose="020B0604020202020204" pitchFamily="34" charset="0"/>
                <a:cs typeface="Arial" panose="020B0604020202020204" pitchFamily="34" charset="0"/>
              </a:rPr>
              <a:t>the Eastern Artic, </a:t>
            </a:r>
            <a:r>
              <a:rPr lang="en-CA" sz="2400" dirty="0">
                <a:latin typeface="Arial" panose="020B0604020202020204" pitchFamily="34" charset="0"/>
                <a:cs typeface="Arial" panose="020B0604020202020204" pitchFamily="34" charset="0"/>
              </a:rPr>
              <a:t>then </a:t>
            </a:r>
            <a:r>
              <a:rPr lang="en-CA" sz="2400" dirty="0" smtClean="0">
                <a:latin typeface="Arial" panose="020B0604020202020204" pitchFamily="34" charset="0"/>
                <a:cs typeface="Arial" panose="020B0604020202020204" pitchFamily="34" charset="0"/>
              </a:rPr>
              <a:t>Atlantic</a:t>
            </a:r>
          </a:p>
          <a:p>
            <a:pPr lvl="1"/>
            <a:r>
              <a:rPr lang="en-CA" sz="2400" dirty="0" smtClean="0">
                <a:latin typeface="Arial" panose="020B0604020202020204" pitchFamily="34" charset="0"/>
                <a:cs typeface="Arial" panose="020B0604020202020204" pitchFamily="34" charset="0"/>
              </a:rPr>
              <a:t>possibly </a:t>
            </a:r>
            <a:r>
              <a:rPr lang="en-CA" sz="2400" dirty="0">
                <a:latin typeface="Arial" panose="020B0604020202020204" pitchFamily="34" charset="0"/>
                <a:cs typeface="Arial" panose="020B0604020202020204" pitchFamily="34" charset="0"/>
              </a:rPr>
              <a:t>then </a:t>
            </a:r>
            <a:r>
              <a:rPr lang="en-CA" sz="2400" dirty="0">
                <a:latin typeface="Arial" panose="020B0604020202020204" pitchFamily="34" charset="0"/>
                <a:cs typeface="Arial" panose="020B0604020202020204" pitchFamily="34" charset="0"/>
              </a:rPr>
              <a:t>the Great Lakes</a:t>
            </a:r>
          </a:p>
          <a:p>
            <a:endParaRPr lang="en-CA" sz="28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75456" y="1147191"/>
            <a:ext cx="8229600" cy="1143000"/>
          </a:xfrm>
        </p:spPr>
        <p:txBody>
          <a:bodyPr/>
          <a:lstStyle/>
          <a:p>
            <a:r>
              <a:rPr lang="en-CA" b="1" u="none" dirty="0" smtClean="0">
                <a:latin typeface="Arial" panose="020B0604020202020204" pitchFamily="34" charset="0"/>
                <a:cs typeface="Arial" panose="020B0604020202020204" pitchFamily="34" charset="0"/>
              </a:rPr>
              <a:t>How could it be done?</a:t>
            </a:r>
            <a:endParaRPr lang="en-CA" b="1" u="none"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64288" y="0"/>
            <a:ext cx="1979712" cy="126305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32040" y="260648"/>
            <a:ext cx="1728192" cy="667256"/>
          </a:xfrm>
          <a:prstGeom prst="rect">
            <a:avLst/>
          </a:prstGeom>
        </p:spPr>
      </p:pic>
    </p:spTree>
    <p:extLst>
      <p:ext uri="{BB962C8B-B14F-4D97-AF65-F5344CB8AC3E}">
        <p14:creationId xmlns:p14="http://schemas.microsoft.com/office/powerpoint/2010/main" val="2446958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40"/>
          </a:xfrm>
        </p:spPr>
        <p:txBody>
          <a:bodyPr/>
          <a:lstStyle/>
          <a:p>
            <a:r>
              <a:rPr lang="en-CA" dirty="0" smtClean="0">
                <a:latin typeface="Arial" panose="020B0604020202020204" pitchFamily="34" charset="0"/>
                <a:cs typeface="Arial" panose="020B0604020202020204" pitchFamily="34" charset="0"/>
              </a:rPr>
              <a:t>Must respect  the mariner at sea</a:t>
            </a:r>
          </a:p>
          <a:p>
            <a:r>
              <a:rPr lang="en-CA" dirty="0" smtClean="0">
                <a:latin typeface="Arial" panose="020B0604020202020204" pitchFamily="34" charset="0"/>
                <a:cs typeface="Arial" panose="020B0604020202020204" pitchFamily="34" charset="0"/>
              </a:rPr>
              <a:t>Need to work closely with Port Authorities and Shipping companies and agents</a:t>
            </a:r>
          </a:p>
          <a:p>
            <a:r>
              <a:rPr lang="en-CA" dirty="0" smtClean="0">
                <a:latin typeface="Arial" panose="020B0604020202020204" pitchFamily="34" charset="0"/>
                <a:cs typeface="Arial" panose="020B0604020202020204" pitchFamily="34" charset="0"/>
              </a:rPr>
              <a:t>Dissemination by INMARSAT etc.</a:t>
            </a:r>
          </a:p>
          <a:p>
            <a:r>
              <a:rPr lang="en-CA" dirty="0" smtClean="0">
                <a:latin typeface="Arial" panose="020B0604020202020204" pitchFamily="34" charset="0"/>
                <a:cs typeface="Arial" panose="020B0604020202020204" pitchFamily="34" charset="0"/>
              </a:rPr>
              <a:t>Formats should be designed for ease of use, e.g. S-57, KML, or proprietary</a:t>
            </a:r>
          </a:p>
          <a:p>
            <a:r>
              <a:rPr lang="en-CA" dirty="0" smtClean="0">
                <a:latin typeface="Arial" panose="020B0604020202020204" pitchFamily="34" charset="0"/>
                <a:cs typeface="Arial" panose="020B0604020202020204" pitchFamily="34" charset="0"/>
              </a:rPr>
              <a:t>Easier now that we know where </a:t>
            </a:r>
            <a:r>
              <a:rPr lang="en-CA" dirty="0" smtClean="0">
                <a:latin typeface="Arial" panose="020B0604020202020204" pitchFamily="34" charset="0"/>
                <a:cs typeface="Arial" panose="020B0604020202020204" pitchFamily="34" charset="0"/>
              </a:rPr>
              <a:t>ships are</a:t>
            </a:r>
            <a:endParaRPr lang="en-CA" dirty="0" smtClean="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457200" y="1150016"/>
            <a:ext cx="8229600" cy="1143000"/>
          </a:xfrm>
        </p:spPr>
        <p:txBody>
          <a:bodyPr/>
          <a:lstStyle/>
          <a:p>
            <a:r>
              <a:rPr lang="en-CA" b="1" u="none" dirty="0" smtClean="0">
                <a:latin typeface="Arial" panose="020B0604020202020204" pitchFamily="34" charset="0"/>
                <a:cs typeface="Arial" panose="020B0604020202020204" pitchFamily="34" charset="0"/>
              </a:rPr>
              <a:t>How does this get to the ships?</a:t>
            </a:r>
            <a:endParaRPr lang="en-CA" b="1" u="none"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64288" y="0"/>
            <a:ext cx="1979712" cy="1263056"/>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32040" y="260648"/>
            <a:ext cx="1728192" cy="667256"/>
          </a:xfrm>
          <a:prstGeom prst="rect">
            <a:avLst/>
          </a:prstGeom>
        </p:spPr>
      </p:pic>
    </p:spTree>
    <p:extLst>
      <p:ext uri="{BB962C8B-B14F-4D97-AF65-F5344CB8AC3E}">
        <p14:creationId xmlns:p14="http://schemas.microsoft.com/office/powerpoint/2010/main" val="202680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26592"/>
            <a:ext cx="8229600" cy="4281340"/>
          </a:xfrm>
        </p:spPr>
        <p:txBody>
          <a:bodyPr/>
          <a:lstStyle/>
          <a:p>
            <a:r>
              <a:rPr lang="en-CA" dirty="0" smtClean="0">
                <a:latin typeface="Arial" panose="020B0604020202020204" pitchFamily="34" charset="0"/>
                <a:cs typeface="Arial" panose="020B0604020202020204" pitchFamily="34" charset="0"/>
              </a:rPr>
              <a:t>This is at the intersection of private gain and public good.  </a:t>
            </a:r>
          </a:p>
          <a:p>
            <a:r>
              <a:rPr lang="en-CA" dirty="0" smtClean="0">
                <a:latin typeface="Arial" panose="020B0604020202020204" pitchFamily="34" charset="0"/>
                <a:cs typeface="Arial" panose="020B0604020202020204" pitchFamily="34" charset="0"/>
              </a:rPr>
              <a:t>Sustained federal </a:t>
            </a:r>
            <a:r>
              <a:rPr lang="en-CA" dirty="0">
                <a:latin typeface="Arial" panose="020B0604020202020204" pitchFamily="34" charset="0"/>
                <a:cs typeface="Arial" panose="020B0604020202020204" pitchFamily="34" charset="0"/>
              </a:rPr>
              <a:t>funding </a:t>
            </a:r>
            <a:r>
              <a:rPr lang="en-CA" dirty="0" smtClean="0">
                <a:latin typeface="Arial" panose="020B0604020202020204" pitchFamily="34" charset="0"/>
                <a:cs typeface="Arial" panose="020B0604020202020204" pitchFamily="34" charset="0"/>
              </a:rPr>
              <a:t>highly unlikely</a:t>
            </a:r>
          </a:p>
          <a:p>
            <a:r>
              <a:rPr lang="en-CA" dirty="0" smtClean="0">
                <a:latin typeface="Arial" panose="020B0604020202020204" pitchFamily="34" charset="0"/>
                <a:cs typeface="Arial" panose="020B0604020202020204" pitchFamily="34" charset="0"/>
              </a:rPr>
              <a:t>Outside academic mandate.</a:t>
            </a:r>
          </a:p>
          <a:p>
            <a:r>
              <a:rPr lang="en-CA" dirty="0" smtClean="0">
                <a:latin typeface="Arial" panose="020B0604020202020204" pitchFamily="34" charset="0"/>
                <a:cs typeface="Arial" panose="020B0604020202020204" pitchFamily="34" charset="0"/>
              </a:rPr>
              <a:t>MWS has great experience in operational </a:t>
            </a:r>
            <a:r>
              <a:rPr lang="en-CA" dirty="0" smtClean="0">
                <a:latin typeface="Arial" panose="020B0604020202020204" pitchFamily="34" charset="0"/>
                <a:cs typeface="Arial" panose="020B0604020202020204" pitchFamily="34" charset="0"/>
              </a:rPr>
              <a:t>oceanography.</a:t>
            </a:r>
            <a:endParaRPr lang="en-CA" dirty="0" smtClean="0">
              <a:latin typeface="Arial" panose="020B0604020202020204" pitchFamily="34" charset="0"/>
              <a:cs typeface="Arial" panose="020B0604020202020204" pitchFamily="34" charset="0"/>
            </a:endParaRPr>
          </a:p>
          <a:p>
            <a:pPr lvl="1"/>
            <a:r>
              <a:rPr lang="en-CA" dirty="0" smtClean="0">
                <a:latin typeface="Arial" panose="020B0604020202020204" pitchFamily="34" charset="0"/>
                <a:cs typeface="Arial" panose="020B0604020202020204" pitchFamily="34" charset="0"/>
              </a:rPr>
              <a:t>And a long term passion</a:t>
            </a:r>
          </a:p>
          <a:p>
            <a:endParaRPr lang="en-CA" dirty="0"/>
          </a:p>
        </p:txBody>
      </p:sp>
      <p:sp>
        <p:nvSpPr>
          <p:cNvPr id="4" name="Title 1"/>
          <p:cNvSpPr>
            <a:spLocks noGrp="1"/>
          </p:cNvSpPr>
          <p:nvPr>
            <p:ph type="title"/>
          </p:nvPr>
        </p:nvSpPr>
        <p:spPr>
          <a:xfrm>
            <a:off x="457200" y="1413999"/>
            <a:ext cx="8229600" cy="1143000"/>
          </a:xfrm>
        </p:spPr>
        <p:txBody>
          <a:bodyPr/>
          <a:lstStyle/>
          <a:p>
            <a:r>
              <a:rPr lang="en-CA" b="1" u="none" dirty="0" smtClean="0">
                <a:latin typeface="Arial" panose="020B0604020202020204" pitchFamily="34" charset="0"/>
                <a:cs typeface="Arial" panose="020B0604020202020204" pitchFamily="34" charset="0"/>
              </a:rPr>
              <a:t>Why not </a:t>
            </a:r>
            <a:r>
              <a:rPr lang="en-CA" b="1" u="none" dirty="0">
                <a:latin typeface="Arial" panose="020B0604020202020204" pitchFamily="34" charset="0"/>
                <a:cs typeface="Arial" panose="020B0604020202020204" pitchFamily="34" charset="0"/>
              </a:rPr>
              <a:t>DFO?  </a:t>
            </a:r>
            <a:r>
              <a:rPr lang="en-CA" b="1" u="none" dirty="0" smtClean="0">
                <a:latin typeface="Arial" panose="020B0604020202020204" pitchFamily="34" charset="0"/>
                <a:cs typeface="Arial" panose="020B0604020202020204" pitchFamily="34" charset="0"/>
              </a:rPr>
              <a:t>Why </a:t>
            </a:r>
            <a:r>
              <a:rPr lang="en-CA" b="1" u="none" dirty="0">
                <a:latin typeface="Arial" panose="020B0604020202020204" pitchFamily="34" charset="0"/>
                <a:cs typeface="Arial" panose="020B0604020202020204" pitchFamily="34" charset="0"/>
              </a:rPr>
              <a:t>MWS? </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64288" y="0"/>
            <a:ext cx="1979712" cy="126305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32040" y="260648"/>
            <a:ext cx="1728192" cy="667256"/>
          </a:xfrm>
          <a:prstGeom prst="rect">
            <a:avLst/>
          </a:prstGeom>
        </p:spPr>
      </p:pic>
    </p:spTree>
    <p:extLst>
      <p:ext uri="{BB962C8B-B14F-4D97-AF65-F5344CB8AC3E}">
        <p14:creationId xmlns:p14="http://schemas.microsoft.com/office/powerpoint/2010/main" val="3941231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00808"/>
            <a:ext cx="8229600" cy="4525963"/>
          </a:xfrm>
        </p:spPr>
        <p:txBody>
          <a:bodyPr/>
          <a:lstStyle/>
          <a:p>
            <a:pPr marL="0" indent="0">
              <a:buNone/>
            </a:pPr>
            <a:r>
              <a:rPr lang="en-CA" dirty="0">
                <a:latin typeface="Arial" panose="020B0604020202020204" pitchFamily="34" charset="0"/>
                <a:cs typeface="Arial" panose="020B0604020202020204" pitchFamily="34" charset="0"/>
              </a:rPr>
              <a:t>Maritime Way Scientific Ltd. has started the design, concept and development of the Ocean Data Integrator (ODI).  </a:t>
            </a:r>
            <a:endParaRPr lang="en-CA" dirty="0" smtClean="0">
              <a:latin typeface="Arial" panose="020B0604020202020204" pitchFamily="34" charset="0"/>
              <a:cs typeface="Arial" panose="020B0604020202020204" pitchFamily="34" charset="0"/>
            </a:endParaRPr>
          </a:p>
          <a:p>
            <a:pPr marL="0" indent="0">
              <a:buNone/>
            </a:pPr>
            <a:endParaRPr lang="en-CA" dirty="0">
              <a:latin typeface="Arial" panose="020B0604020202020204" pitchFamily="34" charset="0"/>
              <a:cs typeface="Arial" panose="020B0604020202020204" pitchFamily="34" charset="0"/>
            </a:endParaRPr>
          </a:p>
          <a:p>
            <a:pPr marL="0" indent="0">
              <a:buNone/>
            </a:pPr>
            <a:r>
              <a:rPr lang="en-CA" dirty="0">
                <a:latin typeface="Arial" panose="020B0604020202020204" pitchFamily="34" charset="0"/>
                <a:cs typeface="Arial" panose="020B0604020202020204" pitchFamily="34" charset="0"/>
              </a:rPr>
              <a:t>Part of the development is to build a forecast system for optimised ballast water exchange regions.  This application builds directly on the pioneering work of Dr. David </a:t>
            </a:r>
            <a:r>
              <a:rPr lang="en-CA" dirty="0" smtClean="0">
                <a:latin typeface="Arial" panose="020B0604020202020204" pitchFamily="34" charset="0"/>
                <a:cs typeface="Arial" panose="020B0604020202020204" pitchFamily="34" charset="0"/>
              </a:rPr>
              <a:t>Brinkman</a:t>
            </a:r>
          </a:p>
          <a:p>
            <a:pPr marL="0" indent="0">
              <a:buNone/>
            </a:pPr>
            <a:endParaRPr lang="en-CA" sz="2000" dirty="0" smtClean="0">
              <a:latin typeface="Arial" panose="020B0604020202020204" pitchFamily="34" charset="0"/>
              <a:cs typeface="Arial" panose="020B0604020202020204" pitchFamily="34" charset="0"/>
            </a:endParaRPr>
          </a:p>
          <a:p>
            <a:pPr marL="0" indent="0">
              <a:buNone/>
            </a:pPr>
            <a:r>
              <a:rPr lang="en-CA" sz="1800" dirty="0" smtClean="0">
                <a:latin typeface="Arial" panose="020B0604020202020204" pitchFamily="34" charset="0"/>
                <a:cs typeface="Arial" panose="020B0604020202020204" pitchFamily="34" charset="0"/>
              </a:rPr>
              <a:t>e.g</a:t>
            </a:r>
            <a:r>
              <a:rPr lang="en-CA" sz="1800" dirty="0">
                <a:latin typeface="Arial" panose="020B0604020202020204" pitchFamily="34" charset="0"/>
                <a:cs typeface="Arial" panose="020B0604020202020204" pitchFamily="34" charset="0"/>
              </a:rPr>
              <a:t>. D. Brickman, P.C. Smith / Marine Pollution Bulletin 54 (2007) </a:t>
            </a:r>
            <a:r>
              <a:rPr lang="en-CA" sz="1800" dirty="0" smtClean="0">
                <a:latin typeface="Arial" panose="020B0604020202020204" pitchFamily="34" charset="0"/>
                <a:cs typeface="Arial" panose="020B0604020202020204" pitchFamily="34" charset="0"/>
              </a:rPr>
              <a:t>863–874</a:t>
            </a:r>
            <a:endParaRPr lang="en-CA"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64288" y="0"/>
            <a:ext cx="1979712" cy="126305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32040" y="260648"/>
            <a:ext cx="1728192" cy="667256"/>
          </a:xfrm>
          <a:prstGeom prst="rect">
            <a:avLst/>
          </a:prstGeom>
        </p:spPr>
      </p:pic>
    </p:spTree>
    <p:extLst>
      <p:ext uri="{BB962C8B-B14F-4D97-AF65-F5344CB8AC3E}">
        <p14:creationId xmlns:p14="http://schemas.microsoft.com/office/powerpoint/2010/main" val="1410819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67544" y="1008070"/>
            <a:ext cx="8212429" cy="5849930"/>
            <a:chOff x="467544" y="1008070"/>
            <a:chExt cx="8212429" cy="5849930"/>
          </a:xfrm>
        </p:grpSpPr>
        <p:graphicFrame>
          <p:nvGraphicFramePr>
            <p:cNvPr id="3" name="Object 2"/>
            <p:cNvGraphicFramePr>
              <a:graphicFrameLocks noChangeAspect="1"/>
            </p:cNvGraphicFramePr>
            <p:nvPr>
              <p:extLst>
                <p:ext uri="{D42A27DB-BD31-4B8C-83A1-F6EECF244321}">
                  <p14:modId xmlns:p14="http://schemas.microsoft.com/office/powerpoint/2010/main" val="4191388393"/>
                </p:ext>
              </p:extLst>
            </p:nvPr>
          </p:nvGraphicFramePr>
          <p:xfrm>
            <a:off x="467544" y="1008070"/>
            <a:ext cx="8212429" cy="5849930"/>
          </p:xfrm>
          <a:graphic>
            <a:graphicData uri="http://schemas.openxmlformats.org/presentationml/2006/ole">
              <mc:AlternateContent xmlns:mc="http://schemas.openxmlformats.org/markup-compatibility/2006">
                <mc:Choice xmlns:v="urn:schemas-microsoft-com:vml" Requires="v">
                  <p:oleObj spid="_x0000_s1031" name="Document" r:id="rId4" imgW="9028733" imgH="6430775" progId="Word.Document.12">
                    <p:embed/>
                  </p:oleObj>
                </mc:Choice>
                <mc:Fallback>
                  <p:oleObj name="Document" r:id="rId4" imgW="9028733" imgH="6430775" progId="Word.Document.12">
                    <p:embed/>
                    <p:pic>
                      <p:nvPicPr>
                        <p:cNvPr id="0" name=""/>
                        <p:cNvPicPr/>
                        <p:nvPr/>
                      </p:nvPicPr>
                      <p:blipFill>
                        <a:blip r:embed="rId5"/>
                        <a:stretch>
                          <a:fillRect/>
                        </a:stretch>
                      </p:blipFill>
                      <p:spPr>
                        <a:xfrm>
                          <a:off x="467544" y="1008070"/>
                          <a:ext cx="8212429" cy="5849930"/>
                        </a:xfrm>
                        <a:prstGeom prst="rect">
                          <a:avLst/>
                        </a:prstGeom>
                      </p:spPr>
                    </p:pic>
                  </p:oleObj>
                </mc:Fallback>
              </mc:AlternateContent>
            </a:graphicData>
          </a:graphic>
        </p:graphicFrame>
        <p:sp>
          <p:nvSpPr>
            <p:cNvPr id="4" name="TextBox 3"/>
            <p:cNvSpPr txBox="1"/>
            <p:nvPr/>
          </p:nvSpPr>
          <p:spPr>
            <a:xfrm>
              <a:off x="5936399" y="1805473"/>
              <a:ext cx="792088" cy="261610"/>
            </a:xfrm>
            <a:prstGeom prst="rect">
              <a:avLst/>
            </a:prstGeom>
            <a:solidFill>
              <a:schemeClr val="bg1"/>
            </a:solidFill>
          </p:spPr>
          <p:txBody>
            <a:bodyPr wrap="square" rtlCol="0">
              <a:spAutoFit/>
            </a:bodyPr>
            <a:lstStyle/>
            <a:p>
              <a:r>
                <a:rPr lang="en-CA" sz="1100" b="1" dirty="0" smtClean="0">
                  <a:latin typeface="Calibri" panose="020F0502020204030204" pitchFamily="34" charset="0"/>
                </a:rPr>
                <a:t>  Clients</a:t>
              </a:r>
              <a:endParaRPr lang="en-CA" sz="1100" b="1" dirty="0">
                <a:latin typeface="Calibri" panose="020F0502020204030204" pitchFamily="34" charset="0"/>
              </a:endParaRPr>
            </a:p>
          </p:txBody>
        </p:sp>
      </p:grpSp>
    </p:spTree>
    <p:extLst>
      <p:ext uri="{BB962C8B-B14F-4D97-AF65-F5344CB8AC3E}">
        <p14:creationId xmlns:p14="http://schemas.microsoft.com/office/powerpoint/2010/main" val="886943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on\Documents\Work Files\MWS Files\BW Exchange Zones\Victoria 2015\PowerPoint Presentation\Scans and Pictures\Amelie graphic.jpg"/>
          <p:cNvPicPr>
            <a:picLocks noChangeAspect="1" noChangeArrowheads="1"/>
          </p:cNvPicPr>
          <p:nvPr/>
        </p:nvPicPr>
        <p:blipFill>
          <a:blip r:embed="rId3" cstate="print"/>
          <a:srcRect/>
          <a:stretch>
            <a:fillRect/>
          </a:stretch>
        </p:blipFill>
        <p:spPr bwMode="auto">
          <a:xfrm>
            <a:off x="134470" y="0"/>
            <a:ext cx="8875059" cy="6858000"/>
          </a:xfrm>
          <a:prstGeom prst="rect">
            <a:avLst/>
          </a:prstGeom>
          <a:noFill/>
        </p:spPr>
      </p:pic>
    </p:spTree>
    <p:extLst>
      <p:ext uri="{BB962C8B-B14F-4D97-AF65-F5344CB8AC3E}">
        <p14:creationId xmlns:p14="http://schemas.microsoft.com/office/powerpoint/2010/main" val="3853837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1143000"/>
          </a:xfrm>
        </p:spPr>
        <p:txBody>
          <a:bodyPr/>
          <a:lstStyle/>
          <a:p>
            <a:r>
              <a:rPr lang="en-CA" b="1" u="none" dirty="0">
                <a:latin typeface="Arial" panose="020B0604020202020204" pitchFamily="34" charset="0"/>
                <a:cs typeface="Arial" panose="020B0604020202020204" pitchFamily="34" charset="0"/>
              </a:rPr>
              <a:t>Presentation </a:t>
            </a:r>
            <a:r>
              <a:rPr lang="en-CA" b="1" u="none" dirty="0" smtClean="0">
                <a:latin typeface="Arial" panose="020B0604020202020204" pitchFamily="34" charset="0"/>
                <a:cs typeface="Arial" panose="020B0604020202020204" pitchFamily="34" charset="0"/>
              </a:rPr>
              <a:t>Outline</a:t>
            </a:r>
            <a:endParaRPr lang="en-CA" b="1" u="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88840"/>
            <a:ext cx="8229600" cy="4137324"/>
          </a:xfrm>
        </p:spPr>
        <p:txBody>
          <a:bodyPr/>
          <a:lstStyle/>
          <a:p>
            <a:r>
              <a:rPr lang="en-CA" dirty="0" smtClean="0">
                <a:latin typeface="Arial" panose="020B0604020202020204" pitchFamily="34" charset="0"/>
                <a:cs typeface="Arial" panose="020B0604020202020204" pitchFamily="34" charset="0"/>
              </a:rPr>
              <a:t>The challenge</a:t>
            </a:r>
          </a:p>
          <a:p>
            <a:r>
              <a:rPr lang="en-CA" dirty="0" smtClean="0">
                <a:latin typeface="Arial" panose="020B0604020202020204" pitchFamily="34" charset="0"/>
                <a:cs typeface="Arial" panose="020B0604020202020204" pitchFamily="34" charset="0"/>
              </a:rPr>
              <a:t>Workshop vision and objectives</a:t>
            </a:r>
          </a:p>
          <a:p>
            <a:r>
              <a:rPr lang="en-CA" dirty="0" smtClean="0">
                <a:latin typeface="Arial" panose="020B0604020202020204" pitchFamily="34" charset="0"/>
                <a:cs typeface="Arial" panose="020B0604020202020204" pitchFamily="34" charset="0"/>
              </a:rPr>
              <a:t>Workshop deliverables</a:t>
            </a:r>
          </a:p>
          <a:p>
            <a:r>
              <a:rPr lang="en-CA" dirty="0" smtClean="0">
                <a:latin typeface="Arial" panose="020B0604020202020204" pitchFamily="34" charset="0"/>
                <a:cs typeface="Arial" panose="020B0604020202020204" pitchFamily="34" charset="0"/>
              </a:rPr>
              <a:t>Why do it?</a:t>
            </a:r>
          </a:p>
          <a:p>
            <a:r>
              <a:rPr lang="en-CA" dirty="0" smtClean="0">
                <a:latin typeface="Arial" panose="020B0604020202020204" pitchFamily="34" charset="0"/>
                <a:cs typeface="Arial" panose="020B0604020202020204" pitchFamily="34" charset="0"/>
              </a:rPr>
              <a:t>Why us?</a:t>
            </a:r>
          </a:p>
          <a:p>
            <a:r>
              <a:rPr lang="en-CA" dirty="0" smtClean="0">
                <a:latin typeface="Arial" panose="020B0604020202020204" pitchFamily="34" charset="0"/>
                <a:cs typeface="Arial" panose="020B0604020202020204" pitchFamily="34" charset="0"/>
              </a:rPr>
              <a:t>How could it be done?</a:t>
            </a:r>
          </a:p>
          <a:p>
            <a:r>
              <a:rPr lang="en-CA" dirty="0" smtClean="0">
                <a:latin typeface="Arial" panose="020B0604020202020204" pitchFamily="34" charset="0"/>
                <a:cs typeface="Arial" panose="020B0604020202020204" pitchFamily="34" charset="0"/>
              </a:rPr>
              <a:t>Question and discussion</a:t>
            </a:r>
            <a:endParaRPr lang="en-CA" dirty="0">
              <a:latin typeface="Arial" panose="020B0604020202020204" pitchFamily="34" charset="0"/>
              <a:cs typeface="Arial" panose="020B0604020202020204" pitchFamily="34" charset="0"/>
            </a:endParaRPr>
          </a:p>
          <a:p>
            <a:endParaRPr lang="en-CA"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64288" y="0"/>
            <a:ext cx="1979712" cy="126305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32040" y="260648"/>
            <a:ext cx="1728192" cy="667256"/>
          </a:xfrm>
          <a:prstGeom prst="rect">
            <a:avLst/>
          </a:prstGeom>
        </p:spPr>
      </p:pic>
    </p:spTree>
    <p:extLst>
      <p:ext uri="{BB962C8B-B14F-4D97-AF65-F5344CB8AC3E}">
        <p14:creationId xmlns:p14="http://schemas.microsoft.com/office/powerpoint/2010/main" val="1351121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W_Diffusion">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3060848" y="-1467544"/>
            <a:ext cx="17422550" cy="9007028"/>
          </a:xfrm>
        </p:spPr>
      </p:pic>
      <p:sp>
        <p:nvSpPr>
          <p:cNvPr id="3" name="TextBox 2"/>
          <p:cNvSpPr txBox="1"/>
          <p:nvPr/>
        </p:nvSpPr>
        <p:spPr>
          <a:xfrm>
            <a:off x="4355976" y="5661248"/>
            <a:ext cx="4322017" cy="523220"/>
          </a:xfrm>
          <a:prstGeom prst="rect">
            <a:avLst/>
          </a:prstGeom>
          <a:noFill/>
        </p:spPr>
        <p:txBody>
          <a:bodyPr wrap="none" rtlCol="0">
            <a:spAutoFit/>
          </a:bodyPr>
          <a:lstStyle/>
          <a:p>
            <a:r>
              <a:rPr lang="en-CA" dirty="0" smtClean="0"/>
              <a:t>Build it and they will come</a:t>
            </a:r>
            <a:endParaRPr lang="en-CA" dirty="0"/>
          </a:p>
        </p:txBody>
      </p:sp>
    </p:spTree>
    <p:extLst>
      <p:ext uri="{BB962C8B-B14F-4D97-AF65-F5344CB8AC3E}">
        <p14:creationId xmlns:p14="http://schemas.microsoft.com/office/powerpoint/2010/main" val="1255456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ave_Height">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116632" y="-171400"/>
            <a:ext cx="13265624" cy="6858000"/>
          </a:xfrm>
        </p:spPr>
      </p:pic>
      <p:sp>
        <p:nvSpPr>
          <p:cNvPr id="2" name="TextBox 1"/>
          <p:cNvSpPr txBox="1"/>
          <p:nvPr/>
        </p:nvSpPr>
        <p:spPr>
          <a:xfrm>
            <a:off x="4355976" y="5661248"/>
            <a:ext cx="4322017" cy="523220"/>
          </a:xfrm>
          <a:prstGeom prst="rect">
            <a:avLst/>
          </a:prstGeom>
          <a:noFill/>
        </p:spPr>
        <p:txBody>
          <a:bodyPr wrap="none" rtlCol="0">
            <a:spAutoFit/>
          </a:bodyPr>
          <a:lstStyle/>
          <a:p>
            <a:r>
              <a:rPr lang="en-CA" dirty="0" smtClean="0"/>
              <a:t>Build it and they will come</a:t>
            </a:r>
            <a:endParaRPr lang="en-CA" dirty="0"/>
          </a:p>
        </p:txBody>
      </p:sp>
    </p:spTree>
    <p:extLst>
      <p:ext uri="{BB962C8B-B14F-4D97-AF65-F5344CB8AC3E}">
        <p14:creationId xmlns:p14="http://schemas.microsoft.com/office/powerpoint/2010/main" val="31536357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772816"/>
            <a:ext cx="8229600" cy="1143000"/>
          </a:xfrm>
        </p:spPr>
        <p:txBody>
          <a:bodyPr/>
          <a:lstStyle/>
          <a:p>
            <a:r>
              <a:rPr lang="en-CA" u="none" dirty="0" smtClean="0">
                <a:latin typeface="Arial" panose="020B0604020202020204" pitchFamily="34" charset="0"/>
                <a:cs typeface="Arial" panose="020B0604020202020204" pitchFamily="34" charset="0"/>
              </a:rPr>
              <a:t>Questions &amp; Discussions</a:t>
            </a:r>
            <a:endParaRPr lang="en-CA" u="none" dirty="0">
              <a:latin typeface="Arial" panose="020B0604020202020204" pitchFamily="34" charset="0"/>
              <a:cs typeface="Arial" panose="020B0604020202020204" pitchFamily="34" charset="0"/>
            </a:endParaRPr>
          </a:p>
        </p:txBody>
      </p:sp>
      <p:pic>
        <p:nvPicPr>
          <p:cNvPr id="19458" name="Picture 2" descr="C:\! MARITIME WAY\! MWS ADMIN\WEB\Web images\pic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27784" y="2708920"/>
            <a:ext cx="3990603" cy="34700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164288" y="0"/>
            <a:ext cx="1979712" cy="1263056"/>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932040" y="260648"/>
            <a:ext cx="1728192" cy="667256"/>
          </a:xfrm>
          <a:prstGeom prst="rect">
            <a:avLst/>
          </a:prstGeom>
        </p:spPr>
      </p:pic>
    </p:spTree>
    <p:extLst>
      <p:ext uri="{BB962C8B-B14F-4D97-AF65-F5344CB8AC3E}">
        <p14:creationId xmlns:p14="http://schemas.microsoft.com/office/powerpoint/2010/main" val="1369589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 MARITIME WAY\! MWS ADMIN\WEB\Web images\Picture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12160" y="4476403"/>
            <a:ext cx="2915816" cy="23430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 MARITIME WAY\! MWS ADMIN\WEB\Web images\OWS 1.0.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562" y="4234678"/>
            <a:ext cx="2994310" cy="2603748"/>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2627784" y="2999221"/>
            <a:ext cx="8229600" cy="1143000"/>
          </a:xfrm>
          <a:prstGeom prst="rect">
            <a:avLst/>
          </a:prstGeom>
        </p:spPr>
        <p:txBody>
          <a:bodyPr/>
          <a:lstStyle>
            <a:lvl1pPr algn="ctr" rtl="0" eaLnBrk="0" fontAlgn="base" hangingPunct="0">
              <a:spcBef>
                <a:spcPct val="0"/>
              </a:spcBef>
              <a:spcAft>
                <a:spcPct val="0"/>
              </a:spcAft>
              <a:defRPr sz="4000" u="sng">
                <a:solidFill>
                  <a:schemeClr val="accent2"/>
                </a:solidFill>
                <a:latin typeface="+mj-lt"/>
                <a:ea typeface="ＭＳ Ｐゴシック" charset="0"/>
                <a:cs typeface="ＭＳ Ｐゴシック" charset="0"/>
              </a:defRPr>
            </a:lvl1pPr>
            <a:lvl2pPr algn="ctr" rtl="0" eaLnBrk="0" fontAlgn="base" hangingPunct="0">
              <a:spcBef>
                <a:spcPct val="0"/>
              </a:spcBef>
              <a:spcAft>
                <a:spcPct val="0"/>
              </a:spcAft>
              <a:defRPr sz="4000" u="sng">
                <a:solidFill>
                  <a:schemeClr val="accent2"/>
                </a:solidFill>
                <a:latin typeface="Arial Narrow" pitchFamily="34" charset="0"/>
                <a:ea typeface="ＭＳ Ｐゴシック" charset="0"/>
                <a:cs typeface="ＭＳ Ｐゴシック" charset="0"/>
              </a:defRPr>
            </a:lvl2pPr>
            <a:lvl3pPr algn="ctr" rtl="0" eaLnBrk="0" fontAlgn="base" hangingPunct="0">
              <a:spcBef>
                <a:spcPct val="0"/>
              </a:spcBef>
              <a:spcAft>
                <a:spcPct val="0"/>
              </a:spcAft>
              <a:defRPr sz="4000" u="sng">
                <a:solidFill>
                  <a:schemeClr val="accent2"/>
                </a:solidFill>
                <a:latin typeface="Arial Narrow" pitchFamily="34" charset="0"/>
                <a:ea typeface="ＭＳ Ｐゴシック" charset="0"/>
                <a:cs typeface="ＭＳ Ｐゴシック" charset="0"/>
              </a:defRPr>
            </a:lvl3pPr>
            <a:lvl4pPr algn="ctr" rtl="0" eaLnBrk="0" fontAlgn="base" hangingPunct="0">
              <a:spcBef>
                <a:spcPct val="0"/>
              </a:spcBef>
              <a:spcAft>
                <a:spcPct val="0"/>
              </a:spcAft>
              <a:defRPr sz="4000" u="sng">
                <a:solidFill>
                  <a:schemeClr val="accent2"/>
                </a:solidFill>
                <a:latin typeface="Arial Narrow" pitchFamily="34" charset="0"/>
                <a:ea typeface="ＭＳ Ｐゴシック" charset="0"/>
                <a:cs typeface="ＭＳ Ｐゴシック" charset="0"/>
              </a:defRPr>
            </a:lvl4pPr>
            <a:lvl5pPr algn="ctr" rtl="0" eaLnBrk="0" fontAlgn="base" hangingPunct="0">
              <a:spcBef>
                <a:spcPct val="0"/>
              </a:spcBef>
              <a:spcAft>
                <a:spcPct val="0"/>
              </a:spcAft>
              <a:defRPr sz="4000" u="sng">
                <a:solidFill>
                  <a:schemeClr val="accent2"/>
                </a:solidFill>
                <a:latin typeface="Arial Narrow" pitchFamily="34" charset="0"/>
                <a:ea typeface="ＭＳ Ｐゴシック" charset="0"/>
                <a:cs typeface="ＭＳ Ｐゴシック" charset="0"/>
              </a:defRPr>
            </a:lvl5pPr>
            <a:lvl6pPr marL="457200" algn="ctr" rtl="0" fontAlgn="base">
              <a:spcBef>
                <a:spcPct val="0"/>
              </a:spcBef>
              <a:spcAft>
                <a:spcPct val="0"/>
              </a:spcAft>
              <a:defRPr sz="4000" u="sng">
                <a:solidFill>
                  <a:schemeClr val="accent2"/>
                </a:solidFill>
                <a:latin typeface="Arial Narrow" pitchFamily="34" charset="0"/>
              </a:defRPr>
            </a:lvl6pPr>
            <a:lvl7pPr marL="914400" algn="ctr" rtl="0" fontAlgn="base">
              <a:spcBef>
                <a:spcPct val="0"/>
              </a:spcBef>
              <a:spcAft>
                <a:spcPct val="0"/>
              </a:spcAft>
              <a:defRPr sz="4000" u="sng">
                <a:solidFill>
                  <a:schemeClr val="accent2"/>
                </a:solidFill>
                <a:latin typeface="Arial Narrow" pitchFamily="34" charset="0"/>
              </a:defRPr>
            </a:lvl7pPr>
            <a:lvl8pPr marL="1371600" algn="ctr" rtl="0" fontAlgn="base">
              <a:spcBef>
                <a:spcPct val="0"/>
              </a:spcBef>
              <a:spcAft>
                <a:spcPct val="0"/>
              </a:spcAft>
              <a:defRPr sz="4000" u="sng">
                <a:solidFill>
                  <a:schemeClr val="accent2"/>
                </a:solidFill>
                <a:latin typeface="Arial Narrow" pitchFamily="34" charset="0"/>
              </a:defRPr>
            </a:lvl8pPr>
            <a:lvl9pPr marL="1828800" algn="ctr" rtl="0" fontAlgn="base">
              <a:spcBef>
                <a:spcPct val="0"/>
              </a:spcBef>
              <a:spcAft>
                <a:spcPct val="0"/>
              </a:spcAft>
              <a:defRPr sz="4000" u="sng">
                <a:solidFill>
                  <a:schemeClr val="accent2"/>
                </a:solidFill>
                <a:latin typeface="Arial Narrow" pitchFamily="34" charset="0"/>
              </a:defRPr>
            </a:lvl9pPr>
          </a:lstStyle>
          <a:p>
            <a:r>
              <a:rPr lang="en-CA" sz="6000" b="1" u="none" kern="0" dirty="0" smtClean="0">
                <a:latin typeface="Arial" panose="020B0604020202020204" pitchFamily="34" charset="0"/>
                <a:cs typeface="Arial" panose="020B0604020202020204" pitchFamily="34" charset="0"/>
              </a:rPr>
              <a:t>Thank you!</a:t>
            </a:r>
            <a:endParaRPr lang="en-CA" sz="6000" b="1" u="none" kern="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039544" y="-3246"/>
            <a:ext cx="4104456" cy="2722444"/>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6451" y="1357976"/>
            <a:ext cx="1979712" cy="1263056"/>
          </a:xfrm>
          <a:prstGeom prst="rect">
            <a:avLst/>
          </a:prstGeom>
        </p:spPr>
      </p:pic>
      <p:pic>
        <p:nvPicPr>
          <p:cNvPr id="7" name="Picture 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5091" y="2964027"/>
            <a:ext cx="1991072" cy="768754"/>
          </a:xfrm>
          <a:prstGeom prst="rect">
            <a:avLst/>
          </a:prstGeom>
        </p:spPr>
      </p:pic>
    </p:spTree>
    <p:extLst>
      <p:ext uri="{BB962C8B-B14F-4D97-AF65-F5344CB8AC3E}">
        <p14:creationId xmlns:p14="http://schemas.microsoft.com/office/powerpoint/2010/main" val="1450985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7544" y="1844824"/>
            <a:ext cx="8291264" cy="4929412"/>
          </a:xfrm>
        </p:spPr>
        <p:txBody>
          <a:bodyPr/>
          <a:lstStyle/>
          <a:p>
            <a:pPr marL="0" indent="0">
              <a:buNone/>
            </a:pPr>
            <a:r>
              <a:rPr lang="en-CA" sz="2800" dirty="0" smtClean="0">
                <a:latin typeface="Arial" panose="020B0604020202020204" pitchFamily="34" charset="0"/>
                <a:cs typeface="Arial" panose="020B0604020202020204" pitchFamily="34" charset="0"/>
              </a:rPr>
              <a:t>“</a:t>
            </a:r>
            <a:r>
              <a:rPr lang="en-CA" sz="2800" dirty="0">
                <a:latin typeface="Arial" panose="020B0604020202020204" pitchFamily="34" charset="0"/>
                <a:cs typeface="Arial" panose="020B0604020202020204" pitchFamily="34" charset="0"/>
              </a:rPr>
              <a:t>One of the maritime industry’s greatest challenges is to find ballast water management solutions that are safe for both the ship and its crew, while reducing the risk of introducing exotic species. Invasive species are plants, animals, aquatic life and micro-organisms that, when introduced outside of their natural environment, out-compete native species and can disrupt the existing balance of that ecosystem.” </a:t>
            </a:r>
            <a:endParaRPr lang="en-CA" sz="2800" dirty="0" smtClean="0">
              <a:latin typeface="Arial" panose="020B0604020202020204" pitchFamily="34" charset="0"/>
              <a:cs typeface="Arial" panose="020B0604020202020204" pitchFamily="34" charset="0"/>
            </a:endParaRPr>
          </a:p>
          <a:p>
            <a:pPr marL="0" indent="0">
              <a:buNone/>
            </a:pPr>
            <a:endParaRPr lang="en-CA" sz="1400" dirty="0">
              <a:latin typeface="Arial" panose="020B0604020202020204" pitchFamily="34" charset="0"/>
              <a:cs typeface="Arial" panose="020B0604020202020204" pitchFamily="34" charset="0"/>
            </a:endParaRPr>
          </a:p>
          <a:p>
            <a:pPr marL="0" indent="0">
              <a:buNone/>
            </a:pPr>
            <a:r>
              <a:rPr lang="en-CA" sz="1400" dirty="0" smtClean="0">
                <a:latin typeface="Arial" panose="020B0604020202020204" pitchFamily="34" charset="0"/>
                <a:cs typeface="Arial" panose="020B0604020202020204" pitchFamily="34" charset="0"/>
              </a:rPr>
              <a:t>Green Marine: </a:t>
            </a:r>
            <a:r>
              <a:rPr lang="en-CA" sz="1400" dirty="0">
                <a:latin typeface="Arial" panose="020B0604020202020204" pitchFamily="34" charset="0"/>
                <a:cs typeface="Arial" panose="020B0604020202020204" pitchFamily="34" charset="0"/>
              </a:rPr>
              <a:t>advancing environmental excellence, issues and criteria, aquatic invasive </a:t>
            </a:r>
            <a:r>
              <a:rPr lang="en-CA" sz="1400" dirty="0" smtClean="0">
                <a:latin typeface="Arial" panose="020B0604020202020204" pitchFamily="34" charset="0"/>
                <a:cs typeface="Arial" panose="020B0604020202020204" pitchFamily="34" charset="0"/>
              </a:rPr>
              <a:t>species. http</a:t>
            </a:r>
            <a:r>
              <a:rPr lang="en-CA" sz="1400" dirty="0">
                <a:latin typeface="Arial" panose="020B0604020202020204" pitchFamily="34" charset="0"/>
                <a:cs typeface="Arial" panose="020B0604020202020204" pitchFamily="34" charset="0"/>
              </a:rPr>
              <a:t>://www.green-marine.org/program </a:t>
            </a:r>
            <a:r>
              <a:rPr lang="en-CA" dirty="0"/>
              <a:t>	</a:t>
            </a:r>
          </a:p>
          <a:p>
            <a:pPr marL="0" indent="0">
              <a:buNone/>
            </a:pPr>
            <a:endParaRPr lang="en-CA" dirty="0"/>
          </a:p>
          <a:p>
            <a:pPr marL="0" indent="0">
              <a:buNone/>
            </a:pPr>
            <a:endParaRPr lang="en-CA" dirty="0"/>
          </a:p>
        </p:txBody>
      </p:sp>
      <p:sp>
        <p:nvSpPr>
          <p:cNvPr id="5" name="Title 1"/>
          <p:cNvSpPr>
            <a:spLocks noGrp="1"/>
          </p:cNvSpPr>
          <p:nvPr>
            <p:ph type="title"/>
          </p:nvPr>
        </p:nvSpPr>
        <p:spPr>
          <a:xfrm>
            <a:off x="467544" y="913284"/>
            <a:ext cx="8229600" cy="1143000"/>
          </a:xfrm>
        </p:spPr>
        <p:txBody>
          <a:bodyPr/>
          <a:lstStyle/>
          <a:p>
            <a:r>
              <a:rPr lang="en-CA" sz="4800" b="1" u="none" dirty="0" smtClean="0">
                <a:latin typeface="Arial" panose="020B0604020202020204" pitchFamily="34" charset="0"/>
                <a:cs typeface="Arial" panose="020B0604020202020204" pitchFamily="34" charset="0"/>
              </a:rPr>
              <a:t>The Challenge</a:t>
            </a:r>
            <a:endParaRPr lang="en-CA" sz="4800" b="1" u="none"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64288" y="0"/>
            <a:ext cx="1979712" cy="1263056"/>
          </a:xfrm>
          <a:prstGeom prst="rect">
            <a:avLst/>
          </a:prstGeom>
        </p:spPr>
      </p:pic>
    </p:spTree>
    <p:extLst>
      <p:ext uri="{BB962C8B-B14F-4D97-AF65-F5344CB8AC3E}">
        <p14:creationId xmlns:p14="http://schemas.microsoft.com/office/powerpoint/2010/main" val="806886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148" y="1196752"/>
            <a:ext cx="8229600" cy="1143000"/>
          </a:xfrm>
        </p:spPr>
        <p:txBody>
          <a:bodyPr/>
          <a:lstStyle/>
          <a:p>
            <a:r>
              <a:rPr lang="en-CA" sz="4800" b="1" u="none" dirty="0" smtClean="0">
                <a:latin typeface="Arial" panose="020B0604020202020204" pitchFamily="34" charset="0"/>
                <a:cs typeface="Arial" panose="020B0604020202020204" pitchFamily="34" charset="0"/>
              </a:rPr>
              <a:t>Workshop Vision</a:t>
            </a:r>
            <a:endParaRPr lang="en-CA" sz="4800" b="1" u="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4845" y="2204864"/>
            <a:ext cx="8229600" cy="4525963"/>
          </a:xfrm>
        </p:spPr>
        <p:txBody>
          <a:bodyPr/>
          <a:lstStyle/>
          <a:p>
            <a:pPr marL="0" indent="0">
              <a:buNone/>
            </a:pPr>
            <a:r>
              <a:rPr lang="en-CA" dirty="0">
                <a:latin typeface="Arial" panose="020B0604020202020204" pitchFamily="34" charset="0"/>
                <a:cs typeface="Arial" panose="020B0604020202020204" pitchFamily="34" charset="0"/>
              </a:rPr>
              <a:t>Reduction of anthropogenic harm to oceans ecosystems by significantly reducing inadvertent marine alien invasive species transported into Canadian waters by marine </a:t>
            </a:r>
            <a:r>
              <a:rPr lang="en-CA" dirty="0" smtClean="0">
                <a:latin typeface="Arial" panose="020B0604020202020204" pitchFamily="34" charset="0"/>
                <a:cs typeface="Arial" panose="020B0604020202020204" pitchFamily="34" charset="0"/>
              </a:rPr>
              <a:t>shipping….</a:t>
            </a:r>
          </a:p>
          <a:p>
            <a:pPr marL="0" indent="0">
              <a:buNone/>
            </a:pPr>
            <a:r>
              <a:rPr lang="en-CA" dirty="0">
                <a:latin typeface="Arial" panose="020B0604020202020204" pitchFamily="34" charset="0"/>
                <a:cs typeface="Arial" panose="020B0604020202020204" pitchFamily="34" charset="0"/>
              </a:rPr>
              <a:t>b</a:t>
            </a:r>
            <a:r>
              <a:rPr lang="en-CA" dirty="0" smtClean="0">
                <a:latin typeface="Arial" panose="020B0604020202020204" pitchFamily="34" charset="0"/>
                <a:cs typeface="Arial" panose="020B0604020202020204" pitchFamily="34" charset="0"/>
              </a:rPr>
              <a:t>y the implementation of a complimentary measure to ballast water treatment systems, i.e. real time advice to shipping on highly optimum areas for ballast water exchange.</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64288" y="0"/>
            <a:ext cx="1979712" cy="1263056"/>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32040" y="260648"/>
            <a:ext cx="1728192" cy="667256"/>
          </a:xfrm>
          <a:prstGeom prst="rect">
            <a:avLst/>
          </a:prstGeom>
        </p:spPr>
      </p:pic>
    </p:spTree>
    <p:extLst>
      <p:ext uri="{BB962C8B-B14F-4D97-AF65-F5344CB8AC3E}">
        <p14:creationId xmlns:p14="http://schemas.microsoft.com/office/powerpoint/2010/main" val="18899736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148" y="2132856"/>
            <a:ext cx="8229600" cy="4525963"/>
          </a:xfrm>
        </p:spPr>
        <p:txBody>
          <a:bodyPr/>
          <a:lstStyle/>
          <a:p>
            <a:pPr marL="0" indent="0">
              <a:buNone/>
            </a:pPr>
            <a:r>
              <a:rPr lang="en-CA" dirty="0" smtClean="0">
                <a:latin typeface="Arial" panose="020B0604020202020204" pitchFamily="34" charset="0"/>
                <a:cs typeface="Arial" panose="020B0604020202020204" pitchFamily="34" charset="0"/>
              </a:rPr>
              <a:t>Develop an achievable plan to implemented an operational ballast water exchange advisory service</a:t>
            </a:r>
          </a:p>
          <a:p>
            <a:pPr marL="0" indent="0">
              <a:buNone/>
            </a:pPr>
            <a:r>
              <a:rPr lang="en-CA" dirty="0" smtClean="0">
                <a:latin typeface="Arial" panose="020B0604020202020204" pitchFamily="34" charset="0"/>
                <a:cs typeface="Arial" panose="020B0604020202020204" pitchFamily="34" charset="0"/>
              </a:rPr>
              <a:t>Engage </a:t>
            </a:r>
            <a:r>
              <a:rPr lang="en-CA" dirty="0">
                <a:latin typeface="Arial" panose="020B0604020202020204" pitchFamily="34" charset="0"/>
                <a:cs typeface="Arial" panose="020B0604020202020204" pitchFamily="34" charset="0"/>
              </a:rPr>
              <a:t>with </a:t>
            </a:r>
            <a:r>
              <a:rPr lang="en-CA" dirty="0" smtClean="0">
                <a:latin typeface="Arial" panose="020B0604020202020204" pitchFamily="34" charset="0"/>
                <a:cs typeface="Arial" panose="020B0604020202020204" pitchFamily="34" charset="0"/>
              </a:rPr>
              <a:t>stakeholders </a:t>
            </a:r>
            <a:r>
              <a:rPr lang="en-CA" dirty="0">
                <a:latin typeface="Arial" panose="020B0604020202020204" pitchFamily="34" charset="0"/>
                <a:cs typeface="Arial" panose="020B0604020202020204" pitchFamily="34" charset="0"/>
              </a:rPr>
              <a:t>of </a:t>
            </a:r>
            <a:r>
              <a:rPr lang="en-CA" dirty="0" smtClean="0">
                <a:latin typeface="Arial" panose="020B0604020202020204" pitchFamily="34" charset="0"/>
                <a:cs typeface="Arial" panose="020B0604020202020204" pitchFamily="34" charset="0"/>
              </a:rPr>
              <a:t>ballast water exchange to:</a:t>
            </a:r>
          </a:p>
          <a:p>
            <a:r>
              <a:rPr lang="en-CA" dirty="0" smtClean="0">
                <a:latin typeface="Arial" panose="020B0604020202020204" pitchFamily="34" charset="0"/>
                <a:cs typeface="Arial" panose="020B0604020202020204" pitchFamily="34" charset="0"/>
              </a:rPr>
              <a:t>Validate that such a system has scientific merit and technical feasibility; and </a:t>
            </a:r>
          </a:p>
          <a:p>
            <a:r>
              <a:rPr lang="en-CA" dirty="0" smtClean="0">
                <a:latin typeface="Arial" panose="020B0604020202020204" pitchFamily="34" charset="0"/>
                <a:cs typeface="Arial" panose="020B0604020202020204" pitchFamily="34" charset="0"/>
              </a:rPr>
              <a:t>Generate industry and regularity support.</a:t>
            </a:r>
            <a:endParaRPr lang="en-CA"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423148" y="1196752"/>
            <a:ext cx="8229600" cy="1143000"/>
          </a:xfrm>
        </p:spPr>
        <p:txBody>
          <a:bodyPr/>
          <a:lstStyle/>
          <a:p>
            <a:r>
              <a:rPr lang="en-CA" sz="4400" b="1" u="none" dirty="0" smtClean="0">
                <a:latin typeface="Arial" panose="020B0604020202020204" pitchFamily="34" charset="0"/>
                <a:cs typeface="Arial" panose="020B0604020202020204" pitchFamily="34" charset="0"/>
              </a:rPr>
              <a:t>Workshop Objectives</a:t>
            </a:r>
            <a:endParaRPr lang="en-CA" sz="4400" b="1" u="none"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64288" y="0"/>
            <a:ext cx="1979712" cy="1263056"/>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32040" y="260648"/>
            <a:ext cx="1728192" cy="667256"/>
          </a:xfrm>
          <a:prstGeom prst="rect">
            <a:avLst/>
          </a:prstGeom>
        </p:spPr>
      </p:pic>
    </p:spTree>
    <p:extLst>
      <p:ext uri="{BB962C8B-B14F-4D97-AF65-F5344CB8AC3E}">
        <p14:creationId xmlns:p14="http://schemas.microsoft.com/office/powerpoint/2010/main" val="157065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148" y="1196752"/>
            <a:ext cx="8229600" cy="1143000"/>
          </a:xfrm>
        </p:spPr>
        <p:txBody>
          <a:bodyPr/>
          <a:lstStyle/>
          <a:p>
            <a:r>
              <a:rPr lang="en-CA" b="1" u="none" dirty="0" smtClean="0">
                <a:latin typeface="Arial" panose="020B0604020202020204" pitchFamily="34" charset="0"/>
                <a:cs typeface="Arial" panose="020B0604020202020204" pitchFamily="34" charset="0"/>
              </a:rPr>
              <a:t>Workshop Deliverable</a:t>
            </a:r>
            <a:endParaRPr lang="en-CA" b="1" u="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4845" y="2204864"/>
            <a:ext cx="8229600" cy="4525963"/>
          </a:xfrm>
        </p:spPr>
        <p:txBody>
          <a:bodyPr/>
          <a:lstStyle/>
          <a:p>
            <a:pPr marL="0" indent="0">
              <a:buNone/>
            </a:pPr>
            <a:r>
              <a:rPr lang="en-CA" dirty="0" smtClean="0">
                <a:latin typeface="Arial" panose="020B0604020202020204" pitchFamily="34" charset="0"/>
                <a:cs typeface="Arial" panose="020B0604020202020204" pitchFamily="34" charset="0"/>
              </a:rPr>
              <a:t>An </a:t>
            </a:r>
            <a:r>
              <a:rPr lang="en-CA" dirty="0">
                <a:latin typeface="Arial" panose="020B0604020202020204" pitchFamily="34" charset="0"/>
                <a:cs typeface="Arial" panose="020B0604020202020204" pitchFamily="34" charset="0"/>
              </a:rPr>
              <a:t>actionable plan </a:t>
            </a:r>
            <a:r>
              <a:rPr lang="en-CA" dirty="0" smtClean="0">
                <a:latin typeface="Arial" panose="020B0604020202020204" pitchFamily="34" charset="0"/>
                <a:cs typeface="Arial" panose="020B0604020202020204" pitchFamily="34" charset="0"/>
              </a:rPr>
              <a:t>for implementing </a:t>
            </a:r>
            <a:r>
              <a:rPr lang="en-CA" dirty="0">
                <a:latin typeface="Arial" panose="020B0604020202020204" pitchFamily="34" charset="0"/>
                <a:cs typeface="Arial" panose="020B0604020202020204" pitchFamily="34" charset="0"/>
              </a:rPr>
              <a:t>a robust real time system for delivery of optimised ballast water ocean exchange locations for marine </a:t>
            </a:r>
            <a:r>
              <a:rPr lang="en-CA" dirty="0" smtClean="0">
                <a:latin typeface="Arial" panose="020B0604020202020204" pitchFamily="34" charset="0"/>
                <a:cs typeface="Arial" panose="020B0604020202020204" pitchFamily="34" charset="0"/>
              </a:rPr>
              <a:t>shipping, that is:</a:t>
            </a:r>
          </a:p>
          <a:p>
            <a:r>
              <a:rPr lang="en-CA" sz="2800" dirty="0" smtClean="0">
                <a:latin typeface="Arial" panose="020B0604020202020204" pitchFamily="34" charset="0"/>
                <a:cs typeface="Arial" panose="020B0604020202020204" pitchFamily="34" charset="0"/>
              </a:rPr>
              <a:t>Scientifically valid</a:t>
            </a:r>
          </a:p>
          <a:p>
            <a:r>
              <a:rPr lang="en-CA" sz="2800" dirty="0" smtClean="0">
                <a:latin typeface="Arial" panose="020B0604020202020204" pitchFamily="34" charset="0"/>
                <a:cs typeface="Arial" panose="020B0604020202020204" pitchFamily="34" charset="0"/>
              </a:rPr>
              <a:t>Supported by the marine shipping industry  </a:t>
            </a:r>
          </a:p>
          <a:p>
            <a:r>
              <a:rPr lang="en-CA" sz="2800" dirty="0">
                <a:latin typeface="Arial" panose="020B0604020202020204" pitchFamily="34" charset="0"/>
                <a:cs typeface="Arial" panose="020B0604020202020204" pitchFamily="34" charset="0"/>
              </a:rPr>
              <a:t>Addresses required resources for </a:t>
            </a:r>
            <a:r>
              <a:rPr lang="en-CA" sz="2800" dirty="0" smtClean="0">
                <a:latin typeface="Arial" panose="020B0604020202020204" pitchFamily="34" charset="0"/>
                <a:cs typeface="Arial" panose="020B0604020202020204" pitchFamily="34" charset="0"/>
              </a:rPr>
              <a:t>development  </a:t>
            </a:r>
          </a:p>
          <a:p>
            <a:r>
              <a:rPr lang="en-CA" sz="2800" dirty="0">
                <a:latin typeface="Arial" panose="020B0604020202020204" pitchFamily="34" charset="0"/>
                <a:cs typeface="Arial" panose="020B0604020202020204" pitchFamily="34" charset="0"/>
              </a:rPr>
              <a:t>Addresses required resources for </a:t>
            </a:r>
            <a:r>
              <a:rPr lang="en-CA" sz="2800" dirty="0" smtClean="0">
                <a:latin typeface="Arial" panose="020B0604020202020204" pitchFamily="34" charset="0"/>
                <a:cs typeface="Arial" panose="020B0604020202020204" pitchFamily="34" charset="0"/>
              </a:rPr>
              <a:t>operations</a:t>
            </a:r>
            <a:endParaRPr lang="en-CA" sz="2800" dirty="0">
              <a:latin typeface="Arial" panose="020B0604020202020204" pitchFamily="34" charset="0"/>
              <a:cs typeface="Arial" panose="020B0604020202020204" pitchFamily="34" charset="0"/>
            </a:endParaRPr>
          </a:p>
          <a:p>
            <a:pPr marL="0" indent="0">
              <a:buNone/>
            </a:pPr>
            <a:endParaRPr lang="en-CA"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64288" y="0"/>
            <a:ext cx="1979712" cy="1263056"/>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32040" y="260648"/>
            <a:ext cx="1728192" cy="667256"/>
          </a:xfrm>
          <a:prstGeom prst="rect">
            <a:avLst/>
          </a:prstGeom>
        </p:spPr>
      </p:pic>
    </p:spTree>
    <p:extLst>
      <p:ext uri="{BB962C8B-B14F-4D97-AF65-F5344CB8AC3E}">
        <p14:creationId xmlns:p14="http://schemas.microsoft.com/office/powerpoint/2010/main" val="428907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8840"/>
            <a:ext cx="8224327" cy="4137324"/>
          </a:xfrm>
        </p:spPr>
        <p:txBody>
          <a:bodyPr/>
          <a:lstStyle/>
          <a:p>
            <a:r>
              <a:rPr lang="en-CA" dirty="0" smtClean="0">
                <a:latin typeface="Arial" panose="020B0604020202020204" pitchFamily="34" charset="0"/>
                <a:cs typeface="Arial" panose="020B0604020202020204" pitchFamily="34" charset="0"/>
              </a:rPr>
              <a:t>The current risk of AIS disruptions of ecosystems is real</a:t>
            </a:r>
          </a:p>
          <a:p>
            <a:r>
              <a:rPr lang="en-CA" dirty="0" smtClean="0">
                <a:latin typeface="Arial" panose="020B0604020202020204" pitchFamily="34" charset="0"/>
                <a:cs typeface="Arial" panose="020B0604020202020204" pitchFamily="34" charset="0"/>
              </a:rPr>
              <a:t>The risk will increase on all three coasts</a:t>
            </a:r>
          </a:p>
          <a:p>
            <a:pPr lvl="1"/>
            <a:r>
              <a:rPr lang="en-CA" dirty="0" smtClean="0">
                <a:latin typeface="Arial" panose="020B0604020202020204" pitchFamily="34" charset="0"/>
                <a:cs typeface="Arial" panose="020B0604020202020204" pitchFamily="34" charset="0"/>
              </a:rPr>
              <a:t>Especially in BC </a:t>
            </a:r>
          </a:p>
          <a:p>
            <a:pPr lvl="1"/>
            <a:r>
              <a:rPr lang="en-CA" dirty="0" smtClean="0">
                <a:latin typeface="Arial" panose="020B0604020202020204" pitchFamily="34" charset="0"/>
                <a:cs typeface="Arial" panose="020B0604020202020204" pitchFamily="34" charset="0"/>
              </a:rPr>
              <a:t>Very special concerns in the Arctic</a:t>
            </a:r>
          </a:p>
          <a:p>
            <a:r>
              <a:rPr lang="en-CA" dirty="0" smtClean="0">
                <a:latin typeface="Arial" panose="020B0604020202020204" pitchFamily="34" charset="0"/>
                <a:cs typeface="Arial" panose="020B0604020202020204" pitchFamily="34" charset="0"/>
              </a:rPr>
              <a:t>The need to be seen to be proactive as much as being proactive, especially in BC</a:t>
            </a:r>
          </a:p>
          <a:p>
            <a:pPr lvl="1"/>
            <a:r>
              <a:rPr lang="en-CA" dirty="0" smtClean="0">
                <a:latin typeface="Arial" panose="020B0604020202020204" pitchFamily="34" charset="0"/>
                <a:cs typeface="Arial" panose="020B0604020202020204" pitchFamily="34" charset="0"/>
              </a:rPr>
              <a:t>Beyond due diligence</a:t>
            </a:r>
            <a:endParaRPr lang="en-CA" dirty="0">
              <a:latin typeface="Arial" panose="020B0604020202020204" pitchFamily="34" charset="0"/>
              <a:cs typeface="Arial" panose="020B0604020202020204" pitchFamily="34" charset="0"/>
            </a:endParaRPr>
          </a:p>
          <a:p>
            <a:endParaRPr lang="en-CA" dirty="0" smtClean="0"/>
          </a:p>
          <a:p>
            <a:endParaRPr lang="en-CA" dirty="0"/>
          </a:p>
        </p:txBody>
      </p:sp>
      <p:sp>
        <p:nvSpPr>
          <p:cNvPr id="4" name="Title 1"/>
          <p:cNvSpPr>
            <a:spLocks noGrp="1"/>
          </p:cNvSpPr>
          <p:nvPr>
            <p:ph type="title"/>
          </p:nvPr>
        </p:nvSpPr>
        <p:spPr>
          <a:xfrm>
            <a:off x="451927" y="1124744"/>
            <a:ext cx="8229600" cy="1143000"/>
          </a:xfrm>
        </p:spPr>
        <p:txBody>
          <a:bodyPr/>
          <a:lstStyle/>
          <a:p>
            <a:r>
              <a:rPr lang="en-CA" b="1" u="none" dirty="0" smtClean="0">
                <a:latin typeface="Arial" panose="020B0604020202020204" pitchFamily="34" charset="0"/>
                <a:cs typeface="Arial" panose="020B0604020202020204" pitchFamily="34" charset="0"/>
              </a:rPr>
              <a:t>Why bother doing it?</a:t>
            </a:r>
            <a:endParaRPr lang="en-CA" b="1" u="none"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64288" y="0"/>
            <a:ext cx="1979712" cy="1263056"/>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32040" y="260648"/>
            <a:ext cx="1728192" cy="667256"/>
          </a:xfrm>
          <a:prstGeom prst="rect">
            <a:avLst/>
          </a:prstGeom>
        </p:spPr>
      </p:pic>
    </p:spTree>
    <p:extLst>
      <p:ext uri="{BB962C8B-B14F-4D97-AF65-F5344CB8AC3E}">
        <p14:creationId xmlns:p14="http://schemas.microsoft.com/office/powerpoint/2010/main" val="203335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5400000">
            <a:off x="-939105" y="1194378"/>
            <a:ext cx="9525000" cy="7143750"/>
          </a:xfrm>
          <a:prstGeom prst="rect">
            <a:avLst/>
          </a:prstGeom>
        </p:spPr>
      </p:pic>
    </p:spTree>
    <p:extLst>
      <p:ext uri="{BB962C8B-B14F-4D97-AF65-F5344CB8AC3E}">
        <p14:creationId xmlns:p14="http://schemas.microsoft.com/office/powerpoint/2010/main" val="2938983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520" y="-171400"/>
            <a:ext cx="10908704" cy="6817940"/>
          </a:xfrm>
          <a:prstGeom prst="rect">
            <a:avLst/>
          </a:prstGeom>
        </p:spPr>
      </p:pic>
    </p:spTree>
    <p:extLst>
      <p:ext uri="{BB962C8B-B14F-4D97-AF65-F5344CB8AC3E}">
        <p14:creationId xmlns:p14="http://schemas.microsoft.com/office/powerpoint/2010/main" val="714490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4420</TotalTime>
  <Words>739</Words>
  <Application>Microsoft Office PowerPoint</Application>
  <PresentationFormat>On-screen Show (4:3)</PresentationFormat>
  <Paragraphs>89</Paragraphs>
  <Slides>23</Slides>
  <Notes>10</Notes>
  <HiddenSlides>0</HiddenSlides>
  <MMClips>2</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1" baseType="lpstr">
      <vt:lpstr>Arial Unicode MS</vt:lpstr>
      <vt:lpstr>ＭＳ Ｐゴシック</vt:lpstr>
      <vt:lpstr>Arial</vt:lpstr>
      <vt:lpstr>Arial Narrow</vt:lpstr>
      <vt:lpstr>Calibri</vt:lpstr>
      <vt:lpstr>Default Design</vt:lpstr>
      <vt:lpstr>3_Default Design</vt:lpstr>
      <vt:lpstr>Document</vt:lpstr>
      <vt:lpstr> Implementing a  Ballast Water Exchange  Advisory Service    Douglas Bancroft, Marty Taillefer, Amélie Byam, Jean Robert  10 February 2015 </vt:lpstr>
      <vt:lpstr>Presentation Outline</vt:lpstr>
      <vt:lpstr>The Challenge</vt:lpstr>
      <vt:lpstr>Workshop Vision</vt:lpstr>
      <vt:lpstr>Workshop Objectives</vt:lpstr>
      <vt:lpstr>Workshop Deliverable</vt:lpstr>
      <vt:lpstr>Why bother doing it?</vt:lpstr>
      <vt:lpstr>PowerPoint Presentation</vt:lpstr>
      <vt:lpstr>PowerPoint Presentation</vt:lpstr>
      <vt:lpstr>PowerPoint Presentation</vt:lpstr>
      <vt:lpstr>Why won’t treatment be enough?</vt:lpstr>
      <vt:lpstr>Why us?  Why now?</vt:lpstr>
      <vt:lpstr>PowerPoint Presentation</vt:lpstr>
      <vt:lpstr>How could it be done?</vt:lpstr>
      <vt:lpstr>How does this get to the ships?</vt:lpstr>
      <vt:lpstr>Why not DFO?  Why MWS? </vt:lpstr>
      <vt:lpstr>PowerPoint Presentation</vt:lpstr>
      <vt:lpstr>PowerPoint Presentation</vt:lpstr>
      <vt:lpstr>PowerPoint Presentation</vt:lpstr>
      <vt:lpstr>PowerPoint Presentation</vt:lpstr>
      <vt:lpstr>PowerPoint Presentation</vt:lpstr>
      <vt:lpstr>Questions &amp; Discussions</vt:lpstr>
      <vt:lpstr>PowerPoint Presentation</vt:lpstr>
    </vt:vector>
  </TitlesOfParts>
  <Company>DFO-MPO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FowlerK</dc:creator>
  <cp:lastModifiedBy>dbancroft</cp:lastModifiedBy>
  <cp:revision>312</cp:revision>
  <dcterms:created xsi:type="dcterms:W3CDTF">2004-05-26T16:55:55Z</dcterms:created>
  <dcterms:modified xsi:type="dcterms:W3CDTF">2015-02-10T00:04:58Z</dcterms:modified>
</cp:coreProperties>
</file>