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701" r:id="rId3"/>
    <p:sldMasterId id="2147483713" r:id="rId4"/>
    <p:sldMasterId id="2147483725" r:id="rId5"/>
  </p:sldMasterIdLst>
  <p:notesMasterIdLst>
    <p:notesMasterId r:id="rId20"/>
  </p:notesMasterIdLst>
  <p:sldIdLst>
    <p:sldId id="256" r:id="rId6"/>
    <p:sldId id="407" r:id="rId7"/>
    <p:sldId id="408" r:id="rId8"/>
    <p:sldId id="314" r:id="rId9"/>
    <p:sldId id="399" r:id="rId10"/>
    <p:sldId id="409" r:id="rId11"/>
    <p:sldId id="317" r:id="rId12"/>
    <p:sldId id="320" r:id="rId13"/>
    <p:sldId id="412" r:id="rId14"/>
    <p:sldId id="410" r:id="rId15"/>
    <p:sldId id="411" r:id="rId16"/>
    <p:sldId id="403" r:id="rId17"/>
    <p:sldId id="396" r:id="rId18"/>
    <p:sldId id="328" r:id="rId19"/>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8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8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8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000000"/>
    <a:srgbClr val="0033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79527" autoAdjust="0"/>
  </p:normalViewPr>
  <p:slideViewPr>
    <p:cSldViewPr>
      <p:cViewPr varScale="1">
        <p:scale>
          <a:sx n="74" d="100"/>
          <a:sy n="74" d="100"/>
        </p:scale>
        <p:origin x="1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01"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F3DAFC14-05B9-9E4B-906F-D4CA18E2B182}" type="slidenum">
              <a:rPr lang="en-US"/>
              <a:pPr>
                <a:defRPr/>
              </a:pPr>
              <a:t>‹#›</a:t>
            </a:fld>
            <a:endParaRPr lang="en-US"/>
          </a:p>
        </p:txBody>
      </p:sp>
    </p:spTree>
    <p:extLst>
      <p:ext uri="{BB962C8B-B14F-4D97-AF65-F5344CB8AC3E}">
        <p14:creationId xmlns:p14="http://schemas.microsoft.com/office/powerpoint/2010/main" val="422825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D4A893FC-CC2F-724D-8583-354A50680A7D}" type="slidenum">
              <a:rPr lang="en-US" sz="1200"/>
              <a:pPr eaLnBrk="1" hangingPunct="1"/>
              <a:t>1</a:t>
            </a:fld>
            <a:endParaRPr 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88099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dirty="0" smtClean="0"/>
              <a:t>What are we up to?</a:t>
            </a:r>
          </a:p>
          <a:p>
            <a:endParaRPr lang="en-CA" dirty="0" smtClean="0"/>
          </a:p>
          <a:p>
            <a:r>
              <a:rPr lang="en-CA" dirty="0" smtClean="0"/>
              <a:t>Starting from a clean whiteboard.</a:t>
            </a:r>
          </a:p>
          <a:p>
            <a:endParaRPr lang="en-CA" dirty="0" smtClean="0"/>
          </a:p>
          <a:p>
            <a:r>
              <a:rPr lang="en-CA" dirty="0" smtClean="0"/>
              <a:t>Building</a:t>
            </a:r>
            <a:r>
              <a:rPr lang="en-CA" baseline="0" dirty="0" smtClean="0"/>
              <a:t> something new, exciting, and useful to ourselves and others.</a:t>
            </a:r>
          </a:p>
          <a:p>
            <a:endParaRPr lang="en-CA" baseline="0" dirty="0" smtClean="0"/>
          </a:p>
          <a:p>
            <a:r>
              <a:rPr lang="en-US" dirty="0" smtClean="0"/>
              <a:t>The ODI is a comprehensive commercial oceanographic applications suite allowing tailored support to management decision making.  </a:t>
            </a:r>
          </a:p>
          <a:p>
            <a:endParaRPr lang="en-CA" dirty="0" smtClean="0"/>
          </a:p>
          <a:p>
            <a:r>
              <a:rPr lang="en-US" sz="1600" dirty="0" smtClean="0"/>
              <a:t>The ODI will allow for:</a:t>
            </a:r>
            <a:endParaRPr lang="en-CA" sz="1600" dirty="0" smtClean="0"/>
          </a:p>
          <a:p>
            <a:pPr lvl="1"/>
            <a:r>
              <a:rPr lang="en-CA" sz="1600" dirty="0" smtClean="0"/>
              <a:t>data harvesting from hundreds of external oceanographic data bases (using a propriety meta data base, and internal data bases to support specific operational oceanographic applications, as well as automated and semi-automated scripts too update internal data bases);</a:t>
            </a:r>
          </a:p>
          <a:p>
            <a:pPr lvl="1"/>
            <a:r>
              <a:rPr lang="en-CA" sz="1600" dirty="0" smtClean="0"/>
              <a:t>fusion and visualisation of in-situ and remotely sensed environmental data with forecast model output; and</a:t>
            </a:r>
          </a:p>
          <a:p>
            <a:pPr lvl="1"/>
            <a:r>
              <a:rPr lang="en-CA" sz="1600" dirty="0" smtClean="0"/>
              <a:t>creation of additional layers of derived geospatial information to support marine decision making </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10</a:t>
            </a:fld>
            <a:endParaRPr lang="en-US"/>
          </a:p>
        </p:txBody>
      </p:sp>
    </p:spTree>
    <p:extLst>
      <p:ext uri="{BB962C8B-B14F-4D97-AF65-F5344CB8AC3E}">
        <p14:creationId xmlns:p14="http://schemas.microsoft.com/office/powerpoint/2010/main" val="372584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11</a:t>
            </a:fld>
            <a:endParaRPr lang="en-US"/>
          </a:p>
        </p:txBody>
      </p:sp>
    </p:spTree>
    <p:extLst>
      <p:ext uri="{BB962C8B-B14F-4D97-AF65-F5344CB8AC3E}">
        <p14:creationId xmlns:p14="http://schemas.microsoft.com/office/powerpoint/2010/main" val="400934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12</a:t>
            </a:fld>
            <a:endParaRPr lang="en-US"/>
          </a:p>
        </p:txBody>
      </p:sp>
    </p:spTree>
    <p:extLst>
      <p:ext uri="{BB962C8B-B14F-4D97-AF65-F5344CB8AC3E}">
        <p14:creationId xmlns:p14="http://schemas.microsoft.com/office/powerpoint/2010/main" val="336516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13</a:t>
            </a:fld>
            <a:endParaRPr lang="en-US"/>
          </a:p>
        </p:txBody>
      </p:sp>
    </p:spTree>
    <p:extLst>
      <p:ext uri="{BB962C8B-B14F-4D97-AF65-F5344CB8AC3E}">
        <p14:creationId xmlns:p14="http://schemas.microsoft.com/office/powerpoint/2010/main" val="382225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D1C270F-9661-4598-B176-FC8D039EC339}" type="slidenum">
              <a:rPr lang="en-US" sz="1200">
                <a:solidFill>
                  <a:srgbClr val="000000"/>
                </a:solidFill>
              </a:rPr>
              <a:pPr eaLnBrk="1" hangingPunct="1"/>
              <a:t>14</a:t>
            </a:fld>
            <a:endParaRPr lang="en-US" sz="1200">
              <a:solidFill>
                <a:srgbClr val="000000"/>
              </a:solidFill>
            </a:endParaRPr>
          </a:p>
        </p:txBody>
      </p:sp>
      <p:sp>
        <p:nvSpPr>
          <p:cNvPr id="47107" name="Rectangle 2"/>
          <p:cNvSpPr>
            <a:spLocks noGrp="1" noRot="1" noChangeAspect="1" noChangeArrowheads="1" noTextEdit="1"/>
          </p:cNvSpPr>
          <p:nvPr>
            <p:ph type="sldImg"/>
          </p:nvPr>
        </p:nvSpPr>
        <p:spPr>
          <a:xfrm>
            <a:off x="1371600" y="1143000"/>
            <a:ext cx="4114800" cy="3086100"/>
          </a:xfrm>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298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2</a:t>
            </a:fld>
            <a:endParaRPr lang="en-US"/>
          </a:p>
        </p:txBody>
      </p:sp>
    </p:spTree>
    <p:extLst>
      <p:ext uri="{BB962C8B-B14F-4D97-AF65-F5344CB8AC3E}">
        <p14:creationId xmlns:p14="http://schemas.microsoft.com/office/powerpoint/2010/main" val="210319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40806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3DAFC14-05B9-9E4B-906F-D4CA18E2B182}" type="slidenum">
              <a:rPr lang="en-US">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53091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B21B2F-E94E-41E9-AF05-65CAE8AF48C9}" type="slidenum">
              <a:rPr lang="en-CA" smtClean="0"/>
              <a:t>5</a:t>
            </a:fld>
            <a:endParaRPr lang="en-CA"/>
          </a:p>
        </p:txBody>
      </p:sp>
    </p:spTree>
    <p:extLst>
      <p:ext uri="{BB962C8B-B14F-4D97-AF65-F5344CB8AC3E}">
        <p14:creationId xmlns:p14="http://schemas.microsoft.com/office/powerpoint/2010/main" val="41095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6</a:t>
            </a:fld>
            <a:endParaRPr lang="en-US"/>
          </a:p>
        </p:txBody>
      </p:sp>
    </p:spTree>
    <p:extLst>
      <p:ext uri="{BB962C8B-B14F-4D97-AF65-F5344CB8AC3E}">
        <p14:creationId xmlns:p14="http://schemas.microsoft.com/office/powerpoint/2010/main" val="105253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dirty="0" smtClean="0"/>
              <a:t>What are we up to?</a:t>
            </a:r>
          </a:p>
          <a:p>
            <a:endParaRPr lang="en-CA" dirty="0" smtClean="0"/>
          </a:p>
          <a:p>
            <a:r>
              <a:rPr lang="en-CA" dirty="0" smtClean="0"/>
              <a:t>Starting from a clean whiteboard.</a:t>
            </a:r>
          </a:p>
          <a:p>
            <a:endParaRPr lang="en-CA" dirty="0" smtClean="0"/>
          </a:p>
          <a:p>
            <a:r>
              <a:rPr lang="en-CA" dirty="0" smtClean="0"/>
              <a:t>Building</a:t>
            </a:r>
            <a:r>
              <a:rPr lang="en-CA" baseline="0" dirty="0" smtClean="0"/>
              <a:t> something new, exciting, and useful to ourselves and others.</a:t>
            </a:r>
          </a:p>
          <a:p>
            <a:endParaRPr lang="en-CA" baseline="0" dirty="0" smtClean="0"/>
          </a:p>
          <a:p>
            <a:r>
              <a:rPr lang="en-US" dirty="0" smtClean="0"/>
              <a:t>The ODI is a comprehensive commercial oceanographic applications suite allowing tailored support to management decision making.  </a:t>
            </a:r>
          </a:p>
          <a:p>
            <a:endParaRPr lang="en-CA" dirty="0" smtClean="0"/>
          </a:p>
          <a:p>
            <a:r>
              <a:rPr lang="en-US" sz="1600" dirty="0" smtClean="0"/>
              <a:t>The ODI will allow for:</a:t>
            </a:r>
            <a:endParaRPr lang="en-CA" sz="1600" dirty="0" smtClean="0"/>
          </a:p>
          <a:p>
            <a:pPr lvl="1"/>
            <a:r>
              <a:rPr lang="en-CA" sz="1600" dirty="0" smtClean="0"/>
              <a:t>data harvesting from hundreds of external oceanographic data bases (using a propriety meta data base, and internal data bases to support specific operational oceanographic applications, as well as automated and semi-automated scripts too update internal data bases);</a:t>
            </a:r>
          </a:p>
          <a:p>
            <a:pPr lvl="1"/>
            <a:r>
              <a:rPr lang="en-CA" sz="1600" dirty="0" smtClean="0"/>
              <a:t>fusion and visualisation of in-situ and remotely sensed environmental data with forecast model output; and</a:t>
            </a:r>
          </a:p>
          <a:p>
            <a:pPr lvl="1"/>
            <a:r>
              <a:rPr lang="en-CA" sz="1600" dirty="0" smtClean="0"/>
              <a:t>creation of additional layers of derived geospatial information to support marine decision making </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7</a:t>
            </a:fld>
            <a:endParaRPr lang="en-US"/>
          </a:p>
        </p:txBody>
      </p:sp>
    </p:spTree>
    <p:extLst>
      <p:ext uri="{BB962C8B-B14F-4D97-AF65-F5344CB8AC3E}">
        <p14:creationId xmlns:p14="http://schemas.microsoft.com/office/powerpoint/2010/main" val="294891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8</a:t>
            </a:fld>
            <a:endParaRPr lang="en-US"/>
          </a:p>
        </p:txBody>
      </p:sp>
    </p:spTree>
    <p:extLst>
      <p:ext uri="{BB962C8B-B14F-4D97-AF65-F5344CB8AC3E}">
        <p14:creationId xmlns:p14="http://schemas.microsoft.com/office/powerpoint/2010/main" val="326855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9</a:t>
            </a:fld>
            <a:endParaRPr lang="en-US"/>
          </a:p>
        </p:txBody>
      </p:sp>
    </p:spTree>
    <p:extLst>
      <p:ext uri="{BB962C8B-B14F-4D97-AF65-F5344CB8AC3E}">
        <p14:creationId xmlns:p14="http://schemas.microsoft.com/office/powerpoint/2010/main" val="379352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063511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0476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40793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2451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093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XNNrthcm Hd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329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subTitle" sz="quarter" idx="1"/>
          </p:nvPr>
        </p:nvSpPr>
        <p:spPr>
          <a:xfrm>
            <a:off x="6032500" y="4876800"/>
            <a:ext cx="2692400" cy="698500"/>
          </a:xfrm>
        </p:spPr>
        <p:txBody>
          <a:bodyPr/>
          <a:lstStyle>
            <a:lvl1pPr marL="0" indent="0">
              <a:spcBef>
                <a:spcPct val="0"/>
              </a:spcBef>
              <a:buFontTx/>
              <a:buNone/>
              <a:defRPr sz="2000"/>
            </a:lvl1pPr>
          </a:lstStyle>
          <a:p>
            <a:r>
              <a:rPr lang="en-US"/>
              <a:t>Click to edit Master subtitle style</a:t>
            </a:r>
          </a:p>
        </p:txBody>
      </p:sp>
      <p:sp>
        <p:nvSpPr>
          <p:cNvPr id="62467" name="Rectangle 3"/>
          <p:cNvSpPr>
            <a:spLocks noGrp="1" noChangeArrowheads="1"/>
          </p:cNvSpPr>
          <p:nvPr>
            <p:ph type="ctrTitle" sz="quarter"/>
          </p:nvPr>
        </p:nvSpPr>
        <p:spPr>
          <a:xfrm>
            <a:off x="3860800" y="1054100"/>
            <a:ext cx="5041900" cy="2527300"/>
          </a:xfrm>
        </p:spPr>
        <p:txBody>
          <a:bodyPr/>
          <a:lstStyle>
            <a:lvl1pPr algn="ctr">
              <a:defRPr sz="4800">
                <a:latin typeface="+mn-lt"/>
              </a:defRPr>
            </a:lvl1pPr>
          </a:lstStyle>
          <a:p>
            <a:r>
              <a:rPr lang="en-US" dirty="0"/>
              <a:t>Click to edit Master title style</a:t>
            </a:r>
          </a:p>
        </p:txBody>
      </p:sp>
    </p:spTree>
    <p:extLst>
      <p:ext uri="{BB962C8B-B14F-4D97-AF65-F5344CB8AC3E}">
        <p14:creationId xmlns:p14="http://schemas.microsoft.com/office/powerpoint/2010/main" val="738049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2362200" y="368300"/>
            <a:ext cx="6781800" cy="558800"/>
          </a:xfrm>
        </p:spPr>
        <p:txBody>
          <a:bodyPr/>
          <a:lstStyle>
            <a:lvl1pPr>
              <a:defRPr>
                <a:latin typeface="+mn-lt"/>
              </a:defRPr>
            </a:lvl1pPr>
          </a:lstStyle>
          <a:p>
            <a:r>
              <a:rPr lang="en-US" dirty="0" smtClean="0"/>
              <a:t>Click to edit Master title style</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52F77D92-047F-4113-A24A-69EE72E4EB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3533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BC30806-DBE2-4D57-94E7-B66D0CBC4A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1514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3" descr="C:\2014-1-19 Archives\2014 Finances\2014 - BTB Consulting Ltd\BTB Logo With Glow.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12546" t="10411" r="9184" b="7381"/>
          <a:stretch>
            <a:fillRect/>
          </a:stretch>
        </p:blipFill>
        <p:spPr bwMode="auto">
          <a:xfrm>
            <a:off x="-6350" y="15875"/>
            <a:ext cx="94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84400" y="-75060"/>
            <a:ext cx="6781800" cy="558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734291"/>
            <a:ext cx="3930650" cy="54125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2950" y="762000"/>
            <a:ext cx="3930650" cy="538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B83ABA85-B587-40E8-8E55-7F335CC382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7243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5"/>
          <p:cNvGrpSpPr>
            <a:grpSpLocks/>
          </p:cNvGrpSpPr>
          <p:nvPr userDrawn="1"/>
        </p:nvGrpSpPr>
        <p:grpSpPr bwMode="auto">
          <a:xfrm>
            <a:off x="0" y="-304800"/>
            <a:ext cx="9144000" cy="1143000"/>
            <a:chOff x="0" y="-304800"/>
            <a:chExt cx="9144000" cy="1143000"/>
          </a:xfrm>
        </p:grpSpPr>
        <p:pic>
          <p:nvPicPr>
            <p:cNvPr id="8"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900545"/>
            <a:ext cx="4040188" cy="12743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8255"/>
            <a:ext cx="4041775" cy="12466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3455" y="-265689"/>
            <a:ext cx="8229600" cy="1143000"/>
          </a:xfrm>
        </p:spPr>
        <p:txBody>
          <a:bodyPr/>
          <a:lstStyle>
            <a:lvl1pPr>
              <a:defRPr>
                <a:latin typeface="+mn-lt"/>
              </a:defRPr>
            </a:lvl1pPr>
          </a:lstStyle>
          <a:p>
            <a:r>
              <a:rPr lang="en-US" dirty="0" smtClean="0"/>
              <a:t>Click to edit Master title style</a:t>
            </a:r>
            <a:endParaRPr lang="en-US" dirty="0"/>
          </a:p>
        </p:txBody>
      </p:sp>
      <p:sp>
        <p:nvSpPr>
          <p:cNvPr id="10" name="Rectangle 4"/>
          <p:cNvSpPr>
            <a:spLocks noGrp="1" noChangeArrowheads="1"/>
          </p:cNvSpPr>
          <p:nvPr>
            <p:ph type="sldNum" sz="quarter" idx="10"/>
          </p:nvPr>
        </p:nvSpPr>
        <p:spPr/>
        <p:txBody>
          <a:bodyPr/>
          <a:lstStyle>
            <a:lvl1pPr>
              <a:defRPr/>
            </a:lvl1pPr>
          </a:lstStyle>
          <a:p>
            <a:pPr>
              <a:defRPr/>
            </a:pPr>
            <a:fld id="{208425DA-D400-407E-9360-97C984F2BA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86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
          <p:cNvGrpSpPr>
            <a:grpSpLocks/>
          </p:cNvGrpSpPr>
          <p:nvPr userDrawn="1"/>
        </p:nvGrpSpPr>
        <p:grpSpPr bwMode="auto">
          <a:xfrm>
            <a:off x="0" y="-304800"/>
            <a:ext cx="9144000" cy="1143000"/>
            <a:chOff x="0" y="-304800"/>
            <a:chExt cx="9144000" cy="1143000"/>
          </a:xfrm>
        </p:grpSpPr>
        <p:pic>
          <p:nvPicPr>
            <p:cNvPr id="4"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184400" y="-61205"/>
            <a:ext cx="6781800" cy="558800"/>
          </a:xfrm>
        </p:spPr>
        <p:txBody>
          <a:bodyPr/>
          <a:lstStyle>
            <a:lvl1pPr>
              <a:defRPr>
                <a:latin typeface="+mn-lt"/>
              </a:defRPr>
            </a:lvl1pPr>
          </a:lstStyle>
          <a:p>
            <a:r>
              <a:rPr lang="en-US" dirty="0" smtClean="0"/>
              <a:t>Click to edit Master title style</a:t>
            </a:r>
            <a:endParaRPr lang="en-US" dirty="0"/>
          </a:p>
        </p:txBody>
      </p:sp>
      <p:sp>
        <p:nvSpPr>
          <p:cNvPr id="6" name="Rectangle 4"/>
          <p:cNvSpPr>
            <a:spLocks noGrp="1" noChangeArrowheads="1"/>
          </p:cNvSpPr>
          <p:nvPr>
            <p:ph type="sldNum" sz="quarter" idx="10"/>
          </p:nvPr>
        </p:nvSpPr>
        <p:spPr/>
        <p:txBody>
          <a:bodyPr/>
          <a:lstStyle>
            <a:lvl1pPr>
              <a:defRPr/>
            </a:lvl1pPr>
          </a:lstStyle>
          <a:p>
            <a:pPr>
              <a:defRPr/>
            </a:pPr>
            <a:fld id="{43B3F5E9-438E-4919-AAE2-2FFB545471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16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03526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3" descr="C:\2014-1-19 Archives\2014 Finances\2014 - BTB Consulting Ltd\BTB Logo With Glow.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12546" t="10411" r="9184" b="7381"/>
          <a:stretch>
            <a:fillRect/>
          </a:stretch>
        </p:blipFill>
        <p:spPr bwMode="auto">
          <a:xfrm>
            <a:off x="-6350" y="15875"/>
            <a:ext cx="94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sldNum" sz="quarter" idx="10"/>
          </p:nvPr>
        </p:nvSpPr>
        <p:spPr/>
        <p:txBody>
          <a:bodyPr/>
          <a:lstStyle>
            <a:lvl1pPr>
              <a:defRPr/>
            </a:lvl1pPr>
          </a:lstStyle>
          <a:p>
            <a:pPr>
              <a:defRPr/>
            </a:pPr>
            <a:fld id="{04E537EA-50F3-4CC3-BC4C-29B0F11E5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982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304800"/>
            <a:ext cx="9144000" cy="1143000"/>
            <a:chOff x="0" y="-304800"/>
            <a:chExt cx="9144000" cy="1143000"/>
          </a:xfrm>
        </p:grpSpPr>
        <p:pic>
          <p:nvPicPr>
            <p:cNvPr id="6"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06582"/>
            <a:ext cx="3008313" cy="728517"/>
          </a:xfrm>
        </p:spPr>
        <p:txBody>
          <a:bodyPr anchor="b"/>
          <a:lstStyle>
            <a:lvl1pPr algn="l">
              <a:defRPr sz="20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86691"/>
            <a:ext cx="5111750" cy="52394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a:spLocks noGrp="1" noChangeArrowheads="1"/>
          </p:cNvSpPr>
          <p:nvPr>
            <p:ph type="sldNum" sz="quarter" idx="10"/>
          </p:nvPr>
        </p:nvSpPr>
        <p:spPr/>
        <p:txBody>
          <a:bodyPr/>
          <a:lstStyle>
            <a:lvl1pPr>
              <a:defRPr/>
            </a:lvl1pPr>
          </a:lstStyle>
          <a:p>
            <a:pPr>
              <a:defRPr/>
            </a:pPr>
            <a:fld id="{E2008064-0FFD-4A9D-9B79-8463260D3D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384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304800"/>
            <a:ext cx="9144000" cy="1143000"/>
            <a:chOff x="0" y="-304800"/>
            <a:chExt cx="9144000" cy="1143000"/>
          </a:xfrm>
        </p:grpSpPr>
        <p:pic>
          <p:nvPicPr>
            <p:cNvPr id="6"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792288" y="4800600"/>
            <a:ext cx="5486400" cy="566738"/>
          </a:xfrm>
        </p:spPr>
        <p:txBody>
          <a:bodyPr anchor="b"/>
          <a:lstStyle>
            <a:lvl1pPr algn="l">
              <a:defRPr sz="2000" b="1">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789709"/>
            <a:ext cx="5486400" cy="39378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a:spLocks noGrp="1" noChangeArrowheads="1"/>
          </p:cNvSpPr>
          <p:nvPr>
            <p:ph type="sldNum" sz="quarter" idx="10"/>
          </p:nvPr>
        </p:nvSpPr>
        <p:spPr/>
        <p:txBody>
          <a:bodyPr/>
          <a:lstStyle>
            <a:lvl1pPr>
              <a:defRPr/>
            </a:lvl1pPr>
          </a:lstStyle>
          <a:p>
            <a:pPr>
              <a:defRPr/>
            </a:pPr>
            <a:fld id="{0640BACC-02C7-4A90-B6B2-5917F2DC61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8165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304800"/>
            <a:ext cx="9144000" cy="1143000"/>
            <a:chOff x="0" y="-304800"/>
            <a:chExt cx="9144000" cy="1143000"/>
          </a:xfrm>
        </p:grpSpPr>
        <p:pic>
          <p:nvPicPr>
            <p:cNvPr id="5"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184400" y="-19640"/>
            <a:ext cx="6781800" cy="558800"/>
          </a:xfrm>
        </p:spPr>
        <p:txBody>
          <a:bodyPr/>
          <a:lstStyle>
            <a:lvl1pPr>
              <a:defRPr>
                <a:latin typeface="+mn-lt"/>
              </a:defRPr>
            </a:lvl1pPr>
          </a:lstStyle>
          <a:p>
            <a:r>
              <a:rPr lang="en-US" dirty="0" smtClean="0"/>
              <a:t>Click to edit Master title style</a:t>
            </a:r>
            <a:endParaRPr lang="en-US" dirty="0"/>
          </a:p>
        </p:txBody>
      </p:sp>
      <p:sp>
        <p:nvSpPr>
          <p:cNvPr id="7" name="Rectangle 4"/>
          <p:cNvSpPr>
            <a:spLocks noGrp="1" noChangeArrowheads="1"/>
          </p:cNvSpPr>
          <p:nvPr>
            <p:ph type="sldNum" sz="quarter" idx="10"/>
          </p:nvPr>
        </p:nvSpPr>
        <p:spPr/>
        <p:txBody>
          <a:bodyPr/>
          <a:lstStyle>
            <a:lvl1pPr>
              <a:defRPr/>
            </a:lvl1pPr>
          </a:lstStyle>
          <a:p>
            <a:pPr>
              <a:defRPr/>
            </a:pPr>
            <a:fld id="{AD46326D-8258-4BEB-B7FE-3E9B0C37F6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7279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304800"/>
            <a:ext cx="9144000" cy="1143000"/>
            <a:chOff x="0" y="-304800"/>
            <a:chExt cx="9144000" cy="1143000"/>
          </a:xfrm>
        </p:grpSpPr>
        <p:pic>
          <p:nvPicPr>
            <p:cNvPr id="5"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6842125" y="720436"/>
            <a:ext cx="2124075" cy="5426364"/>
          </a:xfrm>
        </p:spPr>
        <p:txBody>
          <a:bodyPr vert="eaVert"/>
          <a:lstStyle>
            <a:lvl1pPr>
              <a:defRPr>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69900" y="706582"/>
            <a:ext cx="6219825" cy="54402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p:txBody>
          <a:bodyPr/>
          <a:lstStyle>
            <a:lvl1pPr>
              <a:defRPr/>
            </a:lvl1pPr>
          </a:lstStyle>
          <a:p>
            <a:pPr>
              <a:defRPr/>
            </a:pPr>
            <a:fld id="{9EB1A0AA-709F-4E59-9973-74A5734587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247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XNNrthcm Hd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329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subTitle" sz="quarter" idx="1"/>
          </p:nvPr>
        </p:nvSpPr>
        <p:spPr>
          <a:xfrm>
            <a:off x="6032500" y="4876800"/>
            <a:ext cx="2692400" cy="698500"/>
          </a:xfrm>
        </p:spPr>
        <p:txBody>
          <a:bodyPr/>
          <a:lstStyle>
            <a:lvl1pPr marL="0" indent="0">
              <a:spcBef>
                <a:spcPct val="0"/>
              </a:spcBef>
              <a:buFontTx/>
              <a:buNone/>
              <a:defRPr sz="2000"/>
            </a:lvl1pPr>
          </a:lstStyle>
          <a:p>
            <a:r>
              <a:rPr lang="en-US"/>
              <a:t>Click to edit Master subtitle style</a:t>
            </a:r>
          </a:p>
        </p:txBody>
      </p:sp>
      <p:sp>
        <p:nvSpPr>
          <p:cNvPr id="62467" name="Rectangle 3"/>
          <p:cNvSpPr>
            <a:spLocks noGrp="1" noChangeArrowheads="1"/>
          </p:cNvSpPr>
          <p:nvPr>
            <p:ph type="ctrTitle" sz="quarter"/>
          </p:nvPr>
        </p:nvSpPr>
        <p:spPr>
          <a:xfrm>
            <a:off x="3860800" y="1054100"/>
            <a:ext cx="5041900" cy="2527300"/>
          </a:xfrm>
        </p:spPr>
        <p:txBody>
          <a:bodyPr/>
          <a:lstStyle>
            <a:lvl1pPr algn="ctr">
              <a:defRPr sz="4800">
                <a:latin typeface="+mn-lt"/>
              </a:defRPr>
            </a:lvl1pPr>
          </a:lstStyle>
          <a:p>
            <a:r>
              <a:rPr lang="en-US" dirty="0"/>
              <a:t>Click to edit Master title style</a:t>
            </a:r>
          </a:p>
        </p:txBody>
      </p:sp>
    </p:spTree>
    <p:extLst>
      <p:ext uri="{BB962C8B-B14F-4D97-AF65-F5344CB8AC3E}">
        <p14:creationId xmlns:p14="http://schemas.microsoft.com/office/powerpoint/2010/main" val="3264419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2362200" y="368300"/>
            <a:ext cx="6781800" cy="558800"/>
          </a:xfrm>
        </p:spPr>
        <p:txBody>
          <a:bodyPr/>
          <a:lstStyle>
            <a:lvl1pPr>
              <a:defRPr>
                <a:latin typeface="+mn-lt"/>
              </a:defRPr>
            </a:lvl1pPr>
          </a:lstStyle>
          <a:p>
            <a:r>
              <a:rPr lang="en-US" dirty="0" smtClean="0"/>
              <a:t>Click to edit Master title style</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0B3D9A94-99E0-4AA1-94DB-C2EBB5F4E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5187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7DFCCF9B-1BC3-4C75-AD34-5A4C75E98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030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3" descr="C:\2014-1-19 Archives\2014 Finances\2014 - BTB Consulting Ltd\BTB Logo With Glow.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12546" t="10411" r="9184" b="7381"/>
          <a:stretch>
            <a:fillRect/>
          </a:stretch>
        </p:blipFill>
        <p:spPr bwMode="auto">
          <a:xfrm>
            <a:off x="-6350" y="15875"/>
            <a:ext cx="94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84400" y="-75060"/>
            <a:ext cx="6781800" cy="558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734291"/>
            <a:ext cx="3930650" cy="54125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2950" y="762000"/>
            <a:ext cx="3930650" cy="538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E666785-370C-4E01-80B5-499A27422F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7565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5"/>
          <p:cNvGrpSpPr>
            <a:grpSpLocks/>
          </p:cNvGrpSpPr>
          <p:nvPr userDrawn="1"/>
        </p:nvGrpSpPr>
        <p:grpSpPr bwMode="auto">
          <a:xfrm>
            <a:off x="0" y="-304800"/>
            <a:ext cx="9144000" cy="1143000"/>
            <a:chOff x="0" y="-304800"/>
            <a:chExt cx="9144000" cy="1143000"/>
          </a:xfrm>
        </p:grpSpPr>
        <p:pic>
          <p:nvPicPr>
            <p:cNvPr id="8"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900545"/>
            <a:ext cx="4040188" cy="12743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8255"/>
            <a:ext cx="4041775" cy="12466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3455" y="-265689"/>
            <a:ext cx="8229600" cy="1143000"/>
          </a:xfrm>
        </p:spPr>
        <p:txBody>
          <a:bodyPr/>
          <a:lstStyle>
            <a:lvl1pPr>
              <a:defRPr>
                <a:latin typeface="+mn-lt"/>
              </a:defRPr>
            </a:lvl1pPr>
          </a:lstStyle>
          <a:p>
            <a:r>
              <a:rPr lang="en-US" dirty="0" smtClean="0"/>
              <a:t>Click to edit Master title style</a:t>
            </a:r>
            <a:endParaRPr lang="en-US" dirty="0"/>
          </a:p>
        </p:txBody>
      </p:sp>
      <p:sp>
        <p:nvSpPr>
          <p:cNvPr id="10" name="Rectangle 4"/>
          <p:cNvSpPr>
            <a:spLocks noGrp="1" noChangeArrowheads="1"/>
          </p:cNvSpPr>
          <p:nvPr>
            <p:ph type="sldNum" sz="quarter" idx="10"/>
          </p:nvPr>
        </p:nvSpPr>
        <p:spPr/>
        <p:txBody>
          <a:bodyPr/>
          <a:lstStyle>
            <a:lvl1pPr>
              <a:defRPr/>
            </a:lvl1pPr>
          </a:lstStyle>
          <a:p>
            <a:pPr>
              <a:defRPr/>
            </a:pPr>
            <a:fld id="{E12273C9-FC5B-483E-912A-F2D084610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37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396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
          <p:cNvGrpSpPr>
            <a:grpSpLocks/>
          </p:cNvGrpSpPr>
          <p:nvPr userDrawn="1"/>
        </p:nvGrpSpPr>
        <p:grpSpPr bwMode="auto">
          <a:xfrm>
            <a:off x="0" y="-304800"/>
            <a:ext cx="9144000" cy="1143000"/>
            <a:chOff x="0" y="-304800"/>
            <a:chExt cx="9144000" cy="1143000"/>
          </a:xfrm>
        </p:grpSpPr>
        <p:pic>
          <p:nvPicPr>
            <p:cNvPr id="4"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184400" y="-61205"/>
            <a:ext cx="6781800" cy="558800"/>
          </a:xfrm>
        </p:spPr>
        <p:txBody>
          <a:bodyPr/>
          <a:lstStyle>
            <a:lvl1pPr>
              <a:defRPr>
                <a:latin typeface="+mn-lt"/>
              </a:defRPr>
            </a:lvl1pPr>
          </a:lstStyle>
          <a:p>
            <a:r>
              <a:rPr lang="en-US" dirty="0" smtClean="0"/>
              <a:t>Click to edit Master title style</a:t>
            </a:r>
            <a:endParaRPr lang="en-US" dirty="0"/>
          </a:p>
        </p:txBody>
      </p:sp>
      <p:sp>
        <p:nvSpPr>
          <p:cNvPr id="6" name="Rectangle 4"/>
          <p:cNvSpPr>
            <a:spLocks noGrp="1" noChangeArrowheads="1"/>
          </p:cNvSpPr>
          <p:nvPr>
            <p:ph type="sldNum" sz="quarter" idx="10"/>
          </p:nvPr>
        </p:nvSpPr>
        <p:spPr/>
        <p:txBody>
          <a:bodyPr/>
          <a:lstStyle>
            <a:lvl1pPr>
              <a:defRPr/>
            </a:lvl1pPr>
          </a:lstStyle>
          <a:p>
            <a:pPr>
              <a:defRPr/>
            </a:pPr>
            <a:fld id="{B9B39D97-49DE-45FA-9078-57097F1F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404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3" descr="C:\2014-1-19 Archives\2014 Finances\2014 - BTB Consulting Ltd\BTB Logo With Glow.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12546" t="10411" r="9184" b="7381"/>
          <a:stretch>
            <a:fillRect/>
          </a:stretch>
        </p:blipFill>
        <p:spPr bwMode="auto">
          <a:xfrm>
            <a:off x="-6350" y="15875"/>
            <a:ext cx="94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sldNum" sz="quarter" idx="10"/>
          </p:nvPr>
        </p:nvSpPr>
        <p:spPr/>
        <p:txBody>
          <a:bodyPr/>
          <a:lstStyle>
            <a:lvl1pPr>
              <a:defRPr/>
            </a:lvl1pPr>
          </a:lstStyle>
          <a:p>
            <a:pPr>
              <a:defRPr/>
            </a:pPr>
            <a:fld id="{0467ADAD-FC1E-44A9-B8D4-9C61D024CA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3268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304800"/>
            <a:ext cx="9144000" cy="1143000"/>
            <a:chOff x="0" y="-304800"/>
            <a:chExt cx="9144000" cy="1143000"/>
          </a:xfrm>
        </p:grpSpPr>
        <p:pic>
          <p:nvPicPr>
            <p:cNvPr id="6"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06582"/>
            <a:ext cx="3008313" cy="728517"/>
          </a:xfrm>
        </p:spPr>
        <p:txBody>
          <a:bodyPr anchor="b"/>
          <a:lstStyle>
            <a:lvl1pPr algn="l">
              <a:defRPr sz="20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86691"/>
            <a:ext cx="5111750" cy="52394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a:spLocks noGrp="1" noChangeArrowheads="1"/>
          </p:cNvSpPr>
          <p:nvPr>
            <p:ph type="sldNum" sz="quarter" idx="10"/>
          </p:nvPr>
        </p:nvSpPr>
        <p:spPr/>
        <p:txBody>
          <a:bodyPr/>
          <a:lstStyle>
            <a:lvl1pPr>
              <a:defRPr/>
            </a:lvl1pPr>
          </a:lstStyle>
          <a:p>
            <a:pPr>
              <a:defRPr/>
            </a:pPr>
            <a:fld id="{A21EA56F-0C56-4D8D-818C-2FBAE1C10C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833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304800"/>
            <a:ext cx="9144000" cy="1143000"/>
            <a:chOff x="0" y="-304800"/>
            <a:chExt cx="9144000" cy="1143000"/>
          </a:xfrm>
        </p:grpSpPr>
        <p:pic>
          <p:nvPicPr>
            <p:cNvPr id="6"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792288" y="4800600"/>
            <a:ext cx="5486400" cy="566738"/>
          </a:xfrm>
        </p:spPr>
        <p:txBody>
          <a:bodyPr anchor="b"/>
          <a:lstStyle>
            <a:lvl1pPr algn="l">
              <a:defRPr sz="2000" b="1">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789709"/>
            <a:ext cx="5486400" cy="39378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a:spLocks noGrp="1" noChangeArrowheads="1"/>
          </p:cNvSpPr>
          <p:nvPr>
            <p:ph type="sldNum" sz="quarter" idx="10"/>
          </p:nvPr>
        </p:nvSpPr>
        <p:spPr/>
        <p:txBody>
          <a:bodyPr/>
          <a:lstStyle>
            <a:lvl1pPr>
              <a:defRPr/>
            </a:lvl1pPr>
          </a:lstStyle>
          <a:p>
            <a:pPr>
              <a:defRPr/>
            </a:pPr>
            <a:fld id="{CE7C4D94-BD31-4ACA-A386-F1E5D7F99F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5095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304800"/>
            <a:ext cx="9144000" cy="1143000"/>
            <a:chOff x="0" y="-304800"/>
            <a:chExt cx="9144000" cy="1143000"/>
          </a:xfrm>
        </p:grpSpPr>
        <p:pic>
          <p:nvPicPr>
            <p:cNvPr id="5"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184400" y="-19640"/>
            <a:ext cx="6781800" cy="558800"/>
          </a:xfrm>
        </p:spPr>
        <p:txBody>
          <a:bodyPr/>
          <a:lstStyle>
            <a:lvl1pPr>
              <a:defRPr>
                <a:latin typeface="+mn-lt"/>
              </a:defRPr>
            </a:lvl1pPr>
          </a:lstStyle>
          <a:p>
            <a:r>
              <a:rPr lang="en-US" dirty="0" smtClean="0"/>
              <a:t>Click to edit Master title style</a:t>
            </a:r>
            <a:endParaRPr lang="en-US" dirty="0"/>
          </a:p>
        </p:txBody>
      </p:sp>
      <p:sp>
        <p:nvSpPr>
          <p:cNvPr id="7" name="Rectangle 4"/>
          <p:cNvSpPr>
            <a:spLocks noGrp="1" noChangeArrowheads="1"/>
          </p:cNvSpPr>
          <p:nvPr>
            <p:ph type="sldNum" sz="quarter" idx="10"/>
          </p:nvPr>
        </p:nvSpPr>
        <p:spPr/>
        <p:txBody>
          <a:bodyPr/>
          <a:lstStyle>
            <a:lvl1pPr>
              <a:defRPr/>
            </a:lvl1pPr>
          </a:lstStyle>
          <a:p>
            <a:pPr>
              <a:defRPr/>
            </a:pPr>
            <a:fld id="{EC9A713C-9648-497D-A35F-E3F0450528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068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304800"/>
            <a:ext cx="9144000" cy="1143000"/>
            <a:chOff x="0" y="-304800"/>
            <a:chExt cx="9144000" cy="1143000"/>
          </a:xfrm>
        </p:grpSpPr>
        <p:pic>
          <p:nvPicPr>
            <p:cNvPr id="5"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6842125" y="720436"/>
            <a:ext cx="2124075" cy="5426364"/>
          </a:xfrm>
        </p:spPr>
        <p:txBody>
          <a:bodyPr vert="eaVert"/>
          <a:lstStyle>
            <a:lvl1pPr>
              <a:defRPr>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69900" y="706582"/>
            <a:ext cx="6219825" cy="54402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p:txBody>
          <a:bodyPr/>
          <a:lstStyle>
            <a:lvl1pPr>
              <a:defRPr/>
            </a:lvl1pPr>
          </a:lstStyle>
          <a:p>
            <a:pPr>
              <a:defRPr/>
            </a:pPr>
            <a:fld id="{23D23531-71FD-4CB4-BF9A-5B7921E9A6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858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XNNrthcm Hd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329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subTitle" sz="quarter" idx="1"/>
          </p:nvPr>
        </p:nvSpPr>
        <p:spPr>
          <a:xfrm>
            <a:off x="6032500" y="4876800"/>
            <a:ext cx="2692400" cy="698500"/>
          </a:xfrm>
        </p:spPr>
        <p:txBody>
          <a:bodyPr/>
          <a:lstStyle>
            <a:lvl1pPr marL="0" indent="0">
              <a:spcBef>
                <a:spcPct val="0"/>
              </a:spcBef>
              <a:buFontTx/>
              <a:buNone/>
              <a:defRPr sz="2000"/>
            </a:lvl1pPr>
          </a:lstStyle>
          <a:p>
            <a:r>
              <a:rPr lang="en-US"/>
              <a:t>Click to edit Master subtitle style</a:t>
            </a:r>
          </a:p>
        </p:txBody>
      </p:sp>
      <p:sp>
        <p:nvSpPr>
          <p:cNvPr id="62467" name="Rectangle 3"/>
          <p:cNvSpPr>
            <a:spLocks noGrp="1" noChangeArrowheads="1"/>
          </p:cNvSpPr>
          <p:nvPr>
            <p:ph type="ctrTitle" sz="quarter"/>
          </p:nvPr>
        </p:nvSpPr>
        <p:spPr>
          <a:xfrm>
            <a:off x="3860800" y="1054100"/>
            <a:ext cx="5041900" cy="2527300"/>
          </a:xfrm>
        </p:spPr>
        <p:txBody>
          <a:bodyPr/>
          <a:lstStyle>
            <a:lvl1pPr algn="ctr">
              <a:defRPr sz="4800">
                <a:latin typeface="+mn-lt"/>
              </a:defRPr>
            </a:lvl1pPr>
          </a:lstStyle>
          <a:p>
            <a:r>
              <a:rPr lang="en-US" dirty="0"/>
              <a:t>Click to edit Master title style</a:t>
            </a:r>
          </a:p>
        </p:txBody>
      </p:sp>
    </p:spTree>
    <p:extLst>
      <p:ext uri="{BB962C8B-B14F-4D97-AF65-F5344CB8AC3E}">
        <p14:creationId xmlns:p14="http://schemas.microsoft.com/office/powerpoint/2010/main" val="1609830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2362200" y="368300"/>
            <a:ext cx="6781800" cy="558800"/>
          </a:xfrm>
        </p:spPr>
        <p:txBody>
          <a:bodyPr/>
          <a:lstStyle>
            <a:lvl1pPr>
              <a:defRPr>
                <a:latin typeface="+mn-lt"/>
              </a:defRPr>
            </a:lvl1pPr>
          </a:lstStyle>
          <a:p>
            <a:r>
              <a:rPr lang="en-US" dirty="0" smtClean="0"/>
              <a:t>Click to edit Master title style</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0B3D9A94-99E0-4AA1-94DB-C2EBB5F4EAEC}" type="slidenum">
              <a:rPr lang="en-US">
                <a:solidFill>
                  <a:srgbClr val="000000"/>
                </a:solidFill>
              </a:rPr>
              <a:pPr>
                <a:defRPr/>
              </a:pPr>
              <a:t>‹#›</a:t>
            </a:fld>
            <a:endParaRPr lang="en-US">
              <a:solidFill>
                <a:srgbClr val="000000"/>
              </a:solidFill>
            </a:endParaRPr>
          </a:p>
        </p:txBody>
      </p:sp>
      <p:pic>
        <p:nvPicPr>
          <p:cNvPr id="5" name="Picture 13" descr="C:\2014-1-19 Archives\2014 Finances\2014 - BTB Consulting Ltd\BTB Logo With Glow.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12546" t="10411" r="9184" b="7381"/>
          <a:stretch>
            <a:fillRect/>
          </a:stretch>
        </p:blipFill>
        <p:spPr bwMode="auto">
          <a:xfrm>
            <a:off x="-6350" y="15875"/>
            <a:ext cx="94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728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7DFCCF9B-1BC3-4C75-AD34-5A4C75E98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602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3" descr="C:\2014-1-19 Archives\2014 Finances\2014 - BTB Consulting Ltd\BTB Logo With Glow.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12546" t="10411" r="9184" b="7381"/>
          <a:stretch>
            <a:fillRect/>
          </a:stretch>
        </p:blipFill>
        <p:spPr bwMode="auto">
          <a:xfrm>
            <a:off x="-6350" y="15875"/>
            <a:ext cx="94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84400" y="-75060"/>
            <a:ext cx="6781800" cy="558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734291"/>
            <a:ext cx="3930650" cy="54125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2950" y="762000"/>
            <a:ext cx="3930650" cy="538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E666785-370C-4E01-80B5-499A27422F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44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59047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5"/>
          <p:cNvGrpSpPr>
            <a:grpSpLocks/>
          </p:cNvGrpSpPr>
          <p:nvPr userDrawn="1"/>
        </p:nvGrpSpPr>
        <p:grpSpPr bwMode="auto">
          <a:xfrm>
            <a:off x="0" y="-304800"/>
            <a:ext cx="9144000" cy="1143000"/>
            <a:chOff x="0" y="-304800"/>
            <a:chExt cx="9144000" cy="1143000"/>
          </a:xfrm>
        </p:grpSpPr>
        <p:pic>
          <p:nvPicPr>
            <p:cNvPr id="8"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900545"/>
            <a:ext cx="4040188" cy="12743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8255"/>
            <a:ext cx="4041775" cy="12466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3455" y="-265689"/>
            <a:ext cx="8229600" cy="1143000"/>
          </a:xfrm>
        </p:spPr>
        <p:txBody>
          <a:bodyPr/>
          <a:lstStyle>
            <a:lvl1pPr>
              <a:defRPr>
                <a:latin typeface="+mn-lt"/>
              </a:defRPr>
            </a:lvl1pPr>
          </a:lstStyle>
          <a:p>
            <a:r>
              <a:rPr lang="en-US" dirty="0" smtClean="0"/>
              <a:t>Click to edit Master title style</a:t>
            </a:r>
            <a:endParaRPr lang="en-US" dirty="0"/>
          </a:p>
        </p:txBody>
      </p:sp>
      <p:sp>
        <p:nvSpPr>
          <p:cNvPr id="10" name="Rectangle 4"/>
          <p:cNvSpPr>
            <a:spLocks noGrp="1" noChangeArrowheads="1"/>
          </p:cNvSpPr>
          <p:nvPr>
            <p:ph type="sldNum" sz="quarter" idx="10"/>
          </p:nvPr>
        </p:nvSpPr>
        <p:spPr/>
        <p:txBody>
          <a:bodyPr/>
          <a:lstStyle>
            <a:lvl1pPr>
              <a:defRPr/>
            </a:lvl1pPr>
          </a:lstStyle>
          <a:p>
            <a:pPr>
              <a:defRPr/>
            </a:pPr>
            <a:fld id="{E12273C9-FC5B-483E-912A-F2D084610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0870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
          <p:cNvGrpSpPr>
            <a:grpSpLocks/>
          </p:cNvGrpSpPr>
          <p:nvPr userDrawn="1"/>
        </p:nvGrpSpPr>
        <p:grpSpPr bwMode="auto">
          <a:xfrm>
            <a:off x="0" y="-304800"/>
            <a:ext cx="9144000" cy="1143000"/>
            <a:chOff x="0" y="-304800"/>
            <a:chExt cx="9144000" cy="1143000"/>
          </a:xfrm>
        </p:grpSpPr>
        <p:pic>
          <p:nvPicPr>
            <p:cNvPr id="4"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184400" y="-61205"/>
            <a:ext cx="6781800" cy="558800"/>
          </a:xfrm>
        </p:spPr>
        <p:txBody>
          <a:bodyPr/>
          <a:lstStyle>
            <a:lvl1pPr>
              <a:defRPr>
                <a:latin typeface="+mn-lt"/>
              </a:defRPr>
            </a:lvl1pPr>
          </a:lstStyle>
          <a:p>
            <a:r>
              <a:rPr lang="en-US" dirty="0" smtClean="0"/>
              <a:t>Click to edit Master title style</a:t>
            </a:r>
            <a:endParaRPr lang="en-US" dirty="0"/>
          </a:p>
        </p:txBody>
      </p:sp>
      <p:sp>
        <p:nvSpPr>
          <p:cNvPr id="6" name="Rectangle 4"/>
          <p:cNvSpPr>
            <a:spLocks noGrp="1" noChangeArrowheads="1"/>
          </p:cNvSpPr>
          <p:nvPr>
            <p:ph type="sldNum" sz="quarter" idx="10"/>
          </p:nvPr>
        </p:nvSpPr>
        <p:spPr/>
        <p:txBody>
          <a:bodyPr/>
          <a:lstStyle>
            <a:lvl1pPr>
              <a:defRPr/>
            </a:lvl1pPr>
          </a:lstStyle>
          <a:p>
            <a:pPr>
              <a:defRPr/>
            </a:pPr>
            <a:fld id="{B9B39D97-49DE-45FA-9078-57097F1F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9746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3" descr="C:\2014-1-19 Archives\2014 Finances\2014 - BTB Consulting Ltd\BTB Logo With Glow.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12546" t="10411" r="9184" b="7381"/>
          <a:stretch>
            <a:fillRect/>
          </a:stretch>
        </p:blipFill>
        <p:spPr bwMode="auto">
          <a:xfrm>
            <a:off x="-6350" y="15875"/>
            <a:ext cx="94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sldNum" sz="quarter" idx="10"/>
          </p:nvPr>
        </p:nvSpPr>
        <p:spPr/>
        <p:txBody>
          <a:bodyPr/>
          <a:lstStyle>
            <a:lvl1pPr>
              <a:defRPr/>
            </a:lvl1pPr>
          </a:lstStyle>
          <a:p>
            <a:pPr>
              <a:defRPr/>
            </a:pPr>
            <a:fld id="{0467ADAD-FC1E-44A9-B8D4-9C61D024CA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7125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304800"/>
            <a:ext cx="9144000" cy="1143000"/>
            <a:chOff x="0" y="-304800"/>
            <a:chExt cx="9144000" cy="1143000"/>
          </a:xfrm>
        </p:grpSpPr>
        <p:pic>
          <p:nvPicPr>
            <p:cNvPr id="6"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06582"/>
            <a:ext cx="3008313" cy="728517"/>
          </a:xfrm>
        </p:spPr>
        <p:txBody>
          <a:bodyPr anchor="b"/>
          <a:lstStyle>
            <a:lvl1pPr algn="l">
              <a:defRPr sz="20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86691"/>
            <a:ext cx="5111750" cy="52394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a:spLocks noGrp="1" noChangeArrowheads="1"/>
          </p:cNvSpPr>
          <p:nvPr>
            <p:ph type="sldNum" sz="quarter" idx="10"/>
          </p:nvPr>
        </p:nvSpPr>
        <p:spPr/>
        <p:txBody>
          <a:bodyPr/>
          <a:lstStyle>
            <a:lvl1pPr>
              <a:defRPr/>
            </a:lvl1pPr>
          </a:lstStyle>
          <a:p>
            <a:pPr>
              <a:defRPr/>
            </a:pPr>
            <a:fld id="{A21EA56F-0C56-4D8D-818C-2FBAE1C10C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8375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304800"/>
            <a:ext cx="9144000" cy="1143000"/>
            <a:chOff x="0" y="-304800"/>
            <a:chExt cx="9144000" cy="1143000"/>
          </a:xfrm>
        </p:grpSpPr>
        <p:pic>
          <p:nvPicPr>
            <p:cNvPr id="6"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792288" y="4800600"/>
            <a:ext cx="5486400" cy="566738"/>
          </a:xfrm>
        </p:spPr>
        <p:txBody>
          <a:bodyPr anchor="b"/>
          <a:lstStyle>
            <a:lvl1pPr algn="l">
              <a:defRPr sz="2000" b="1">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789709"/>
            <a:ext cx="5486400" cy="39378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a:spLocks noGrp="1" noChangeArrowheads="1"/>
          </p:cNvSpPr>
          <p:nvPr>
            <p:ph type="sldNum" sz="quarter" idx="10"/>
          </p:nvPr>
        </p:nvSpPr>
        <p:spPr/>
        <p:txBody>
          <a:bodyPr/>
          <a:lstStyle>
            <a:lvl1pPr>
              <a:defRPr/>
            </a:lvl1pPr>
          </a:lstStyle>
          <a:p>
            <a:pPr>
              <a:defRPr/>
            </a:pPr>
            <a:fld id="{CE7C4D94-BD31-4ACA-A386-F1E5D7F99F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196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304800"/>
            <a:ext cx="9144000" cy="1143000"/>
            <a:chOff x="0" y="-304800"/>
            <a:chExt cx="9144000" cy="1143000"/>
          </a:xfrm>
        </p:grpSpPr>
        <p:pic>
          <p:nvPicPr>
            <p:cNvPr id="5"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184400" y="-19640"/>
            <a:ext cx="6781800" cy="558800"/>
          </a:xfrm>
        </p:spPr>
        <p:txBody>
          <a:bodyPr/>
          <a:lstStyle>
            <a:lvl1pPr>
              <a:defRPr>
                <a:latin typeface="+mn-lt"/>
              </a:defRPr>
            </a:lvl1pPr>
          </a:lstStyle>
          <a:p>
            <a:r>
              <a:rPr lang="en-US" dirty="0" smtClean="0"/>
              <a:t>Click to edit Master title style</a:t>
            </a:r>
            <a:endParaRPr lang="en-US" dirty="0"/>
          </a:p>
        </p:txBody>
      </p:sp>
      <p:sp>
        <p:nvSpPr>
          <p:cNvPr id="7" name="Rectangle 4"/>
          <p:cNvSpPr>
            <a:spLocks noGrp="1" noChangeArrowheads="1"/>
          </p:cNvSpPr>
          <p:nvPr>
            <p:ph type="sldNum" sz="quarter" idx="10"/>
          </p:nvPr>
        </p:nvSpPr>
        <p:spPr/>
        <p:txBody>
          <a:bodyPr/>
          <a:lstStyle>
            <a:lvl1pPr>
              <a:defRPr/>
            </a:lvl1pPr>
          </a:lstStyle>
          <a:p>
            <a:pPr>
              <a:defRPr/>
            </a:pPr>
            <a:fld id="{EC9A713C-9648-497D-A35F-E3F0450528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9092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304800"/>
            <a:ext cx="9144000" cy="1143000"/>
            <a:chOff x="0" y="-304800"/>
            <a:chExt cx="9144000" cy="1143000"/>
          </a:xfrm>
        </p:grpSpPr>
        <p:pic>
          <p:nvPicPr>
            <p:cNvPr id="5" name="Picture 19" descr="slid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orad Shld.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6842125" y="720436"/>
            <a:ext cx="2124075" cy="5426364"/>
          </a:xfrm>
        </p:spPr>
        <p:txBody>
          <a:bodyPr vert="eaVert"/>
          <a:lstStyle>
            <a:lvl1pPr>
              <a:defRPr>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69900" y="706582"/>
            <a:ext cx="6219825" cy="54402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p:txBody>
          <a:bodyPr/>
          <a:lstStyle>
            <a:lvl1pPr>
              <a:defRPr/>
            </a:lvl1pPr>
          </a:lstStyle>
          <a:p>
            <a:pPr>
              <a:defRPr/>
            </a:pPr>
            <a:fld id="{23D23531-71FD-4CB4-BF9A-5B7921E9A6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678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899928486"/>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66653572"/>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5004092"/>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37327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54014450"/>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9289619"/>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787695487"/>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16917"/>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6356516"/>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3196220"/>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23321001"/>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52601402"/>
      </p:ext>
    </p:extLst>
  </p:cSld>
  <p:clrMapOvr>
    <a:masterClrMapping/>
  </p:clrMapOvr>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3865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29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522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895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WS"/>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467544" y="188640"/>
            <a:ext cx="2778507" cy="749719"/>
          </a:xfrm>
          <a:prstGeom prst="rect">
            <a:avLst/>
          </a:prstGeom>
          <a:noFill/>
        </p:spPr>
      </p:pic>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58569" y="5733256"/>
            <a:ext cx="1612698" cy="774603"/>
          </a:xfrm>
          <a:prstGeom prst="rect">
            <a:avLst/>
          </a:prstGeom>
        </p:spPr>
      </p:pic>
      <p:pic>
        <p:nvPicPr>
          <p:cNvPr id="3" name="Picture 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584504" y="5308517"/>
            <a:ext cx="1524000" cy="1524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812" r:id="rId13"/>
  </p:sldLayoutIdLst>
  <p:timing>
    <p:tnLst>
      <p:par>
        <p:cTn id="1" dur="indefinite" restart="never" nodeType="tmRoot"/>
      </p:par>
    </p:tnLst>
  </p:timing>
  <p:txStyles>
    <p:titleStyle>
      <a:lvl1pPr algn="ctr"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2pPr>
      <a:lvl3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3pPr>
      <a:lvl4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4pPr>
      <a:lvl5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5pPr>
      <a:lvl6pPr marL="457200" algn="ctr" rtl="0" fontAlgn="base">
        <a:spcBef>
          <a:spcPct val="0"/>
        </a:spcBef>
        <a:spcAft>
          <a:spcPct val="0"/>
        </a:spcAft>
        <a:defRPr sz="4000" u="sng">
          <a:solidFill>
            <a:schemeClr val="accent2"/>
          </a:solidFill>
          <a:latin typeface="Arial Narrow" pitchFamily="34" charset="0"/>
        </a:defRPr>
      </a:lvl6pPr>
      <a:lvl7pPr marL="914400" algn="ctr" rtl="0" fontAlgn="base">
        <a:spcBef>
          <a:spcPct val="0"/>
        </a:spcBef>
        <a:spcAft>
          <a:spcPct val="0"/>
        </a:spcAft>
        <a:defRPr sz="4000" u="sng">
          <a:solidFill>
            <a:schemeClr val="accent2"/>
          </a:solidFill>
          <a:latin typeface="Arial Narrow" pitchFamily="34" charset="0"/>
        </a:defRPr>
      </a:lvl7pPr>
      <a:lvl8pPr marL="1371600" algn="ctr" rtl="0" fontAlgn="base">
        <a:spcBef>
          <a:spcPct val="0"/>
        </a:spcBef>
        <a:spcAft>
          <a:spcPct val="0"/>
        </a:spcAft>
        <a:defRPr sz="4000" u="sng">
          <a:solidFill>
            <a:schemeClr val="accent2"/>
          </a:solidFill>
          <a:latin typeface="Arial Narrow" pitchFamily="34" charset="0"/>
        </a:defRPr>
      </a:lvl8pPr>
      <a:lvl9pPr marL="1828800" algn="ctr" rtl="0" fontAlgn="base">
        <a:spcBef>
          <a:spcPct val="0"/>
        </a:spcBef>
        <a:spcAft>
          <a:spcPct val="0"/>
        </a:spcAft>
        <a:defRPr sz="4000" u="sng">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9900" y="1473200"/>
            <a:ext cx="80137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44" name="Rectangle 4"/>
          <p:cNvSpPr>
            <a:spLocks noGrp="1" noChangeArrowheads="1"/>
          </p:cNvSpPr>
          <p:nvPr>
            <p:ph type="sldNum" sz="quarter" idx="4"/>
          </p:nvPr>
        </p:nvSpPr>
        <p:spPr bwMode="auto">
          <a:xfrm>
            <a:off x="7239000" y="6400800"/>
            <a:ext cx="1905000" cy="457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600">
                <a:latin typeface="Arial" pitchFamily="34" charset="0"/>
                <a:cs typeface="+mn-cs"/>
              </a:defRPr>
            </a:lvl1pPr>
          </a:lstStyle>
          <a:p>
            <a:pPr>
              <a:defRPr/>
            </a:pPr>
            <a:fld id="{FFE2BAC6-C471-48A3-96A4-F332DFDB384E}" type="slidenum">
              <a:rPr lang="en-US" b="1">
                <a:solidFill>
                  <a:srgbClr val="000000"/>
                </a:solidFill>
              </a:rPr>
              <a:pPr>
                <a:defRPr/>
              </a:pPr>
              <a:t>‹#›</a:t>
            </a:fld>
            <a:endParaRPr lang="en-US" b="1">
              <a:solidFill>
                <a:srgbClr val="000000"/>
              </a:solidFill>
            </a:endParaRPr>
          </a:p>
        </p:txBody>
      </p:sp>
      <p:sp>
        <p:nvSpPr>
          <p:cNvPr id="1028" name="Rectangle 5"/>
          <p:cNvSpPr>
            <a:spLocks noGrp="1" noChangeArrowheads="1"/>
          </p:cNvSpPr>
          <p:nvPr>
            <p:ph type="title"/>
          </p:nvPr>
        </p:nvSpPr>
        <p:spPr bwMode="auto">
          <a:xfrm>
            <a:off x="2184400" y="368300"/>
            <a:ext cx="678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1566413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r" rtl="0" eaLnBrk="0" fontAlgn="base" hangingPunct="0">
        <a:spcBef>
          <a:spcPct val="0"/>
        </a:spcBef>
        <a:spcAft>
          <a:spcPct val="0"/>
        </a:spcAft>
        <a:defRPr sz="3200" b="1" i="1">
          <a:solidFill>
            <a:schemeClr val="tx1"/>
          </a:solidFill>
          <a:latin typeface="+mj-lt"/>
          <a:ea typeface="+mj-ea"/>
          <a:cs typeface="+mj-cs"/>
        </a:defRPr>
      </a:lvl1pPr>
      <a:lvl2pPr algn="r" rtl="0" eaLnBrk="0" fontAlgn="base" hangingPunct="0">
        <a:spcBef>
          <a:spcPct val="0"/>
        </a:spcBef>
        <a:spcAft>
          <a:spcPct val="0"/>
        </a:spcAft>
        <a:defRPr sz="3200" b="1" i="1">
          <a:solidFill>
            <a:schemeClr val="tx1"/>
          </a:solidFill>
          <a:latin typeface="Times New Roman" pitchFamily="18" charset="0"/>
        </a:defRPr>
      </a:lvl2pPr>
      <a:lvl3pPr algn="r" rtl="0" eaLnBrk="0" fontAlgn="base" hangingPunct="0">
        <a:spcBef>
          <a:spcPct val="0"/>
        </a:spcBef>
        <a:spcAft>
          <a:spcPct val="0"/>
        </a:spcAft>
        <a:defRPr sz="3200" b="1" i="1">
          <a:solidFill>
            <a:schemeClr val="tx1"/>
          </a:solidFill>
          <a:latin typeface="Times New Roman" pitchFamily="18" charset="0"/>
        </a:defRPr>
      </a:lvl3pPr>
      <a:lvl4pPr algn="r" rtl="0" eaLnBrk="0" fontAlgn="base" hangingPunct="0">
        <a:spcBef>
          <a:spcPct val="0"/>
        </a:spcBef>
        <a:spcAft>
          <a:spcPct val="0"/>
        </a:spcAft>
        <a:defRPr sz="3200" b="1" i="1">
          <a:solidFill>
            <a:schemeClr val="tx1"/>
          </a:solidFill>
          <a:latin typeface="Times New Roman" pitchFamily="18" charset="0"/>
        </a:defRPr>
      </a:lvl4pPr>
      <a:lvl5pPr algn="r" rtl="0" eaLnBrk="0" fontAlgn="base" hangingPunct="0">
        <a:spcBef>
          <a:spcPct val="0"/>
        </a:spcBef>
        <a:spcAft>
          <a:spcPct val="0"/>
        </a:spcAft>
        <a:defRPr sz="3200" b="1" i="1">
          <a:solidFill>
            <a:schemeClr val="tx1"/>
          </a:solidFill>
          <a:latin typeface="Times New Roman" pitchFamily="18" charset="0"/>
        </a:defRPr>
      </a:lvl5pPr>
      <a:lvl6pPr marL="457200" algn="r" rtl="0" fontAlgn="base">
        <a:spcBef>
          <a:spcPct val="0"/>
        </a:spcBef>
        <a:spcAft>
          <a:spcPct val="0"/>
        </a:spcAft>
        <a:defRPr sz="3200" b="1" i="1">
          <a:solidFill>
            <a:schemeClr val="tx1"/>
          </a:solidFill>
          <a:latin typeface="Times New Roman" pitchFamily="18" charset="0"/>
        </a:defRPr>
      </a:lvl6pPr>
      <a:lvl7pPr marL="914400" algn="r" rtl="0" fontAlgn="base">
        <a:spcBef>
          <a:spcPct val="0"/>
        </a:spcBef>
        <a:spcAft>
          <a:spcPct val="0"/>
        </a:spcAft>
        <a:defRPr sz="3200" b="1" i="1">
          <a:solidFill>
            <a:schemeClr val="tx1"/>
          </a:solidFill>
          <a:latin typeface="Times New Roman" pitchFamily="18" charset="0"/>
        </a:defRPr>
      </a:lvl7pPr>
      <a:lvl8pPr marL="1371600" algn="r" rtl="0" fontAlgn="base">
        <a:spcBef>
          <a:spcPct val="0"/>
        </a:spcBef>
        <a:spcAft>
          <a:spcPct val="0"/>
        </a:spcAft>
        <a:defRPr sz="3200" b="1" i="1">
          <a:solidFill>
            <a:schemeClr val="tx1"/>
          </a:solidFill>
          <a:latin typeface="Times New Roman" pitchFamily="18" charset="0"/>
        </a:defRPr>
      </a:lvl8pPr>
      <a:lvl9pPr marL="1828800" algn="r" rtl="0" fontAlgn="base">
        <a:spcBef>
          <a:spcPct val="0"/>
        </a:spcBef>
        <a:spcAft>
          <a:spcPct val="0"/>
        </a:spcAft>
        <a:defRPr sz="3200" b="1" i="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200" b="1">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b="1">
          <a:solidFill>
            <a:schemeClr val="tx1"/>
          </a:solidFill>
          <a:latin typeface="+mn-lt"/>
        </a:defRPr>
      </a:lvl5pPr>
      <a:lvl6pPr marL="2514600" indent="-228600" algn="l" rtl="0" fontAlgn="base">
        <a:spcBef>
          <a:spcPct val="20000"/>
        </a:spcBef>
        <a:spcAft>
          <a:spcPct val="0"/>
        </a:spcAft>
        <a:buClr>
          <a:schemeClr val="tx1"/>
        </a:buClr>
        <a:buChar char="•"/>
        <a:defRPr b="1">
          <a:solidFill>
            <a:schemeClr val="tx1"/>
          </a:solidFill>
          <a:latin typeface="+mn-lt"/>
        </a:defRPr>
      </a:lvl6pPr>
      <a:lvl7pPr marL="2971800" indent="-228600" algn="l" rtl="0" fontAlgn="base">
        <a:spcBef>
          <a:spcPct val="20000"/>
        </a:spcBef>
        <a:spcAft>
          <a:spcPct val="0"/>
        </a:spcAft>
        <a:buClr>
          <a:schemeClr val="tx1"/>
        </a:buClr>
        <a:buChar char="•"/>
        <a:defRPr b="1">
          <a:solidFill>
            <a:schemeClr val="tx1"/>
          </a:solidFill>
          <a:latin typeface="+mn-lt"/>
        </a:defRPr>
      </a:lvl7pPr>
      <a:lvl8pPr marL="3429000" indent="-228600" algn="l" rtl="0" fontAlgn="base">
        <a:spcBef>
          <a:spcPct val="20000"/>
        </a:spcBef>
        <a:spcAft>
          <a:spcPct val="0"/>
        </a:spcAft>
        <a:buClr>
          <a:schemeClr val="tx1"/>
        </a:buClr>
        <a:buChar char="•"/>
        <a:defRPr b="1">
          <a:solidFill>
            <a:schemeClr val="tx1"/>
          </a:solidFill>
          <a:latin typeface="+mn-lt"/>
        </a:defRPr>
      </a:lvl8pPr>
      <a:lvl9pPr marL="3886200" indent="-228600" algn="l" rtl="0" fontAlgn="base">
        <a:spcBef>
          <a:spcPct val="20000"/>
        </a:spcBef>
        <a:spcAft>
          <a:spcPct val="0"/>
        </a:spcAft>
        <a:buClr>
          <a:schemeClr val="tx1"/>
        </a:buClr>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9900" y="1473200"/>
            <a:ext cx="80137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44" name="Rectangle 4"/>
          <p:cNvSpPr>
            <a:spLocks noGrp="1" noChangeArrowheads="1"/>
          </p:cNvSpPr>
          <p:nvPr>
            <p:ph type="sldNum" sz="quarter" idx="4"/>
          </p:nvPr>
        </p:nvSpPr>
        <p:spPr bwMode="auto">
          <a:xfrm>
            <a:off x="7239000" y="6400800"/>
            <a:ext cx="1905000" cy="457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600">
                <a:latin typeface="Arial" pitchFamily="34" charset="0"/>
                <a:cs typeface="+mn-cs"/>
              </a:defRPr>
            </a:lvl1pPr>
          </a:lstStyle>
          <a:p>
            <a:pPr>
              <a:defRPr/>
            </a:pPr>
            <a:fld id="{990D66F1-3A85-4D41-A842-373E0D86AE0F}" type="slidenum">
              <a:rPr lang="en-US" b="1">
                <a:solidFill>
                  <a:srgbClr val="000000"/>
                </a:solidFill>
              </a:rPr>
              <a:pPr>
                <a:defRPr/>
              </a:pPr>
              <a:t>‹#›</a:t>
            </a:fld>
            <a:endParaRPr lang="en-US" b="1">
              <a:solidFill>
                <a:srgbClr val="000000"/>
              </a:solidFill>
            </a:endParaRPr>
          </a:p>
        </p:txBody>
      </p:sp>
      <p:sp>
        <p:nvSpPr>
          <p:cNvPr id="1028" name="Rectangle 5"/>
          <p:cNvSpPr>
            <a:spLocks noGrp="1" noChangeArrowheads="1"/>
          </p:cNvSpPr>
          <p:nvPr>
            <p:ph type="title"/>
          </p:nvPr>
        </p:nvSpPr>
        <p:spPr bwMode="auto">
          <a:xfrm>
            <a:off x="2184400" y="368300"/>
            <a:ext cx="678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490587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r" rtl="0" eaLnBrk="0" fontAlgn="base" hangingPunct="0">
        <a:spcBef>
          <a:spcPct val="0"/>
        </a:spcBef>
        <a:spcAft>
          <a:spcPct val="0"/>
        </a:spcAft>
        <a:defRPr sz="3200" b="1" i="1">
          <a:solidFill>
            <a:schemeClr val="tx1"/>
          </a:solidFill>
          <a:latin typeface="+mj-lt"/>
          <a:ea typeface="+mj-ea"/>
          <a:cs typeface="+mj-cs"/>
        </a:defRPr>
      </a:lvl1pPr>
      <a:lvl2pPr algn="r" rtl="0" eaLnBrk="0" fontAlgn="base" hangingPunct="0">
        <a:spcBef>
          <a:spcPct val="0"/>
        </a:spcBef>
        <a:spcAft>
          <a:spcPct val="0"/>
        </a:spcAft>
        <a:defRPr sz="3200" b="1" i="1">
          <a:solidFill>
            <a:schemeClr val="tx1"/>
          </a:solidFill>
          <a:latin typeface="Times New Roman" pitchFamily="18" charset="0"/>
        </a:defRPr>
      </a:lvl2pPr>
      <a:lvl3pPr algn="r" rtl="0" eaLnBrk="0" fontAlgn="base" hangingPunct="0">
        <a:spcBef>
          <a:spcPct val="0"/>
        </a:spcBef>
        <a:spcAft>
          <a:spcPct val="0"/>
        </a:spcAft>
        <a:defRPr sz="3200" b="1" i="1">
          <a:solidFill>
            <a:schemeClr val="tx1"/>
          </a:solidFill>
          <a:latin typeface="Times New Roman" pitchFamily="18" charset="0"/>
        </a:defRPr>
      </a:lvl3pPr>
      <a:lvl4pPr algn="r" rtl="0" eaLnBrk="0" fontAlgn="base" hangingPunct="0">
        <a:spcBef>
          <a:spcPct val="0"/>
        </a:spcBef>
        <a:spcAft>
          <a:spcPct val="0"/>
        </a:spcAft>
        <a:defRPr sz="3200" b="1" i="1">
          <a:solidFill>
            <a:schemeClr val="tx1"/>
          </a:solidFill>
          <a:latin typeface="Times New Roman" pitchFamily="18" charset="0"/>
        </a:defRPr>
      </a:lvl4pPr>
      <a:lvl5pPr algn="r" rtl="0" eaLnBrk="0" fontAlgn="base" hangingPunct="0">
        <a:spcBef>
          <a:spcPct val="0"/>
        </a:spcBef>
        <a:spcAft>
          <a:spcPct val="0"/>
        </a:spcAft>
        <a:defRPr sz="3200" b="1" i="1">
          <a:solidFill>
            <a:schemeClr val="tx1"/>
          </a:solidFill>
          <a:latin typeface="Times New Roman" pitchFamily="18" charset="0"/>
        </a:defRPr>
      </a:lvl5pPr>
      <a:lvl6pPr marL="457200" algn="r" rtl="0" fontAlgn="base">
        <a:spcBef>
          <a:spcPct val="0"/>
        </a:spcBef>
        <a:spcAft>
          <a:spcPct val="0"/>
        </a:spcAft>
        <a:defRPr sz="3200" b="1" i="1">
          <a:solidFill>
            <a:schemeClr val="tx1"/>
          </a:solidFill>
          <a:latin typeface="Times New Roman" pitchFamily="18" charset="0"/>
        </a:defRPr>
      </a:lvl6pPr>
      <a:lvl7pPr marL="914400" algn="r" rtl="0" fontAlgn="base">
        <a:spcBef>
          <a:spcPct val="0"/>
        </a:spcBef>
        <a:spcAft>
          <a:spcPct val="0"/>
        </a:spcAft>
        <a:defRPr sz="3200" b="1" i="1">
          <a:solidFill>
            <a:schemeClr val="tx1"/>
          </a:solidFill>
          <a:latin typeface="Times New Roman" pitchFamily="18" charset="0"/>
        </a:defRPr>
      </a:lvl7pPr>
      <a:lvl8pPr marL="1371600" algn="r" rtl="0" fontAlgn="base">
        <a:spcBef>
          <a:spcPct val="0"/>
        </a:spcBef>
        <a:spcAft>
          <a:spcPct val="0"/>
        </a:spcAft>
        <a:defRPr sz="3200" b="1" i="1">
          <a:solidFill>
            <a:schemeClr val="tx1"/>
          </a:solidFill>
          <a:latin typeface="Times New Roman" pitchFamily="18" charset="0"/>
        </a:defRPr>
      </a:lvl8pPr>
      <a:lvl9pPr marL="1828800" algn="r" rtl="0" fontAlgn="base">
        <a:spcBef>
          <a:spcPct val="0"/>
        </a:spcBef>
        <a:spcAft>
          <a:spcPct val="0"/>
        </a:spcAft>
        <a:defRPr sz="3200" b="1" i="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200" b="1">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b="1">
          <a:solidFill>
            <a:schemeClr val="tx1"/>
          </a:solidFill>
          <a:latin typeface="+mn-lt"/>
        </a:defRPr>
      </a:lvl5pPr>
      <a:lvl6pPr marL="2514600" indent="-228600" algn="l" rtl="0" fontAlgn="base">
        <a:spcBef>
          <a:spcPct val="20000"/>
        </a:spcBef>
        <a:spcAft>
          <a:spcPct val="0"/>
        </a:spcAft>
        <a:buClr>
          <a:schemeClr val="tx1"/>
        </a:buClr>
        <a:buChar char="•"/>
        <a:defRPr b="1">
          <a:solidFill>
            <a:schemeClr val="tx1"/>
          </a:solidFill>
          <a:latin typeface="+mn-lt"/>
        </a:defRPr>
      </a:lvl6pPr>
      <a:lvl7pPr marL="2971800" indent="-228600" algn="l" rtl="0" fontAlgn="base">
        <a:spcBef>
          <a:spcPct val="20000"/>
        </a:spcBef>
        <a:spcAft>
          <a:spcPct val="0"/>
        </a:spcAft>
        <a:buClr>
          <a:schemeClr val="tx1"/>
        </a:buClr>
        <a:buChar char="•"/>
        <a:defRPr b="1">
          <a:solidFill>
            <a:schemeClr val="tx1"/>
          </a:solidFill>
          <a:latin typeface="+mn-lt"/>
        </a:defRPr>
      </a:lvl7pPr>
      <a:lvl8pPr marL="3429000" indent="-228600" algn="l" rtl="0" fontAlgn="base">
        <a:spcBef>
          <a:spcPct val="20000"/>
        </a:spcBef>
        <a:spcAft>
          <a:spcPct val="0"/>
        </a:spcAft>
        <a:buClr>
          <a:schemeClr val="tx1"/>
        </a:buClr>
        <a:buChar char="•"/>
        <a:defRPr b="1">
          <a:solidFill>
            <a:schemeClr val="tx1"/>
          </a:solidFill>
          <a:latin typeface="+mn-lt"/>
        </a:defRPr>
      </a:lvl8pPr>
      <a:lvl9pPr marL="3886200" indent="-228600" algn="l" rtl="0" fontAlgn="base">
        <a:spcBef>
          <a:spcPct val="20000"/>
        </a:spcBef>
        <a:spcAft>
          <a:spcPct val="0"/>
        </a:spcAft>
        <a:buClr>
          <a:schemeClr val="tx1"/>
        </a:buClr>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9900" y="1473200"/>
            <a:ext cx="80137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44" name="Rectangle 4"/>
          <p:cNvSpPr>
            <a:spLocks noGrp="1" noChangeArrowheads="1"/>
          </p:cNvSpPr>
          <p:nvPr>
            <p:ph type="sldNum" sz="quarter" idx="4"/>
          </p:nvPr>
        </p:nvSpPr>
        <p:spPr bwMode="auto">
          <a:xfrm>
            <a:off x="7239000" y="6400800"/>
            <a:ext cx="1905000" cy="457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600">
                <a:latin typeface="Arial" pitchFamily="34" charset="0"/>
                <a:cs typeface="+mn-cs"/>
              </a:defRPr>
            </a:lvl1pPr>
          </a:lstStyle>
          <a:p>
            <a:pPr>
              <a:defRPr/>
            </a:pPr>
            <a:fld id="{990D66F1-3A85-4D41-A842-373E0D86AE0F}" type="slidenum">
              <a:rPr lang="en-US" b="1">
                <a:solidFill>
                  <a:srgbClr val="000000"/>
                </a:solidFill>
              </a:rPr>
              <a:pPr>
                <a:defRPr/>
              </a:pPr>
              <a:t>‹#›</a:t>
            </a:fld>
            <a:endParaRPr lang="en-US" b="1">
              <a:solidFill>
                <a:srgbClr val="000000"/>
              </a:solidFill>
            </a:endParaRPr>
          </a:p>
        </p:txBody>
      </p:sp>
      <p:sp>
        <p:nvSpPr>
          <p:cNvPr id="1028" name="Rectangle 5"/>
          <p:cNvSpPr>
            <a:spLocks noGrp="1" noChangeArrowheads="1"/>
          </p:cNvSpPr>
          <p:nvPr>
            <p:ph type="title"/>
          </p:nvPr>
        </p:nvSpPr>
        <p:spPr bwMode="auto">
          <a:xfrm>
            <a:off x="2184400" y="368300"/>
            <a:ext cx="678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9918545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r" rtl="0" eaLnBrk="0" fontAlgn="base" hangingPunct="0">
        <a:spcBef>
          <a:spcPct val="0"/>
        </a:spcBef>
        <a:spcAft>
          <a:spcPct val="0"/>
        </a:spcAft>
        <a:defRPr sz="3200" b="1" i="1">
          <a:solidFill>
            <a:schemeClr val="tx1"/>
          </a:solidFill>
          <a:latin typeface="+mj-lt"/>
          <a:ea typeface="+mj-ea"/>
          <a:cs typeface="+mj-cs"/>
        </a:defRPr>
      </a:lvl1pPr>
      <a:lvl2pPr algn="r" rtl="0" eaLnBrk="0" fontAlgn="base" hangingPunct="0">
        <a:spcBef>
          <a:spcPct val="0"/>
        </a:spcBef>
        <a:spcAft>
          <a:spcPct val="0"/>
        </a:spcAft>
        <a:defRPr sz="3200" b="1" i="1">
          <a:solidFill>
            <a:schemeClr val="tx1"/>
          </a:solidFill>
          <a:latin typeface="Times New Roman" pitchFamily="18" charset="0"/>
        </a:defRPr>
      </a:lvl2pPr>
      <a:lvl3pPr algn="r" rtl="0" eaLnBrk="0" fontAlgn="base" hangingPunct="0">
        <a:spcBef>
          <a:spcPct val="0"/>
        </a:spcBef>
        <a:spcAft>
          <a:spcPct val="0"/>
        </a:spcAft>
        <a:defRPr sz="3200" b="1" i="1">
          <a:solidFill>
            <a:schemeClr val="tx1"/>
          </a:solidFill>
          <a:latin typeface="Times New Roman" pitchFamily="18" charset="0"/>
        </a:defRPr>
      </a:lvl3pPr>
      <a:lvl4pPr algn="r" rtl="0" eaLnBrk="0" fontAlgn="base" hangingPunct="0">
        <a:spcBef>
          <a:spcPct val="0"/>
        </a:spcBef>
        <a:spcAft>
          <a:spcPct val="0"/>
        </a:spcAft>
        <a:defRPr sz="3200" b="1" i="1">
          <a:solidFill>
            <a:schemeClr val="tx1"/>
          </a:solidFill>
          <a:latin typeface="Times New Roman" pitchFamily="18" charset="0"/>
        </a:defRPr>
      </a:lvl4pPr>
      <a:lvl5pPr algn="r" rtl="0" eaLnBrk="0" fontAlgn="base" hangingPunct="0">
        <a:spcBef>
          <a:spcPct val="0"/>
        </a:spcBef>
        <a:spcAft>
          <a:spcPct val="0"/>
        </a:spcAft>
        <a:defRPr sz="3200" b="1" i="1">
          <a:solidFill>
            <a:schemeClr val="tx1"/>
          </a:solidFill>
          <a:latin typeface="Times New Roman" pitchFamily="18" charset="0"/>
        </a:defRPr>
      </a:lvl5pPr>
      <a:lvl6pPr marL="457200" algn="r" rtl="0" fontAlgn="base">
        <a:spcBef>
          <a:spcPct val="0"/>
        </a:spcBef>
        <a:spcAft>
          <a:spcPct val="0"/>
        </a:spcAft>
        <a:defRPr sz="3200" b="1" i="1">
          <a:solidFill>
            <a:schemeClr val="tx1"/>
          </a:solidFill>
          <a:latin typeface="Times New Roman" pitchFamily="18" charset="0"/>
        </a:defRPr>
      </a:lvl6pPr>
      <a:lvl7pPr marL="914400" algn="r" rtl="0" fontAlgn="base">
        <a:spcBef>
          <a:spcPct val="0"/>
        </a:spcBef>
        <a:spcAft>
          <a:spcPct val="0"/>
        </a:spcAft>
        <a:defRPr sz="3200" b="1" i="1">
          <a:solidFill>
            <a:schemeClr val="tx1"/>
          </a:solidFill>
          <a:latin typeface="Times New Roman" pitchFamily="18" charset="0"/>
        </a:defRPr>
      </a:lvl7pPr>
      <a:lvl8pPr marL="1371600" algn="r" rtl="0" fontAlgn="base">
        <a:spcBef>
          <a:spcPct val="0"/>
        </a:spcBef>
        <a:spcAft>
          <a:spcPct val="0"/>
        </a:spcAft>
        <a:defRPr sz="3200" b="1" i="1">
          <a:solidFill>
            <a:schemeClr val="tx1"/>
          </a:solidFill>
          <a:latin typeface="Times New Roman" pitchFamily="18" charset="0"/>
        </a:defRPr>
      </a:lvl8pPr>
      <a:lvl9pPr marL="1828800" algn="r" rtl="0" fontAlgn="base">
        <a:spcBef>
          <a:spcPct val="0"/>
        </a:spcBef>
        <a:spcAft>
          <a:spcPct val="0"/>
        </a:spcAft>
        <a:defRPr sz="3200" b="1" i="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200" b="1">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b="1">
          <a:solidFill>
            <a:schemeClr val="tx1"/>
          </a:solidFill>
          <a:latin typeface="+mn-lt"/>
        </a:defRPr>
      </a:lvl5pPr>
      <a:lvl6pPr marL="2514600" indent="-228600" algn="l" rtl="0" fontAlgn="base">
        <a:spcBef>
          <a:spcPct val="20000"/>
        </a:spcBef>
        <a:spcAft>
          <a:spcPct val="0"/>
        </a:spcAft>
        <a:buClr>
          <a:schemeClr val="tx1"/>
        </a:buClr>
        <a:buChar char="•"/>
        <a:defRPr b="1">
          <a:solidFill>
            <a:schemeClr val="tx1"/>
          </a:solidFill>
          <a:latin typeface="+mn-lt"/>
        </a:defRPr>
      </a:lvl6pPr>
      <a:lvl7pPr marL="2971800" indent="-228600" algn="l" rtl="0" fontAlgn="base">
        <a:spcBef>
          <a:spcPct val="20000"/>
        </a:spcBef>
        <a:spcAft>
          <a:spcPct val="0"/>
        </a:spcAft>
        <a:buClr>
          <a:schemeClr val="tx1"/>
        </a:buClr>
        <a:buChar char="•"/>
        <a:defRPr b="1">
          <a:solidFill>
            <a:schemeClr val="tx1"/>
          </a:solidFill>
          <a:latin typeface="+mn-lt"/>
        </a:defRPr>
      </a:lvl7pPr>
      <a:lvl8pPr marL="3429000" indent="-228600" algn="l" rtl="0" fontAlgn="base">
        <a:spcBef>
          <a:spcPct val="20000"/>
        </a:spcBef>
        <a:spcAft>
          <a:spcPct val="0"/>
        </a:spcAft>
        <a:buClr>
          <a:schemeClr val="tx1"/>
        </a:buClr>
        <a:buChar char="•"/>
        <a:defRPr b="1">
          <a:solidFill>
            <a:schemeClr val="tx1"/>
          </a:solidFill>
          <a:latin typeface="+mn-lt"/>
        </a:defRPr>
      </a:lvl8pPr>
      <a:lvl9pPr marL="3886200" indent="-228600" algn="l" rtl="0" fontAlgn="base">
        <a:spcBef>
          <a:spcPct val="20000"/>
        </a:spcBef>
        <a:spcAft>
          <a:spcPct val="0"/>
        </a:spcAft>
        <a:buClr>
          <a:schemeClr val="tx1"/>
        </a:buClr>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7" descr="foot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37288"/>
            <a:ext cx="9144000" cy="903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Way\Desktop\WEB\Web images\acosutics.jp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901" t="4227" r="3537" b="16748"/>
          <a:stretch/>
        </p:blipFill>
        <p:spPr bwMode="auto">
          <a:xfrm>
            <a:off x="0" y="0"/>
            <a:ext cx="9144000" cy="6206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0964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slow" p14:dur="8000" advTm="1000">
        <p:blinds dir="vert"/>
      </p:transition>
    </mc:Choice>
    <mc:Fallback xmlns="">
      <p:transition spd="slow" advTm="1000">
        <p:blinds dir="vert"/>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2pPr>
      <a:lvl3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3pPr>
      <a:lvl4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4pPr>
      <a:lvl5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5pPr>
      <a:lvl6pPr marL="457200" algn="ctr" rtl="0" fontAlgn="base">
        <a:spcBef>
          <a:spcPct val="0"/>
        </a:spcBef>
        <a:spcAft>
          <a:spcPct val="0"/>
        </a:spcAft>
        <a:defRPr sz="4000" u="sng">
          <a:solidFill>
            <a:schemeClr val="accent2"/>
          </a:solidFill>
          <a:latin typeface="Arial Narrow" pitchFamily="34" charset="0"/>
        </a:defRPr>
      </a:lvl6pPr>
      <a:lvl7pPr marL="914400" algn="ctr" rtl="0" fontAlgn="base">
        <a:spcBef>
          <a:spcPct val="0"/>
        </a:spcBef>
        <a:spcAft>
          <a:spcPct val="0"/>
        </a:spcAft>
        <a:defRPr sz="4000" u="sng">
          <a:solidFill>
            <a:schemeClr val="accent2"/>
          </a:solidFill>
          <a:latin typeface="Arial Narrow" pitchFamily="34" charset="0"/>
        </a:defRPr>
      </a:lvl7pPr>
      <a:lvl8pPr marL="1371600" algn="ctr" rtl="0" fontAlgn="base">
        <a:spcBef>
          <a:spcPct val="0"/>
        </a:spcBef>
        <a:spcAft>
          <a:spcPct val="0"/>
        </a:spcAft>
        <a:defRPr sz="4000" u="sng">
          <a:solidFill>
            <a:schemeClr val="accent2"/>
          </a:solidFill>
          <a:latin typeface="Arial Narrow" pitchFamily="34" charset="0"/>
        </a:defRPr>
      </a:lvl8pPr>
      <a:lvl9pPr marL="1828800" algn="ctr" rtl="0" fontAlgn="base">
        <a:spcBef>
          <a:spcPct val="0"/>
        </a:spcBef>
        <a:spcAft>
          <a:spcPct val="0"/>
        </a:spcAft>
        <a:defRPr sz="4000" u="sng">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hyperlink" Target="mailto:mtaillefer@maritimeway.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mailto:dbancroft@maritimeway.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5"/>
          <p:cNvSpPr>
            <a:spLocks noGrp="1" noChangeArrowheads="1"/>
          </p:cNvSpPr>
          <p:nvPr>
            <p:ph type="ctrTitle"/>
          </p:nvPr>
        </p:nvSpPr>
        <p:spPr bwMode="auto">
          <a:xfrm>
            <a:off x="611560" y="1321598"/>
            <a:ext cx="7920880" cy="433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eaLnBrk="1" hangingPunct="1"/>
            <a:r>
              <a:rPr lang="en-CA" sz="3600" u="none" dirty="0" smtClean="0">
                <a:solidFill>
                  <a:srgbClr val="FF0000"/>
                </a:solidFill>
              </a:rPr>
              <a:t>Ocean Data Integrator</a:t>
            </a:r>
            <a:br>
              <a:rPr lang="en-CA" sz="3600" u="none" dirty="0" smtClean="0">
                <a:solidFill>
                  <a:srgbClr val="FF0000"/>
                </a:solidFill>
              </a:rPr>
            </a:br>
            <a:r>
              <a:rPr lang="en-CA" sz="3600" u="none" dirty="0" smtClean="0">
                <a:solidFill>
                  <a:srgbClr val="FF0000"/>
                </a:solidFill>
              </a:rPr>
              <a:t>Ballast Water </a:t>
            </a:r>
            <a:r>
              <a:rPr lang="en-CA" sz="3600" u="none" dirty="0">
                <a:solidFill>
                  <a:srgbClr val="FF0000"/>
                </a:solidFill>
              </a:rPr>
              <a:t>O</a:t>
            </a:r>
            <a:r>
              <a:rPr lang="en-CA" sz="3600" u="none" dirty="0" smtClean="0">
                <a:solidFill>
                  <a:srgbClr val="FF0000"/>
                </a:solidFill>
              </a:rPr>
              <a:t>ps System</a:t>
            </a:r>
            <a:r>
              <a:rPr lang="en-CA" sz="2800" u="none" dirty="0" smtClean="0">
                <a:solidFill>
                  <a:schemeClr val="tx1"/>
                </a:solidFill>
              </a:rPr>
              <a:t/>
            </a:r>
            <a:br>
              <a:rPr lang="en-CA" sz="2800" u="none" dirty="0" smtClean="0">
                <a:solidFill>
                  <a:schemeClr val="tx1"/>
                </a:solidFill>
              </a:rPr>
            </a:br>
            <a:r>
              <a:rPr lang="en-CA" sz="2800" u="none" dirty="0" smtClean="0">
                <a:solidFill>
                  <a:schemeClr val="tx1"/>
                </a:solidFill>
              </a:rPr>
              <a:t>SUCCESS THOUGH COLLABORATION</a:t>
            </a:r>
            <a:br>
              <a:rPr lang="en-CA" sz="2800" u="none" dirty="0" smtClean="0">
                <a:solidFill>
                  <a:schemeClr val="tx1"/>
                </a:solidFill>
              </a:rPr>
            </a:br>
            <a:r>
              <a:rPr lang="en-CA" sz="2800" u="none" dirty="0" smtClean="0">
                <a:solidFill>
                  <a:schemeClr val="tx1"/>
                </a:solidFill>
              </a:rPr>
              <a:t/>
            </a:r>
            <a:br>
              <a:rPr lang="en-CA" sz="2800" u="none" dirty="0" smtClean="0">
                <a:solidFill>
                  <a:schemeClr val="tx1"/>
                </a:solidFill>
              </a:rPr>
            </a:br>
            <a:r>
              <a:rPr lang="en-CA" sz="2800" u="none" dirty="0" smtClean="0">
                <a:solidFill>
                  <a:schemeClr val="tx1"/>
                </a:solidFill>
              </a:rPr>
              <a:t>“</a:t>
            </a:r>
            <a:r>
              <a:rPr lang="en-CA" sz="2800" i="1" u="none" dirty="0" smtClean="0">
                <a:solidFill>
                  <a:srgbClr val="0000FF"/>
                </a:solidFill>
              </a:rPr>
              <a:t>Building </a:t>
            </a:r>
            <a:r>
              <a:rPr lang="en-CA" sz="2800" i="1" u="none" dirty="0">
                <a:solidFill>
                  <a:srgbClr val="0000FF"/>
                </a:solidFill>
              </a:rPr>
              <a:t>a </a:t>
            </a:r>
            <a:r>
              <a:rPr lang="en-CA" sz="2800" i="1" u="none" dirty="0" smtClean="0">
                <a:solidFill>
                  <a:srgbClr val="0000FF"/>
                </a:solidFill>
              </a:rPr>
              <a:t>Window </a:t>
            </a:r>
            <a:r>
              <a:rPr lang="en-CA" sz="2800" i="1" u="none" dirty="0">
                <a:solidFill>
                  <a:srgbClr val="0000FF"/>
                </a:solidFill>
              </a:rPr>
              <a:t>to a </a:t>
            </a:r>
            <a:r>
              <a:rPr lang="en-CA" sz="2800" i="1" u="none" dirty="0" smtClean="0">
                <a:solidFill>
                  <a:srgbClr val="0000FF"/>
                </a:solidFill>
              </a:rPr>
              <a:t>Transparent Ocean”</a:t>
            </a:r>
            <a:r>
              <a:rPr lang="en-US" sz="3600" u="none" dirty="0" smtClean="0">
                <a:solidFill>
                  <a:schemeClr val="tx1"/>
                </a:solidFill>
                <a:latin typeface="Arial" charset="0"/>
              </a:rPr>
              <a:t/>
            </a:r>
            <a:br>
              <a:rPr lang="en-US" sz="3600" u="none" dirty="0" smtClean="0">
                <a:solidFill>
                  <a:schemeClr val="tx1"/>
                </a:solidFill>
                <a:latin typeface="Arial" charset="0"/>
              </a:rPr>
            </a:br>
            <a:r>
              <a:rPr lang="en-US" sz="3600" u="none" dirty="0" smtClean="0">
                <a:solidFill>
                  <a:schemeClr val="tx1"/>
                </a:solidFill>
                <a:latin typeface="Arial" charset="0"/>
              </a:rPr>
              <a:t/>
            </a:r>
            <a:br>
              <a:rPr lang="en-US" sz="3600" u="none" dirty="0" smtClean="0">
                <a:solidFill>
                  <a:schemeClr val="tx1"/>
                </a:solidFill>
                <a:latin typeface="Arial" charset="0"/>
              </a:rPr>
            </a:br>
            <a:r>
              <a:rPr lang="en-CA" sz="2400" u="none" dirty="0" smtClean="0">
                <a:solidFill>
                  <a:schemeClr val="tx1"/>
                </a:solidFill>
                <a:latin typeface="Arial" pitchFamily="34" charset="0"/>
                <a:cs typeface="Arial" pitchFamily="34" charset="0"/>
              </a:rPr>
              <a:t>Martin Taillefer</a:t>
            </a:r>
            <a:r>
              <a:rPr lang="en-CA" sz="1800" u="none" dirty="0" smtClean="0">
                <a:solidFill>
                  <a:schemeClr val="tx1"/>
                </a:solidFill>
                <a:latin typeface="Arial" pitchFamily="34" charset="0"/>
                <a:cs typeface="Arial" pitchFamily="34" charset="0"/>
              </a:rPr>
              <a:t>, CD, M.Sc., B.Sc.</a:t>
            </a:r>
            <a:br>
              <a:rPr lang="en-CA" sz="1800" u="none" dirty="0" smtClean="0">
                <a:solidFill>
                  <a:schemeClr val="tx1"/>
                </a:solidFill>
                <a:latin typeface="Arial" pitchFamily="34" charset="0"/>
                <a:cs typeface="Arial" pitchFamily="34" charset="0"/>
              </a:rPr>
            </a:br>
            <a:r>
              <a:rPr lang="en-CA" sz="1800" u="none" dirty="0" smtClean="0">
                <a:solidFill>
                  <a:schemeClr val="tx1"/>
                </a:solidFill>
                <a:latin typeface="Arial" pitchFamily="34" charset="0"/>
                <a:cs typeface="Arial" pitchFamily="34" charset="0"/>
              </a:rPr>
              <a:t>President &amp; Managing Director</a:t>
            </a:r>
            <a:br>
              <a:rPr lang="en-CA" sz="1800" u="none" dirty="0" smtClean="0">
                <a:solidFill>
                  <a:schemeClr val="tx1"/>
                </a:solidFill>
                <a:latin typeface="Arial" pitchFamily="34" charset="0"/>
                <a:cs typeface="Arial" pitchFamily="34" charset="0"/>
              </a:rPr>
            </a:br>
            <a:r>
              <a:rPr lang="en-CA" sz="2000" i="1" u="none" dirty="0" smtClean="0">
                <a:solidFill>
                  <a:srgbClr val="0000FF"/>
                </a:solidFill>
                <a:latin typeface="Arial" pitchFamily="34" charset="0"/>
                <a:cs typeface="Arial" pitchFamily="34" charset="0"/>
              </a:rPr>
              <a:t>Maritime Way Scientific Ltd</a:t>
            </a:r>
            <a:r>
              <a:rPr lang="en-CA" sz="2400" u="none" dirty="0" smtClean="0">
                <a:solidFill>
                  <a:schemeClr val="tx1"/>
                </a:solidFill>
                <a:latin typeface="Arial" pitchFamily="34" charset="0"/>
                <a:cs typeface="Arial" pitchFamily="34" charset="0"/>
              </a:rPr>
              <a:t>. </a:t>
            </a:r>
            <a:br>
              <a:rPr lang="en-CA" sz="2400" u="none" dirty="0" smtClean="0">
                <a:solidFill>
                  <a:schemeClr val="tx1"/>
                </a:solidFill>
                <a:latin typeface="Arial" pitchFamily="34" charset="0"/>
                <a:cs typeface="Arial" pitchFamily="34" charset="0"/>
              </a:rPr>
            </a:br>
            <a:endParaRPr lang="en-US" sz="2400"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1520" y="404664"/>
            <a:ext cx="8596010" cy="5760640"/>
          </a:xfrm>
          <a:prstGeom prst="rect">
            <a:avLst/>
          </a:prstGeom>
        </p:spPr>
      </p:pic>
    </p:spTree>
    <p:extLst>
      <p:ext uri="{BB962C8B-B14F-4D97-AF65-F5344CB8AC3E}">
        <p14:creationId xmlns:p14="http://schemas.microsoft.com/office/powerpoint/2010/main" val="210577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13729"/>
            <a:ext cx="8496944" cy="5616624"/>
          </a:xfrm>
          <a:solidFill>
            <a:schemeClr val="bg1"/>
          </a:solidFill>
        </p:spPr>
        <p:txBody>
          <a:bodyPr/>
          <a:lstStyle/>
          <a:p>
            <a:pPr marL="0" indent="0">
              <a:buNone/>
            </a:pPr>
            <a:r>
              <a:rPr lang="en-CA" dirty="0" smtClean="0"/>
              <a:t>FUTURE OF MARITIME WAY</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504" y="2132856"/>
            <a:ext cx="2736304" cy="417646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02686" y="4293095"/>
            <a:ext cx="2721442" cy="2016224"/>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02686" y="2143889"/>
            <a:ext cx="2721442" cy="2041082"/>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5400000">
            <a:off x="5382020" y="2685423"/>
            <a:ext cx="4141595" cy="3106196"/>
          </a:xfrm>
          <a:prstGeom prst="rect">
            <a:avLst/>
          </a:prstGeom>
        </p:spPr>
      </p:pic>
    </p:spTree>
    <p:extLst>
      <p:ext uri="{BB962C8B-B14F-4D97-AF65-F5344CB8AC3E}">
        <p14:creationId xmlns:p14="http://schemas.microsoft.com/office/powerpoint/2010/main" val="4170976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MarWay\Desktop\WEB\Web images\Slide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528" y="632520"/>
            <a:ext cx="4234697" cy="30635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Way\Desktop\WEB\Web images\CTV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1720" y="3800872"/>
            <a:ext cx="4811030" cy="25923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rWay\Desktop\WEB\Web images\Slide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16016" y="620688"/>
            <a:ext cx="4067944" cy="305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13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75251" y="116632"/>
            <a:ext cx="2406216" cy="16514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914" y="244131"/>
            <a:ext cx="1209675" cy="12096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174" y="-174969"/>
            <a:ext cx="2352675" cy="19431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19" y="244130"/>
            <a:ext cx="1855831" cy="1312661"/>
          </a:xfrm>
          <a:prstGeom prst="rect">
            <a:avLst/>
          </a:prstGeom>
        </p:spPr>
      </p:pic>
      <p:grpSp>
        <p:nvGrpSpPr>
          <p:cNvPr id="11" name="Group 10"/>
          <p:cNvGrpSpPr/>
          <p:nvPr/>
        </p:nvGrpSpPr>
        <p:grpSpPr>
          <a:xfrm>
            <a:off x="278071" y="1768131"/>
            <a:ext cx="7894329" cy="461665"/>
            <a:chOff x="201772" y="1768131"/>
            <a:chExt cx="7894329" cy="461665"/>
          </a:xfrm>
        </p:grpSpPr>
        <p:sp>
          <p:nvSpPr>
            <p:cNvPr id="7" name="TextBox 6"/>
            <p:cNvSpPr txBox="1"/>
            <p:nvPr/>
          </p:nvSpPr>
          <p:spPr>
            <a:xfrm>
              <a:off x="201772" y="1768131"/>
              <a:ext cx="1539204" cy="400110"/>
            </a:xfrm>
            <a:prstGeom prst="rect">
              <a:avLst/>
            </a:prstGeom>
            <a:noFill/>
          </p:spPr>
          <p:txBody>
            <a:bodyPr wrap="none" rtlCol="0">
              <a:spAutoFit/>
            </a:bodyPr>
            <a:lstStyle/>
            <a:p>
              <a:r>
                <a:rPr lang="en-CA" sz="2000" dirty="0" smtClean="0"/>
                <a:t>GD Canada</a:t>
              </a:r>
              <a:endParaRPr lang="en-CA" sz="2000" dirty="0"/>
            </a:p>
          </p:txBody>
        </p:sp>
        <p:sp>
          <p:nvSpPr>
            <p:cNvPr id="8" name="TextBox 7"/>
            <p:cNvSpPr txBox="1"/>
            <p:nvPr/>
          </p:nvSpPr>
          <p:spPr>
            <a:xfrm>
              <a:off x="2195736" y="1768131"/>
              <a:ext cx="2079415" cy="400110"/>
            </a:xfrm>
            <a:prstGeom prst="rect">
              <a:avLst/>
            </a:prstGeom>
            <a:noFill/>
          </p:spPr>
          <p:txBody>
            <a:bodyPr wrap="none" rtlCol="0">
              <a:spAutoFit/>
            </a:bodyPr>
            <a:lstStyle/>
            <a:p>
              <a:r>
                <a:rPr lang="en-CA" sz="2000" dirty="0" smtClean="0"/>
                <a:t>Lockheed Martin</a:t>
              </a:r>
              <a:endParaRPr lang="en-CA" sz="2000" dirty="0"/>
            </a:p>
          </p:txBody>
        </p:sp>
        <p:sp>
          <p:nvSpPr>
            <p:cNvPr id="9" name="TextBox 8"/>
            <p:cNvSpPr txBox="1"/>
            <p:nvPr/>
          </p:nvSpPr>
          <p:spPr>
            <a:xfrm>
              <a:off x="4424944" y="1772816"/>
              <a:ext cx="2467342" cy="400110"/>
            </a:xfrm>
            <a:prstGeom prst="rect">
              <a:avLst/>
            </a:prstGeom>
            <a:noFill/>
          </p:spPr>
          <p:txBody>
            <a:bodyPr wrap="none" rtlCol="0">
              <a:spAutoFit/>
            </a:bodyPr>
            <a:lstStyle/>
            <a:p>
              <a:r>
                <a:rPr lang="en-CA" sz="2000" dirty="0" smtClean="0"/>
                <a:t>McDonald </a:t>
              </a:r>
              <a:r>
                <a:rPr lang="en-CA" sz="2000" dirty="0" err="1" smtClean="0"/>
                <a:t>Dettwiller</a:t>
              </a:r>
              <a:endParaRPr lang="en-CA" sz="2000" dirty="0"/>
            </a:p>
          </p:txBody>
        </p:sp>
        <p:sp>
          <p:nvSpPr>
            <p:cNvPr id="10" name="TextBox 9"/>
            <p:cNvSpPr txBox="1"/>
            <p:nvPr/>
          </p:nvSpPr>
          <p:spPr>
            <a:xfrm>
              <a:off x="7260616" y="1768131"/>
              <a:ext cx="835485" cy="461665"/>
            </a:xfrm>
            <a:prstGeom prst="rect">
              <a:avLst/>
            </a:prstGeom>
            <a:noFill/>
          </p:spPr>
          <p:txBody>
            <a:bodyPr wrap="none" rtlCol="0">
              <a:spAutoFit/>
            </a:bodyPr>
            <a:lstStyle/>
            <a:p>
              <a:r>
                <a:rPr lang="en-CA" sz="2400" dirty="0" smtClean="0"/>
                <a:t>Ultra</a:t>
              </a:r>
              <a:endParaRPr lang="en-CA" sz="2400" dirty="0"/>
            </a:p>
          </p:txBody>
        </p:sp>
      </p:grpSp>
      <p:grpSp>
        <p:nvGrpSpPr>
          <p:cNvPr id="13" name="Group 12"/>
          <p:cNvGrpSpPr/>
          <p:nvPr/>
        </p:nvGrpSpPr>
        <p:grpSpPr>
          <a:xfrm>
            <a:off x="2272035" y="2636912"/>
            <a:ext cx="4229913" cy="3691572"/>
            <a:chOff x="2272035" y="2636912"/>
            <a:chExt cx="4229913" cy="3691572"/>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2035" y="2636912"/>
              <a:ext cx="4229913" cy="3168352"/>
            </a:xfrm>
            <a:prstGeom prst="rect">
              <a:avLst/>
            </a:prstGeom>
          </p:spPr>
        </p:pic>
        <p:sp>
          <p:nvSpPr>
            <p:cNvPr id="12" name="TextBox 11"/>
            <p:cNvSpPr txBox="1"/>
            <p:nvPr/>
          </p:nvSpPr>
          <p:spPr>
            <a:xfrm>
              <a:off x="2453828" y="5805264"/>
              <a:ext cx="4005712" cy="523220"/>
            </a:xfrm>
            <a:prstGeom prst="rect">
              <a:avLst/>
            </a:prstGeom>
            <a:noFill/>
          </p:spPr>
          <p:txBody>
            <a:bodyPr wrap="none" rtlCol="0">
              <a:spAutoFit/>
            </a:bodyPr>
            <a:lstStyle/>
            <a:p>
              <a:r>
                <a:rPr lang="en-CA" dirty="0" smtClean="0"/>
                <a:t>Maritime Way Scientific </a:t>
              </a:r>
              <a:endParaRPr lang="en-CA" dirty="0"/>
            </a:p>
          </p:txBody>
        </p:sp>
      </p:grpSp>
    </p:spTree>
    <p:extLst>
      <p:ext uri="{BB962C8B-B14F-4D97-AF65-F5344CB8AC3E}">
        <p14:creationId xmlns:p14="http://schemas.microsoft.com/office/powerpoint/2010/main" val="283120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370411" y="3813080"/>
            <a:ext cx="19102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sz="2100" dirty="0">
                <a:solidFill>
                  <a:srgbClr val="000000"/>
                </a:solidFill>
                <a:ea typeface="ＭＳ Ｐゴシック" charset="0"/>
              </a:rPr>
              <a:t>CONTACT US</a:t>
            </a:r>
          </a:p>
        </p:txBody>
      </p:sp>
      <p:sp>
        <p:nvSpPr>
          <p:cNvPr id="23555" name="Text Box 6"/>
          <p:cNvSpPr txBox="1">
            <a:spLocks noChangeArrowheads="1"/>
          </p:cNvSpPr>
          <p:nvPr/>
        </p:nvSpPr>
        <p:spPr bwMode="auto">
          <a:xfrm>
            <a:off x="1370411" y="4306000"/>
            <a:ext cx="2515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sz="1500" b="1" dirty="0">
                <a:solidFill>
                  <a:srgbClr val="000000"/>
                </a:solidFill>
                <a:ea typeface="ＭＳ Ｐゴシック" charset="0"/>
              </a:rPr>
              <a:t>Mailing Address</a:t>
            </a:r>
            <a:r>
              <a:rPr lang="en-US" sz="1500" dirty="0">
                <a:solidFill>
                  <a:srgbClr val="000000"/>
                </a:solidFill>
                <a:ea typeface="ＭＳ Ｐゴシック" charset="0"/>
              </a:rPr>
              <a:t/>
            </a:r>
            <a:br>
              <a:rPr lang="en-US" sz="1500" dirty="0">
                <a:solidFill>
                  <a:srgbClr val="000000"/>
                </a:solidFill>
                <a:ea typeface="ＭＳ Ｐゴシック" charset="0"/>
              </a:rPr>
            </a:br>
            <a:r>
              <a:rPr lang="en-US" sz="1500" dirty="0">
                <a:solidFill>
                  <a:srgbClr val="000000"/>
                </a:solidFill>
                <a:ea typeface="ＭＳ Ｐゴシック" charset="0"/>
              </a:rPr>
              <a:t>Maritime Way Scientific Ltd</a:t>
            </a:r>
            <a:br>
              <a:rPr lang="en-US" sz="1500" dirty="0">
                <a:solidFill>
                  <a:srgbClr val="000000"/>
                </a:solidFill>
                <a:ea typeface="ＭＳ Ｐゴシック" charset="0"/>
              </a:rPr>
            </a:br>
            <a:r>
              <a:rPr lang="en-US" sz="1500" dirty="0" smtClean="0">
                <a:solidFill>
                  <a:srgbClr val="000000"/>
                </a:solidFill>
                <a:ea typeface="ＭＳ Ｐゴシック" charset="0"/>
              </a:rPr>
              <a:t>1420 </a:t>
            </a:r>
            <a:r>
              <a:rPr lang="en-US" sz="1500" dirty="0" err="1" smtClean="0">
                <a:solidFill>
                  <a:srgbClr val="000000"/>
                </a:solidFill>
                <a:ea typeface="ＭＳ Ｐゴシック" charset="0"/>
              </a:rPr>
              <a:t>Youville</a:t>
            </a:r>
            <a:r>
              <a:rPr lang="en-US" sz="1500" dirty="0" smtClean="0">
                <a:solidFill>
                  <a:srgbClr val="000000"/>
                </a:solidFill>
                <a:ea typeface="ＭＳ Ｐゴシック" charset="0"/>
              </a:rPr>
              <a:t> Drive Unit </a:t>
            </a:r>
            <a:r>
              <a:rPr lang="en-US" sz="1500" dirty="0" err="1" smtClean="0">
                <a:solidFill>
                  <a:srgbClr val="000000"/>
                </a:solidFill>
                <a:ea typeface="ＭＳ Ｐゴシック" charset="0"/>
              </a:rPr>
              <a:t>5A</a:t>
            </a:r>
            <a:r>
              <a:rPr lang="en-US" sz="1500" dirty="0">
                <a:solidFill>
                  <a:srgbClr val="000000"/>
                </a:solidFill>
                <a:ea typeface="ＭＳ Ｐゴシック" charset="0"/>
              </a:rPr>
              <a:t/>
            </a:r>
            <a:br>
              <a:rPr lang="en-US" sz="1500" dirty="0">
                <a:solidFill>
                  <a:srgbClr val="000000"/>
                </a:solidFill>
                <a:ea typeface="ＭＳ Ｐゴシック" charset="0"/>
              </a:rPr>
            </a:br>
            <a:r>
              <a:rPr lang="en-US" sz="1500" dirty="0">
                <a:solidFill>
                  <a:srgbClr val="000000"/>
                </a:solidFill>
                <a:ea typeface="ＭＳ Ｐゴシック" charset="0"/>
              </a:rPr>
              <a:t>Ottawa, Ontario </a:t>
            </a:r>
            <a:r>
              <a:rPr lang="en-US" sz="1500" dirty="0" err="1" smtClean="0">
                <a:solidFill>
                  <a:srgbClr val="000000"/>
                </a:solidFill>
                <a:ea typeface="ＭＳ Ｐゴシック" charset="0"/>
              </a:rPr>
              <a:t>K1C</a:t>
            </a:r>
            <a:r>
              <a:rPr lang="en-US" sz="1500" dirty="0" smtClean="0">
                <a:solidFill>
                  <a:srgbClr val="000000"/>
                </a:solidFill>
                <a:ea typeface="ＭＳ Ｐゴシック" charset="0"/>
              </a:rPr>
              <a:t> </a:t>
            </a:r>
            <a:r>
              <a:rPr lang="en-US" sz="1500" dirty="0" err="1" smtClean="0">
                <a:solidFill>
                  <a:srgbClr val="000000"/>
                </a:solidFill>
              </a:rPr>
              <a:t>7B3</a:t>
            </a:r>
            <a:r>
              <a:rPr lang="en-US" sz="1500" dirty="0" smtClean="0">
                <a:solidFill>
                  <a:srgbClr val="000000"/>
                </a:solidFill>
                <a:ea typeface="ＭＳ Ｐゴシック" charset="0"/>
              </a:rPr>
              <a:t> </a:t>
            </a:r>
            <a:endParaRPr lang="en-US" sz="1500" dirty="0">
              <a:solidFill>
                <a:srgbClr val="000000"/>
              </a:solidFill>
              <a:ea typeface="ＭＳ Ｐゴシック" charset="0"/>
            </a:endParaRPr>
          </a:p>
        </p:txBody>
      </p:sp>
      <p:sp>
        <p:nvSpPr>
          <p:cNvPr id="23556" name="Text Box 7"/>
          <p:cNvSpPr txBox="1">
            <a:spLocks noChangeArrowheads="1"/>
          </p:cNvSpPr>
          <p:nvPr/>
        </p:nvSpPr>
        <p:spPr bwMode="auto">
          <a:xfrm>
            <a:off x="1385888" y="5444236"/>
            <a:ext cx="247535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sz="1350" b="1" dirty="0">
                <a:solidFill>
                  <a:srgbClr val="000000"/>
                </a:solidFill>
                <a:ea typeface="ＭＳ Ｐゴシック" charset="0"/>
              </a:rPr>
              <a:t>Ottawa, Ontario</a:t>
            </a:r>
            <a:r>
              <a:rPr lang="en-US" sz="1350" dirty="0">
                <a:solidFill>
                  <a:srgbClr val="000000"/>
                </a:solidFill>
                <a:ea typeface="ＭＳ Ｐゴシック" charset="0"/>
              </a:rPr>
              <a:t/>
            </a:r>
            <a:br>
              <a:rPr lang="en-US" sz="1350" dirty="0">
                <a:solidFill>
                  <a:srgbClr val="000000"/>
                </a:solidFill>
                <a:ea typeface="ＭＳ Ｐゴシック" charset="0"/>
              </a:rPr>
            </a:br>
            <a:r>
              <a:rPr lang="en-US" sz="1350" dirty="0">
                <a:solidFill>
                  <a:srgbClr val="000000"/>
                </a:solidFill>
                <a:ea typeface="ＭＳ Ｐゴシック" charset="0"/>
              </a:rPr>
              <a:t>Tel.: +1 </a:t>
            </a:r>
            <a:r>
              <a:rPr lang="en-US" sz="1350" dirty="0" smtClean="0">
                <a:solidFill>
                  <a:srgbClr val="000000"/>
                </a:solidFill>
                <a:ea typeface="ＭＳ Ｐゴシック" charset="0"/>
              </a:rPr>
              <a:t>613.841.0505</a:t>
            </a:r>
            <a:r>
              <a:rPr lang="en-US" sz="1350" dirty="0">
                <a:solidFill>
                  <a:srgbClr val="000000"/>
                </a:solidFill>
                <a:ea typeface="ＭＳ Ｐゴシック" charset="0"/>
              </a:rPr>
              <a:t/>
            </a:r>
            <a:br>
              <a:rPr lang="en-US" sz="1350" dirty="0">
                <a:solidFill>
                  <a:srgbClr val="000000"/>
                </a:solidFill>
                <a:ea typeface="ＭＳ Ｐゴシック" charset="0"/>
              </a:rPr>
            </a:br>
            <a:endParaRPr lang="en-US" sz="1350" dirty="0" smtClean="0">
              <a:solidFill>
                <a:srgbClr val="000000"/>
              </a:solidFill>
              <a:ea typeface="ＭＳ Ｐゴシック" charset="0"/>
            </a:endParaRPr>
          </a:p>
          <a:p>
            <a:pPr eaLnBrk="1" fontAlgn="base" hangingPunct="1">
              <a:spcBef>
                <a:spcPct val="0"/>
              </a:spcBef>
              <a:spcAft>
                <a:spcPct val="0"/>
              </a:spcAft>
            </a:pPr>
            <a:r>
              <a:rPr lang="en-US" sz="1350" b="1" dirty="0" smtClean="0">
                <a:solidFill>
                  <a:srgbClr val="003399"/>
                </a:solidFill>
                <a:ea typeface="ＭＳ Ｐゴシック" charset="0"/>
                <a:hlinkClick r:id="rId3"/>
              </a:rPr>
              <a:t>mtaillefer@maritimeway.ca</a:t>
            </a:r>
            <a:endParaRPr lang="en-US" sz="1350" b="1" dirty="0" smtClean="0">
              <a:solidFill>
                <a:srgbClr val="003399"/>
              </a:solidFill>
              <a:ea typeface="ＭＳ Ｐゴシック" charset="0"/>
            </a:endParaRPr>
          </a:p>
          <a:p>
            <a:pPr eaLnBrk="1" fontAlgn="base" hangingPunct="1">
              <a:spcBef>
                <a:spcPct val="0"/>
              </a:spcBef>
              <a:spcAft>
                <a:spcPct val="0"/>
              </a:spcAft>
            </a:pPr>
            <a:r>
              <a:rPr lang="en-US" sz="1350" b="1" dirty="0" smtClean="0">
                <a:solidFill>
                  <a:srgbClr val="003399"/>
                </a:solidFill>
                <a:hlinkClick r:id="rId4"/>
              </a:rPr>
              <a:t>dbancroft@maritimeway.ca</a:t>
            </a:r>
            <a:endParaRPr lang="en-US" sz="1350" b="1" dirty="0">
              <a:solidFill>
                <a:srgbClr val="000000"/>
              </a:solidFill>
              <a:ea typeface="ＭＳ Ｐゴシック" charset="0"/>
            </a:endParaRPr>
          </a:p>
        </p:txBody>
      </p:sp>
      <p:pic>
        <p:nvPicPr>
          <p:cNvPr id="23557" name="Picture 8" descr="OWS%201_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60032" y="3507505"/>
            <a:ext cx="4104456" cy="336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9"/>
          <p:cNvSpPr txBox="1">
            <a:spLocks noChangeArrowheads="1"/>
          </p:cNvSpPr>
          <p:nvPr/>
        </p:nvSpPr>
        <p:spPr bwMode="auto">
          <a:xfrm>
            <a:off x="5796136" y="302959"/>
            <a:ext cx="26745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sz="2100" dirty="0">
                <a:solidFill>
                  <a:srgbClr val="000000"/>
                </a:solidFill>
                <a:ea typeface="ＭＳ Ｐゴシック" charset="0"/>
              </a:rPr>
              <a:t>www.maritimeway.ca</a:t>
            </a:r>
          </a:p>
        </p:txBody>
      </p:sp>
      <p:sp>
        <p:nvSpPr>
          <p:cNvPr id="7" name="Title 1"/>
          <p:cNvSpPr>
            <a:spLocks noGrp="1"/>
          </p:cNvSpPr>
          <p:nvPr>
            <p:ph type="title" idx="4294967295"/>
          </p:nvPr>
        </p:nvSpPr>
        <p:spPr>
          <a:xfrm>
            <a:off x="395536" y="1412776"/>
            <a:ext cx="8229600" cy="706090"/>
          </a:xfrm>
          <a:prstGeom prst="rect">
            <a:avLst/>
          </a:prstGeom>
        </p:spPr>
        <p:txBody>
          <a:bodyPr/>
          <a:lstStyle/>
          <a:p>
            <a:r>
              <a:rPr lang="en-CA" sz="2800" u="none" dirty="0" smtClean="0">
                <a:solidFill>
                  <a:srgbClr val="0000FF"/>
                </a:solidFill>
                <a:latin typeface="Arial" panose="020B0604020202020204" pitchFamily="34" charset="0"/>
                <a:cs typeface="Arial" panose="020B0604020202020204" pitchFamily="34" charset="0"/>
              </a:rPr>
              <a:t>Always Interested in new ventures &amp; partnerships</a:t>
            </a:r>
            <a:endParaRPr lang="en-CA" sz="2800" dirty="0">
              <a:solidFill>
                <a:srgbClr val="FF0000"/>
              </a:solidFill>
            </a:endParaRPr>
          </a:p>
        </p:txBody>
      </p:sp>
      <p:sp>
        <p:nvSpPr>
          <p:cNvPr id="8" name="TextBox 7"/>
          <p:cNvSpPr txBox="1"/>
          <p:nvPr/>
        </p:nvSpPr>
        <p:spPr>
          <a:xfrm>
            <a:off x="534290" y="2602133"/>
            <a:ext cx="8093567" cy="738664"/>
          </a:xfrm>
          <a:prstGeom prst="rect">
            <a:avLst/>
          </a:prstGeom>
          <a:noFill/>
        </p:spPr>
        <p:txBody>
          <a:bodyPr wrap="square" rtlCol="0">
            <a:spAutoFit/>
          </a:bodyPr>
          <a:lstStyle/>
          <a:p>
            <a:pPr algn="ctr"/>
            <a:r>
              <a:rPr lang="en-CA" sz="2400" dirty="0" smtClean="0"/>
              <a:t>Maritime Way Scientific - Integrating Ocean Applications</a:t>
            </a:r>
          </a:p>
          <a:p>
            <a:pPr algn="ctr"/>
            <a:r>
              <a:rPr lang="en-CA" sz="1800" i="1" dirty="0" smtClean="0">
                <a:solidFill>
                  <a:srgbClr val="0000FF"/>
                </a:solidFill>
              </a:rPr>
              <a:t>Building a </a:t>
            </a:r>
            <a:r>
              <a:rPr lang="en-CA" sz="1800" i="1" dirty="0">
                <a:solidFill>
                  <a:srgbClr val="0000FF"/>
                </a:solidFill>
              </a:rPr>
              <a:t>W</a:t>
            </a:r>
            <a:r>
              <a:rPr lang="en-CA" sz="1800" i="1" dirty="0" smtClean="0">
                <a:solidFill>
                  <a:srgbClr val="0000FF"/>
                </a:solidFill>
              </a:rPr>
              <a:t>indow to a Transparent </a:t>
            </a:r>
            <a:r>
              <a:rPr lang="en-CA" sz="1800" i="1" dirty="0">
                <a:solidFill>
                  <a:srgbClr val="0000FF"/>
                </a:solidFill>
              </a:rPr>
              <a:t>O</a:t>
            </a:r>
            <a:r>
              <a:rPr lang="en-CA" sz="1800" i="1" dirty="0" smtClean="0">
                <a:solidFill>
                  <a:srgbClr val="0000FF"/>
                </a:solidFill>
              </a:rPr>
              <a:t>cean</a:t>
            </a:r>
            <a:endParaRPr lang="en-CA" sz="1800" i="1" dirty="0">
              <a:solidFill>
                <a:srgbClr val="0000FF"/>
              </a:solidFill>
            </a:endParaRPr>
          </a:p>
        </p:txBody>
      </p:sp>
    </p:spTree>
    <p:extLst>
      <p:ext uri="{BB962C8B-B14F-4D97-AF65-F5344CB8AC3E}">
        <p14:creationId xmlns:p14="http://schemas.microsoft.com/office/powerpoint/2010/main" val="508366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Introduction</a:t>
            </a:r>
          </a:p>
          <a:p>
            <a:r>
              <a:rPr lang="en-CA" dirty="0" smtClean="0"/>
              <a:t>Background</a:t>
            </a:r>
          </a:p>
          <a:p>
            <a:r>
              <a:rPr lang="en-CA" dirty="0" smtClean="0"/>
              <a:t>Company Profile</a:t>
            </a:r>
          </a:p>
          <a:p>
            <a:r>
              <a:rPr lang="en-CA" dirty="0" smtClean="0"/>
              <a:t>A short history of Operational Oceanography at Maritime Way</a:t>
            </a:r>
            <a:endParaRPr lang="en-CA" dirty="0"/>
          </a:p>
        </p:txBody>
      </p:sp>
    </p:spTree>
    <p:extLst>
      <p:ext uri="{BB962C8B-B14F-4D97-AF65-F5344CB8AC3E}">
        <p14:creationId xmlns:p14="http://schemas.microsoft.com/office/powerpoint/2010/main" val="1027480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136680"/>
            <a:ext cx="6912768" cy="4524315"/>
          </a:xfrm>
          <a:prstGeom prst="rect">
            <a:avLst/>
          </a:prstGeom>
          <a:noFill/>
        </p:spPr>
        <p:txBody>
          <a:bodyPr wrap="square" rtlCol="0">
            <a:spAutoFit/>
          </a:bodyPr>
          <a:lstStyle/>
          <a:p>
            <a:r>
              <a:rPr lang="en-CA" sz="1800" b="1" dirty="0" smtClean="0">
                <a:solidFill>
                  <a:srgbClr val="000000"/>
                </a:solidFill>
              </a:rPr>
              <a:t>Martin </a:t>
            </a:r>
            <a:r>
              <a:rPr lang="en-CA" sz="1800" b="1" dirty="0" err="1" smtClean="0">
                <a:solidFill>
                  <a:srgbClr val="000000"/>
                </a:solidFill>
              </a:rPr>
              <a:t>Taillefer</a:t>
            </a:r>
            <a:endParaRPr lang="en-CA" sz="1800" b="1" dirty="0" smtClean="0">
              <a:solidFill>
                <a:srgbClr val="000000"/>
              </a:solidFill>
            </a:endParaRPr>
          </a:p>
          <a:p>
            <a:pPr marL="285750" indent="-285750">
              <a:buFont typeface="Arial" pitchFamily="34" charset="0"/>
              <a:buChar char="•"/>
            </a:pPr>
            <a:r>
              <a:rPr lang="en-CA" sz="1800" dirty="0" smtClean="0">
                <a:solidFill>
                  <a:srgbClr val="000000"/>
                </a:solidFill>
              </a:rPr>
              <a:t>20 Years in the Royal Canadian Navy</a:t>
            </a:r>
          </a:p>
          <a:p>
            <a:pPr marL="285750" indent="-285750">
              <a:buFont typeface="Arial" pitchFamily="34" charset="0"/>
              <a:buChar char="•"/>
            </a:pPr>
            <a:r>
              <a:rPr lang="en-CA" sz="1800" dirty="0" smtClean="0">
                <a:solidFill>
                  <a:srgbClr val="000000"/>
                </a:solidFill>
              </a:rPr>
              <a:t>Specialisation in UWW &amp; modelling applications</a:t>
            </a:r>
          </a:p>
          <a:p>
            <a:pPr marL="285750" indent="-285750">
              <a:buFont typeface="Arial" pitchFamily="34" charset="0"/>
              <a:buChar char="•"/>
            </a:pPr>
            <a:r>
              <a:rPr lang="en-CA" sz="1800" dirty="0" smtClean="0">
                <a:solidFill>
                  <a:srgbClr val="000000"/>
                </a:solidFill>
              </a:rPr>
              <a:t>Oceanographer of the Pacific Fleet working for Doug Bancroft </a:t>
            </a:r>
          </a:p>
          <a:p>
            <a:pPr marL="285750" indent="-285750">
              <a:buFont typeface="Arial" pitchFamily="34" charset="0"/>
              <a:buChar char="•"/>
            </a:pPr>
            <a:r>
              <a:rPr lang="en-CA" sz="1800" dirty="0" smtClean="0">
                <a:solidFill>
                  <a:srgbClr val="000000"/>
                </a:solidFill>
              </a:rPr>
              <a:t>GD Canada – acoustic modelling systems</a:t>
            </a:r>
          </a:p>
          <a:p>
            <a:pPr marL="285750" indent="-285750">
              <a:buFont typeface="Arial" pitchFamily="34" charset="0"/>
              <a:buChar char="•"/>
            </a:pPr>
            <a:r>
              <a:rPr lang="en-CA" sz="1800" dirty="0" smtClean="0">
                <a:solidFill>
                  <a:srgbClr val="000000"/>
                </a:solidFill>
              </a:rPr>
              <a:t>Installing Sonar Systems for the Swedish Navy</a:t>
            </a:r>
          </a:p>
          <a:p>
            <a:pPr marL="285750" indent="-285750">
              <a:buFont typeface="Arial" pitchFamily="34" charset="0"/>
              <a:buChar char="•"/>
            </a:pPr>
            <a:r>
              <a:rPr lang="en-CA" sz="1800" dirty="0" smtClean="0">
                <a:solidFill>
                  <a:srgbClr val="000000"/>
                </a:solidFill>
              </a:rPr>
              <a:t>DFO  - coupled modelling &amp; ship self noises (</a:t>
            </a:r>
            <a:r>
              <a:rPr lang="en-CA" sz="1800" dirty="0" err="1" smtClean="0">
                <a:solidFill>
                  <a:srgbClr val="000000"/>
                </a:solidFill>
              </a:rPr>
              <a:t>CCG</a:t>
            </a:r>
            <a:r>
              <a:rPr lang="en-CA" sz="1800" dirty="0" smtClean="0">
                <a:solidFill>
                  <a:srgbClr val="000000"/>
                </a:solidFill>
              </a:rPr>
              <a:t>)</a:t>
            </a:r>
          </a:p>
          <a:p>
            <a:pPr marL="285750" indent="-285750">
              <a:buFont typeface="Arial" pitchFamily="34" charset="0"/>
              <a:buChar char="•"/>
            </a:pPr>
            <a:r>
              <a:rPr lang="en-CA" sz="1800" dirty="0" smtClean="0">
                <a:solidFill>
                  <a:srgbClr val="000000"/>
                </a:solidFill>
              </a:rPr>
              <a:t>Maritime Way since 2010</a:t>
            </a:r>
          </a:p>
          <a:p>
            <a:pPr marL="285750" indent="-285750">
              <a:buFont typeface="Arial" pitchFamily="34" charset="0"/>
              <a:buChar char="•"/>
            </a:pPr>
            <a:endParaRPr lang="en-CA" sz="1800" dirty="0">
              <a:solidFill>
                <a:srgbClr val="000000"/>
              </a:solidFill>
            </a:endParaRPr>
          </a:p>
          <a:p>
            <a:pPr marL="742950" lvl="1" indent="-285750">
              <a:buFont typeface="Arial" pitchFamily="34" charset="0"/>
              <a:buChar char="•"/>
            </a:pPr>
            <a:r>
              <a:rPr lang="en-CA" sz="1800" dirty="0" smtClean="0">
                <a:solidFill>
                  <a:srgbClr val="0000FF"/>
                </a:solidFill>
              </a:rPr>
              <a:t>Chair of </a:t>
            </a:r>
            <a:r>
              <a:rPr lang="en-CA" sz="1800" dirty="0" err="1" smtClean="0">
                <a:solidFill>
                  <a:srgbClr val="0000FF"/>
                </a:solidFill>
              </a:rPr>
              <a:t>CMOS</a:t>
            </a:r>
            <a:r>
              <a:rPr lang="en-CA" sz="1800" dirty="0" smtClean="0">
                <a:solidFill>
                  <a:srgbClr val="0000FF"/>
                </a:solidFill>
              </a:rPr>
              <a:t> Ottawa for 3 years</a:t>
            </a:r>
          </a:p>
          <a:p>
            <a:pPr marL="742950" lvl="1" indent="-285750">
              <a:buFont typeface="Arial" pitchFamily="34" charset="0"/>
              <a:buChar char="•"/>
            </a:pPr>
            <a:r>
              <a:rPr lang="en-CA" sz="1800" dirty="0" smtClean="0">
                <a:solidFill>
                  <a:srgbClr val="0000FF"/>
                </a:solidFill>
              </a:rPr>
              <a:t>Chair of the ARCTIC SIG</a:t>
            </a:r>
          </a:p>
          <a:p>
            <a:pPr marL="742950" lvl="1" indent="-285750">
              <a:buFont typeface="Arial" pitchFamily="34" charset="0"/>
              <a:buChar char="•"/>
            </a:pPr>
            <a:r>
              <a:rPr lang="en-CA" sz="1800" dirty="0" smtClean="0">
                <a:solidFill>
                  <a:srgbClr val="0000FF"/>
                </a:solidFill>
              </a:rPr>
              <a:t>Board Member of the </a:t>
            </a:r>
            <a:r>
              <a:rPr lang="en-CA" sz="1800" dirty="0" err="1" smtClean="0">
                <a:solidFill>
                  <a:srgbClr val="0000FF"/>
                </a:solidFill>
              </a:rPr>
              <a:t>CNC-SCOR</a:t>
            </a:r>
            <a:endParaRPr lang="en-CA" sz="1800" dirty="0" smtClean="0">
              <a:solidFill>
                <a:srgbClr val="0000FF"/>
              </a:solidFill>
            </a:endParaRPr>
          </a:p>
          <a:p>
            <a:pPr marL="742950" lvl="1" indent="-285750">
              <a:buFont typeface="Arial" pitchFamily="34" charset="0"/>
              <a:buChar char="•"/>
            </a:pPr>
            <a:r>
              <a:rPr lang="en-CA" sz="1800" dirty="0" smtClean="0">
                <a:solidFill>
                  <a:srgbClr val="0000FF"/>
                </a:solidFill>
              </a:rPr>
              <a:t>Board of Directors for </a:t>
            </a:r>
            <a:r>
              <a:rPr lang="en-CA" sz="1800" dirty="0" err="1" smtClean="0">
                <a:solidFill>
                  <a:srgbClr val="0000FF"/>
                </a:solidFill>
              </a:rPr>
              <a:t>CFFS</a:t>
            </a:r>
            <a:r>
              <a:rPr lang="en-CA" sz="1800" dirty="0" smtClean="0">
                <a:solidFill>
                  <a:srgbClr val="0000FF"/>
                </a:solidFill>
              </a:rPr>
              <a:t> (</a:t>
            </a:r>
            <a:r>
              <a:rPr lang="en-CA" sz="1800" dirty="0" err="1" smtClean="0">
                <a:solidFill>
                  <a:srgbClr val="0000FF"/>
                </a:solidFill>
              </a:rPr>
              <a:t>ROPOS</a:t>
            </a:r>
            <a:r>
              <a:rPr lang="en-CA" sz="1800" dirty="0" smtClean="0">
                <a:solidFill>
                  <a:srgbClr val="0000FF"/>
                </a:solidFill>
              </a:rPr>
              <a:t>)</a:t>
            </a:r>
          </a:p>
          <a:p>
            <a:pPr marL="742950" lvl="1" indent="-285750">
              <a:buFont typeface="Arial" pitchFamily="34" charset="0"/>
              <a:buChar char="•"/>
            </a:pPr>
            <a:r>
              <a:rPr lang="en-CA" sz="1800" dirty="0" smtClean="0">
                <a:solidFill>
                  <a:srgbClr val="0000FF"/>
                </a:solidFill>
              </a:rPr>
              <a:t>Invited to run as VP and </a:t>
            </a:r>
            <a:r>
              <a:rPr lang="en-CA" sz="1800" dirty="0" err="1" smtClean="0">
                <a:solidFill>
                  <a:srgbClr val="0000FF"/>
                </a:solidFill>
              </a:rPr>
              <a:t>Pres</a:t>
            </a:r>
            <a:r>
              <a:rPr lang="en-CA" sz="1800" dirty="0" smtClean="0">
                <a:solidFill>
                  <a:srgbClr val="0000FF"/>
                </a:solidFill>
              </a:rPr>
              <a:t> of </a:t>
            </a:r>
            <a:r>
              <a:rPr lang="en-CA" sz="1800" dirty="0" err="1" smtClean="0">
                <a:solidFill>
                  <a:srgbClr val="0000FF"/>
                </a:solidFill>
              </a:rPr>
              <a:t>CMOS</a:t>
            </a:r>
            <a:endParaRPr lang="en-CA" sz="1800" dirty="0" smtClean="0">
              <a:solidFill>
                <a:srgbClr val="0000FF"/>
              </a:solidFill>
            </a:endParaRPr>
          </a:p>
          <a:p>
            <a:pPr lvl="1"/>
            <a:endParaRPr lang="en-CA" sz="1800" dirty="0">
              <a:solidFill>
                <a:srgbClr val="000000"/>
              </a:solidFill>
            </a:endParaRPr>
          </a:p>
          <a:p>
            <a:pPr marL="285750" indent="-285750">
              <a:buFont typeface="Arial" pitchFamily="34" charset="0"/>
              <a:buChar char="•"/>
            </a:pPr>
            <a:r>
              <a:rPr lang="en-CA" sz="1800" dirty="0" smtClean="0">
                <a:solidFill>
                  <a:srgbClr val="000000"/>
                </a:solidFill>
              </a:rPr>
              <a:t>OPERATIONAL OCEANOGRAPHY SINCE the Early </a:t>
            </a:r>
            <a:r>
              <a:rPr lang="en-CA" sz="1800" dirty="0" err="1" smtClean="0">
                <a:solidFill>
                  <a:srgbClr val="000000"/>
                </a:solidFill>
              </a:rPr>
              <a:t>1990s</a:t>
            </a:r>
            <a:endParaRPr lang="en-CA" sz="1800" dirty="0" smtClean="0">
              <a:solidFill>
                <a:srgbClr val="000000"/>
              </a:solidFill>
            </a:endParaRPr>
          </a:p>
        </p:txBody>
      </p:sp>
      <p:pic>
        <p:nvPicPr>
          <p:cNvPr id="14" name="Picture 3" descr="C:\Users\MarWay\Desktop\WEB\Web images\Team_071Web.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536" y="1124744"/>
            <a:ext cx="936104" cy="116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30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24744"/>
            <a:ext cx="8568952" cy="1785104"/>
          </a:xfrm>
          <a:prstGeom prst="rect">
            <a:avLst/>
          </a:prstGeom>
          <a:noFill/>
        </p:spPr>
        <p:txBody>
          <a:bodyPr wrap="square" rtlCol="0">
            <a:spAutoFit/>
          </a:bodyPr>
          <a:lstStyle/>
          <a:p>
            <a:pPr fontAlgn="base">
              <a:spcBef>
                <a:spcPct val="0"/>
              </a:spcBef>
              <a:spcAft>
                <a:spcPct val="0"/>
              </a:spcAft>
            </a:pPr>
            <a:r>
              <a:rPr lang="en-CA" b="1" dirty="0">
                <a:solidFill>
                  <a:srgbClr val="B4073C"/>
                </a:solidFill>
                <a:latin typeface="Arial" charset="0"/>
                <a:ea typeface="ＭＳ Ｐゴシック" charset="0"/>
              </a:rPr>
              <a:t>Operational Oceanography </a:t>
            </a:r>
            <a:r>
              <a:rPr lang="en-CA" b="1" dirty="0" smtClean="0">
                <a:solidFill>
                  <a:srgbClr val="B4073C"/>
                </a:solidFill>
                <a:latin typeface="Arial" charset="0"/>
                <a:ea typeface="ＭＳ Ｐゴシック" charset="0"/>
              </a:rPr>
              <a:t>&amp; Scientific </a:t>
            </a:r>
            <a:r>
              <a:rPr lang="en-CA" b="1" dirty="0">
                <a:solidFill>
                  <a:srgbClr val="B4073C"/>
                </a:solidFill>
                <a:latin typeface="Arial" charset="0"/>
                <a:ea typeface="ＭＳ Ｐゴシック" charset="0"/>
              </a:rPr>
              <a:t>Solutions</a:t>
            </a:r>
            <a:endParaRPr lang="en-CA" b="1" dirty="0">
              <a:solidFill>
                <a:srgbClr val="000000"/>
              </a:solidFill>
              <a:latin typeface="Arial" charset="0"/>
              <a:ea typeface="ＭＳ Ｐゴシック" charset="0"/>
            </a:endParaRPr>
          </a:p>
          <a:p>
            <a:pPr algn="just" fontAlgn="base">
              <a:spcBef>
                <a:spcPct val="0"/>
              </a:spcBef>
              <a:spcAft>
                <a:spcPct val="0"/>
              </a:spcAft>
            </a:pPr>
            <a:endParaRPr lang="en-CA" sz="1200" i="1" dirty="0">
              <a:solidFill>
                <a:srgbClr val="000000"/>
              </a:solidFill>
              <a:latin typeface="Arial" charset="0"/>
              <a:ea typeface="ＭＳ Ｐゴシック" charset="0"/>
            </a:endParaRPr>
          </a:p>
          <a:p>
            <a:pPr algn="just" fontAlgn="base">
              <a:spcBef>
                <a:spcPct val="0"/>
              </a:spcBef>
              <a:spcAft>
                <a:spcPct val="0"/>
              </a:spcAft>
            </a:pPr>
            <a:r>
              <a:rPr lang="en-CA" sz="1400" i="1" dirty="0">
                <a:solidFill>
                  <a:srgbClr val="000000"/>
                </a:solidFill>
                <a:latin typeface="Arial" charset="0"/>
                <a:ea typeface="ＭＳ Ｐゴシック" charset="0"/>
              </a:rPr>
              <a:t>Maritime Way Scientific Ltd. specializes in providing consulting and scientific services to Marine Industry, Maritime Research and Development, Fisheries and Defence. Our team is composed of operational subject matter experts in the fields of theoretical oceanographic and acoustic propagation modelling, marine science, the application of Geographic Information Systems in the marine environment, Situational Awareness solutions and Tactical Decision Aids</a:t>
            </a:r>
            <a:r>
              <a:rPr lang="en-CA" sz="1400" dirty="0">
                <a:solidFill>
                  <a:srgbClr val="000000"/>
                </a:solidFill>
                <a:latin typeface="Arial" charset="0"/>
                <a:ea typeface="ＭＳ Ｐゴシック" charset="0"/>
              </a:rPr>
              <a:t>.</a:t>
            </a:r>
          </a:p>
        </p:txBody>
      </p:sp>
      <p:sp>
        <p:nvSpPr>
          <p:cNvPr id="7" name="TextBox 6"/>
          <p:cNvSpPr txBox="1"/>
          <p:nvPr/>
        </p:nvSpPr>
        <p:spPr>
          <a:xfrm>
            <a:off x="3841585" y="3140968"/>
            <a:ext cx="4479431" cy="1500411"/>
          </a:xfrm>
          <a:prstGeom prst="rect">
            <a:avLst/>
          </a:prstGeom>
          <a:noFill/>
        </p:spPr>
        <p:txBody>
          <a:bodyPr wrap="none" rtlCol="0">
            <a:spAutoFit/>
          </a:bodyPr>
          <a:lstStyle/>
          <a:p>
            <a:pPr fontAlgn="base">
              <a:spcBef>
                <a:spcPct val="0"/>
              </a:spcBef>
              <a:spcAft>
                <a:spcPct val="0"/>
              </a:spcAft>
            </a:pPr>
            <a:r>
              <a:rPr lang="en-CA" sz="1800" b="1" i="1" dirty="0">
                <a:solidFill>
                  <a:srgbClr val="C00000"/>
                </a:solidFill>
                <a:latin typeface="Arial" charset="0"/>
                <a:ea typeface="ＭＳ Ｐゴシック" charset="0"/>
              </a:rPr>
              <a:t>CORE CAPABILITIES</a:t>
            </a:r>
          </a:p>
          <a:p>
            <a:pPr fontAlgn="base">
              <a:spcBef>
                <a:spcPct val="0"/>
              </a:spcBef>
              <a:spcAft>
                <a:spcPct val="0"/>
              </a:spcAft>
            </a:pPr>
            <a:endParaRPr lang="en-CA" sz="1350" dirty="0">
              <a:solidFill>
                <a:srgbClr val="C00000"/>
              </a:solidFill>
              <a:latin typeface="Arial" charset="0"/>
              <a:ea typeface="ＭＳ Ｐゴシック" charset="0"/>
            </a:endParaRPr>
          </a:p>
          <a:p>
            <a:pPr marL="214313" indent="-214313" fontAlgn="base">
              <a:spcBef>
                <a:spcPct val="0"/>
              </a:spcBef>
              <a:spcAft>
                <a:spcPct val="0"/>
              </a:spcAft>
              <a:buFont typeface="Arial" pitchFamily="34" charset="0"/>
              <a:buChar char="•"/>
            </a:pPr>
            <a:r>
              <a:rPr lang="en-CA" sz="2000" dirty="0">
                <a:solidFill>
                  <a:srgbClr val="000000"/>
                </a:solidFill>
                <a:latin typeface="Arial" charset="0"/>
                <a:ea typeface="ＭＳ Ｐゴシック" charset="0"/>
              </a:rPr>
              <a:t>Acoustic Modelling</a:t>
            </a:r>
          </a:p>
          <a:p>
            <a:pPr marL="214313" indent="-214313" fontAlgn="base">
              <a:spcBef>
                <a:spcPct val="0"/>
              </a:spcBef>
              <a:spcAft>
                <a:spcPct val="0"/>
              </a:spcAft>
              <a:buFont typeface="Arial" pitchFamily="34" charset="0"/>
              <a:buChar char="•"/>
            </a:pPr>
            <a:r>
              <a:rPr lang="en-CA" sz="2000" dirty="0">
                <a:solidFill>
                  <a:srgbClr val="000000"/>
                </a:solidFill>
                <a:latin typeface="Arial" charset="0"/>
                <a:ea typeface="ＭＳ Ｐゴシック" charset="0"/>
              </a:rPr>
              <a:t>Operational Oceanography</a:t>
            </a:r>
          </a:p>
          <a:p>
            <a:pPr marL="214313" indent="-214313" fontAlgn="base">
              <a:spcBef>
                <a:spcPct val="0"/>
              </a:spcBef>
              <a:spcAft>
                <a:spcPct val="0"/>
              </a:spcAft>
              <a:buFont typeface="Arial" pitchFamily="34" charset="0"/>
              <a:buChar char="•"/>
            </a:pPr>
            <a:r>
              <a:rPr lang="en-CA" sz="2000" dirty="0">
                <a:solidFill>
                  <a:srgbClr val="000000"/>
                </a:solidFill>
                <a:latin typeface="Arial" charset="0"/>
                <a:ea typeface="ＭＳ Ｐゴシック" charset="0"/>
              </a:rPr>
              <a:t>Hydrography: Seabed Classification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5123414"/>
            <a:ext cx="2847975" cy="1600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77457" y="5141168"/>
            <a:ext cx="2114550" cy="1600200"/>
          </a:xfrm>
          <a:prstGeom prst="rect">
            <a:avLst/>
          </a:prstGeom>
        </p:spPr>
      </p:pic>
      <p:pic>
        <p:nvPicPr>
          <p:cNvPr id="1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23672" y="5141168"/>
            <a:ext cx="2109928" cy="158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3568" y="3140968"/>
            <a:ext cx="2884123" cy="2616101"/>
          </a:xfrm>
          <a:prstGeom prst="rect">
            <a:avLst/>
          </a:prstGeom>
          <a:noFill/>
        </p:spPr>
        <p:txBody>
          <a:bodyPr wrap="none" rtlCol="0">
            <a:spAutoFit/>
          </a:bodyPr>
          <a:lstStyle/>
          <a:p>
            <a:r>
              <a:rPr lang="en-CA" sz="2000" b="1" i="1" dirty="0" smtClean="0">
                <a:solidFill>
                  <a:srgbClr val="C00000"/>
                </a:solidFill>
              </a:rPr>
              <a:t>Target Markets</a:t>
            </a:r>
          </a:p>
          <a:p>
            <a:endParaRPr lang="en-CA" sz="1800" dirty="0">
              <a:solidFill>
                <a:srgbClr val="C00000"/>
              </a:solidFill>
            </a:endParaRPr>
          </a:p>
          <a:p>
            <a:pPr marL="285750" indent="-285750">
              <a:buFont typeface="Arial" pitchFamily="34" charset="0"/>
              <a:buChar char="•"/>
            </a:pPr>
            <a:r>
              <a:rPr lang="en-CA" sz="1800" dirty="0"/>
              <a:t>Oil &amp; Gas</a:t>
            </a:r>
          </a:p>
          <a:p>
            <a:pPr marL="285750" indent="-285750">
              <a:buFont typeface="Arial" pitchFamily="34" charset="0"/>
              <a:buChar char="•"/>
            </a:pPr>
            <a:r>
              <a:rPr lang="en-CA" sz="1800" dirty="0" smtClean="0"/>
              <a:t>Dept. National Defence</a:t>
            </a:r>
          </a:p>
          <a:p>
            <a:pPr marL="285750" indent="-285750">
              <a:buFont typeface="Arial" pitchFamily="34" charset="0"/>
              <a:buChar char="•"/>
            </a:pPr>
            <a:r>
              <a:rPr lang="en-CA" sz="1800" dirty="0" smtClean="0"/>
              <a:t>Marine shipping</a:t>
            </a:r>
          </a:p>
          <a:p>
            <a:pPr marL="285750" indent="-285750">
              <a:buFont typeface="Arial" pitchFamily="34" charset="0"/>
              <a:buChar char="•"/>
            </a:pPr>
            <a:r>
              <a:rPr lang="en-CA" sz="1800" dirty="0" smtClean="0"/>
              <a:t>Academia</a:t>
            </a:r>
          </a:p>
          <a:p>
            <a:pPr marL="285750" indent="-285750">
              <a:buFont typeface="Arial" pitchFamily="34" charset="0"/>
              <a:buChar char="•"/>
            </a:pPr>
            <a:r>
              <a:rPr lang="en-CA" sz="1800" dirty="0" smtClean="0"/>
              <a:t>Government Depts.</a:t>
            </a:r>
          </a:p>
          <a:p>
            <a:pPr marL="285750" indent="-285750">
              <a:buFont typeface="Arial" pitchFamily="34" charset="0"/>
              <a:buChar char="•"/>
            </a:pPr>
            <a:r>
              <a:rPr lang="en-CA" sz="1800" dirty="0" smtClean="0"/>
              <a:t>Project of Opportunities</a:t>
            </a:r>
          </a:p>
          <a:p>
            <a:pPr marL="285750" indent="-285750">
              <a:buFont typeface="Arial" pitchFamily="34" charset="0"/>
              <a:buChar char="•"/>
            </a:pPr>
            <a:r>
              <a:rPr lang="en-CA" sz="1800" dirty="0" smtClean="0"/>
              <a:t>The Arctic!</a:t>
            </a:r>
            <a:endParaRPr lang="en-CA" sz="1800" dirty="0"/>
          </a:p>
        </p:txBody>
      </p:sp>
    </p:spTree>
    <p:extLst>
      <p:ext uri="{BB962C8B-B14F-4D97-AF65-F5344CB8AC3E}">
        <p14:creationId xmlns:p14="http://schemas.microsoft.com/office/powerpoint/2010/main" val="101726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15616" y="332656"/>
            <a:ext cx="7056784" cy="6244639"/>
          </a:xfrm>
          <a:prstGeom prst="rect">
            <a:avLst/>
          </a:prstGeom>
        </p:spPr>
      </p:pic>
    </p:spTree>
    <p:extLst>
      <p:ext uri="{BB962C8B-B14F-4D97-AF65-F5344CB8AC3E}">
        <p14:creationId xmlns:p14="http://schemas.microsoft.com/office/powerpoint/2010/main" val="91296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395536" y="332656"/>
            <a:ext cx="8022822" cy="1685905"/>
            <a:chOff x="395536" y="332656"/>
            <a:chExt cx="8022822" cy="1685905"/>
          </a:xfrm>
        </p:grpSpPr>
        <p:pic>
          <p:nvPicPr>
            <p:cNvPr id="1026" name="Picture 2" descr="C:\Users\MarWay\Desktop\WEB\Web images\300px-SCM4_fig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536" y="332656"/>
              <a:ext cx="2520280" cy="1646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9513" y="332656"/>
              <a:ext cx="1712200" cy="338554"/>
            </a:xfrm>
            <a:prstGeom prst="rect">
              <a:avLst/>
            </a:prstGeom>
            <a:noFill/>
          </p:spPr>
          <p:txBody>
            <a:bodyPr wrap="none" rtlCol="0">
              <a:spAutoFit/>
            </a:bodyPr>
            <a:lstStyle/>
            <a:p>
              <a:r>
                <a:rPr lang="en-CA" sz="1600" dirty="0" smtClean="0">
                  <a:solidFill>
                    <a:srgbClr val="FF0000"/>
                  </a:solidFill>
                </a:rPr>
                <a:t>Ocean Acoustics</a:t>
              </a:r>
              <a:endParaRPr lang="en-CA" sz="1600" dirty="0">
                <a:solidFill>
                  <a:srgbClr val="FF0000"/>
                </a:solidFill>
              </a:endParaRPr>
            </a:p>
          </p:txBody>
        </p:sp>
        <p:sp>
          <p:nvSpPr>
            <p:cNvPr id="5" name="TextBox 4"/>
            <p:cNvSpPr txBox="1"/>
            <p:nvPr/>
          </p:nvSpPr>
          <p:spPr>
            <a:xfrm>
              <a:off x="3833449" y="695122"/>
              <a:ext cx="4584909" cy="1323439"/>
            </a:xfrm>
            <a:prstGeom prst="rect">
              <a:avLst/>
            </a:prstGeom>
            <a:noFill/>
          </p:spPr>
          <p:txBody>
            <a:bodyPr wrap="none" rtlCol="0">
              <a:spAutoFit/>
            </a:bodyPr>
            <a:lstStyle/>
            <a:p>
              <a:pPr marL="457200" indent="-457200">
                <a:buFont typeface="Arial" panose="020B0604020202020204" pitchFamily="34" charset="0"/>
                <a:buChar char="•"/>
              </a:pPr>
              <a:r>
                <a:rPr lang="en-CA" sz="1600" dirty="0" smtClean="0"/>
                <a:t>SPARTA</a:t>
              </a:r>
            </a:p>
            <a:p>
              <a:pPr marL="457200" indent="-457200">
                <a:buFont typeface="Arial" panose="020B0604020202020204" pitchFamily="34" charset="0"/>
                <a:buChar char="•"/>
              </a:pPr>
              <a:r>
                <a:rPr lang="en-CA" sz="1600" dirty="0" smtClean="0"/>
                <a:t>IRAP funded Modelling system (SPARTA)</a:t>
              </a:r>
            </a:p>
            <a:p>
              <a:pPr marL="457200" indent="-457200">
                <a:buFont typeface="Arial" panose="020B0604020202020204" pitchFamily="34" charset="0"/>
                <a:buChar char="•"/>
              </a:pPr>
              <a:r>
                <a:rPr lang="en-CA" sz="1600" dirty="0" smtClean="0"/>
                <a:t>Multiple </a:t>
              </a:r>
              <a:r>
                <a:rPr lang="en-CA" sz="1600" dirty="0" err="1" smtClean="0"/>
                <a:t>DRDC</a:t>
              </a:r>
              <a:r>
                <a:rPr lang="en-CA" sz="1600" dirty="0" smtClean="0"/>
                <a:t> Modelling Contracts </a:t>
              </a:r>
              <a:r>
                <a:rPr lang="en-CA" sz="1600" dirty="0" err="1" smtClean="0"/>
                <a:t>inc.</a:t>
              </a:r>
              <a:r>
                <a:rPr lang="en-CA" sz="1600" dirty="0" smtClean="0"/>
                <a:t> </a:t>
              </a:r>
              <a:r>
                <a:rPr lang="en-CA" sz="1600" dirty="0" err="1" smtClean="0"/>
                <a:t>5yr</a:t>
              </a:r>
              <a:endParaRPr lang="en-CA" sz="1600" dirty="0" smtClean="0"/>
            </a:p>
            <a:p>
              <a:pPr marL="457200" indent="-457200">
                <a:buFont typeface="Arial" panose="020B0604020202020204" pitchFamily="34" charset="0"/>
                <a:buChar char="•"/>
              </a:pPr>
              <a:r>
                <a:rPr lang="en-CA" sz="1600" dirty="0" smtClean="0"/>
                <a:t>OGP - Marine Mammal Mitigation</a:t>
              </a:r>
            </a:p>
            <a:p>
              <a:pPr marL="457200" indent="-457200">
                <a:buFont typeface="Arial" panose="020B0604020202020204" pitchFamily="34" charset="0"/>
                <a:buChar char="•"/>
              </a:pPr>
              <a:r>
                <a:rPr lang="en-CA" sz="1600" dirty="0" smtClean="0"/>
                <a:t>Multiyear Investment from Lockheed Martin</a:t>
              </a:r>
              <a:endParaRPr lang="en-CA" sz="1600" dirty="0"/>
            </a:p>
          </p:txBody>
        </p:sp>
      </p:grpSp>
      <p:grpSp>
        <p:nvGrpSpPr>
          <p:cNvPr id="6" name="Group 5"/>
          <p:cNvGrpSpPr/>
          <p:nvPr/>
        </p:nvGrpSpPr>
        <p:grpSpPr>
          <a:xfrm>
            <a:off x="683568" y="4913337"/>
            <a:ext cx="7457075" cy="1821051"/>
            <a:chOff x="674345" y="4889201"/>
            <a:chExt cx="7457075" cy="1821051"/>
          </a:xfrm>
        </p:grpSpPr>
        <p:pic>
          <p:nvPicPr>
            <p:cNvPr id="1027" name="Picture 3" descr="C:\Users\MarWay\Desktop\WEB\Web images\WAVE000.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4345" y="4889201"/>
              <a:ext cx="2455168" cy="18210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29513" y="4922564"/>
              <a:ext cx="2646878" cy="338554"/>
            </a:xfrm>
            <a:prstGeom prst="rect">
              <a:avLst/>
            </a:prstGeom>
            <a:noFill/>
          </p:spPr>
          <p:txBody>
            <a:bodyPr wrap="none" rtlCol="0">
              <a:spAutoFit/>
            </a:bodyPr>
            <a:lstStyle/>
            <a:p>
              <a:r>
                <a:rPr lang="en-CA" sz="1600" dirty="0" smtClean="0">
                  <a:solidFill>
                    <a:srgbClr val="FF0000"/>
                  </a:solidFill>
                </a:rPr>
                <a:t>Operational Oceanography</a:t>
              </a:r>
              <a:endParaRPr lang="en-CA" sz="1600" dirty="0">
                <a:solidFill>
                  <a:srgbClr val="FF0000"/>
                </a:solidFill>
              </a:endParaRPr>
            </a:p>
          </p:txBody>
        </p:sp>
        <p:sp>
          <p:nvSpPr>
            <p:cNvPr id="11" name="TextBox 10"/>
            <p:cNvSpPr txBox="1"/>
            <p:nvPr/>
          </p:nvSpPr>
          <p:spPr>
            <a:xfrm>
              <a:off x="3833449" y="5261118"/>
              <a:ext cx="4297971" cy="1077218"/>
            </a:xfrm>
            <a:prstGeom prst="rect">
              <a:avLst/>
            </a:prstGeom>
            <a:noFill/>
          </p:spPr>
          <p:txBody>
            <a:bodyPr wrap="none" rtlCol="0">
              <a:spAutoFit/>
            </a:bodyPr>
            <a:lstStyle/>
            <a:p>
              <a:pPr marL="457200" indent="-457200">
                <a:buFont typeface="Arial" panose="020B0604020202020204" pitchFamily="34" charset="0"/>
                <a:buChar char="•"/>
              </a:pPr>
              <a:r>
                <a:rPr lang="en-CA" sz="1600" dirty="0" smtClean="0"/>
                <a:t>Operational Oceanographic support</a:t>
              </a:r>
            </a:p>
            <a:p>
              <a:pPr marL="457200" indent="-457200">
                <a:buFont typeface="Arial" panose="020B0604020202020204" pitchFamily="34" charset="0"/>
                <a:buChar char="•"/>
              </a:pPr>
              <a:r>
                <a:rPr lang="en-CA" sz="1600" dirty="0" smtClean="0"/>
                <a:t>Ocean Data Integrator (ODI)</a:t>
              </a:r>
            </a:p>
            <a:p>
              <a:pPr marL="457200" indent="-457200">
                <a:buFont typeface="Arial" panose="020B0604020202020204" pitchFamily="34" charset="0"/>
                <a:buChar char="•"/>
              </a:pPr>
              <a:r>
                <a:rPr lang="en-CA" sz="1600" dirty="0" smtClean="0"/>
                <a:t>Partnership w/ MEOPAR &amp; </a:t>
              </a:r>
              <a:r>
                <a:rPr lang="en-CA" sz="1600" dirty="0" err="1" smtClean="0"/>
                <a:t>ONC</a:t>
              </a:r>
              <a:endParaRPr lang="en-CA" sz="1600" dirty="0"/>
            </a:p>
            <a:p>
              <a:pPr marL="457200" indent="-457200">
                <a:buFont typeface="Arial" panose="020B0604020202020204" pitchFamily="34" charset="0"/>
                <a:buChar char="•"/>
              </a:pPr>
              <a:r>
                <a:rPr lang="en-CA" sz="1600" dirty="0" smtClean="0"/>
                <a:t>Creation of a unique Ops Ocean system</a:t>
              </a:r>
            </a:p>
          </p:txBody>
        </p:sp>
      </p:grpSp>
      <p:grpSp>
        <p:nvGrpSpPr>
          <p:cNvPr id="3" name="Group 2"/>
          <p:cNvGrpSpPr/>
          <p:nvPr/>
        </p:nvGrpSpPr>
        <p:grpSpPr>
          <a:xfrm>
            <a:off x="635948" y="2341727"/>
            <a:ext cx="8448870" cy="2733647"/>
            <a:chOff x="635948" y="2341727"/>
            <a:chExt cx="8448870" cy="2733647"/>
          </a:xfrm>
        </p:grpSpPr>
        <p:pic>
          <p:nvPicPr>
            <p:cNvPr id="1028" name="Picture 4" descr="C:\Users\MarWay\Desktop\veracruz.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5948" y="2420888"/>
              <a:ext cx="2338301" cy="13692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92628" y="2341727"/>
              <a:ext cx="1358064" cy="338554"/>
            </a:xfrm>
            <a:prstGeom prst="rect">
              <a:avLst/>
            </a:prstGeom>
            <a:noFill/>
          </p:spPr>
          <p:txBody>
            <a:bodyPr wrap="none" rtlCol="0">
              <a:spAutoFit/>
            </a:bodyPr>
            <a:lstStyle/>
            <a:p>
              <a:r>
                <a:rPr lang="en-CA" sz="1600" dirty="0" smtClean="0">
                  <a:solidFill>
                    <a:srgbClr val="FF0000"/>
                  </a:solidFill>
                </a:rPr>
                <a:t>Hydrography</a:t>
              </a:r>
              <a:endParaRPr lang="en-CA" sz="1600" dirty="0">
                <a:solidFill>
                  <a:srgbClr val="FF0000"/>
                </a:solidFill>
              </a:endParaRPr>
            </a:p>
          </p:txBody>
        </p:sp>
        <p:sp>
          <p:nvSpPr>
            <p:cNvPr id="12" name="TextBox 11"/>
            <p:cNvSpPr txBox="1"/>
            <p:nvPr/>
          </p:nvSpPr>
          <p:spPr>
            <a:xfrm>
              <a:off x="3871660" y="2767050"/>
              <a:ext cx="5213158" cy="2308324"/>
            </a:xfrm>
            <a:prstGeom prst="rect">
              <a:avLst/>
            </a:prstGeom>
            <a:noFill/>
          </p:spPr>
          <p:txBody>
            <a:bodyPr wrap="none" rtlCol="0">
              <a:spAutoFit/>
            </a:bodyPr>
            <a:lstStyle/>
            <a:p>
              <a:pPr marL="457200" indent="-457200">
                <a:buFont typeface="Arial" panose="020B0604020202020204" pitchFamily="34" charset="0"/>
                <a:buChar char="•"/>
              </a:pPr>
              <a:r>
                <a:rPr lang="en-CA" sz="1600" dirty="0" err="1" smtClean="0"/>
                <a:t>QTC</a:t>
              </a:r>
              <a:r>
                <a:rPr lang="en-CA" sz="1600" dirty="0" smtClean="0"/>
                <a:t> Seabed Classification Acquisition (Aug 2014)</a:t>
              </a:r>
            </a:p>
            <a:p>
              <a:pPr marL="457200" indent="-457200">
                <a:buFont typeface="Arial" panose="020B0604020202020204" pitchFamily="34" charset="0"/>
                <a:buChar char="•"/>
              </a:pPr>
              <a:r>
                <a:rPr lang="en-CA" sz="1600" dirty="0" smtClean="0"/>
                <a:t>Multiple contract opportunity</a:t>
              </a:r>
            </a:p>
            <a:p>
              <a:pPr marL="285750" indent="-285750">
                <a:buFont typeface="Arial" panose="020B0604020202020204" pitchFamily="34" charset="0"/>
                <a:buChar char="•"/>
              </a:pPr>
              <a:r>
                <a:rPr lang="en-CA" sz="1600" dirty="0"/>
                <a:t> </a:t>
              </a:r>
              <a:r>
                <a:rPr lang="en-CA" sz="1600" dirty="0" smtClean="0"/>
                <a:t>  Work w/ Atlas </a:t>
              </a:r>
              <a:r>
                <a:rPr lang="en-CA" sz="1600" dirty="0" err="1" smtClean="0"/>
                <a:t>Electronix</a:t>
              </a:r>
              <a:r>
                <a:rPr lang="en-CA" sz="1600" dirty="0" smtClean="0"/>
                <a:t> (Bremen)</a:t>
              </a:r>
            </a:p>
            <a:p>
              <a:pPr marL="285750" indent="-285750">
                <a:buFont typeface="Arial" panose="020B0604020202020204" pitchFamily="34" charset="0"/>
                <a:buChar char="•"/>
              </a:pPr>
              <a:r>
                <a:rPr lang="en-CA" sz="1600" dirty="0"/>
                <a:t> </a:t>
              </a:r>
              <a:r>
                <a:rPr lang="en-CA" sz="1600" dirty="0" smtClean="0"/>
                <a:t>  Bowling Green U.</a:t>
              </a:r>
            </a:p>
            <a:p>
              <a:pPr marL="285750" indent="-285750">
                <a:buFont typeface="Arial" panose="020B0604020202020204" pitchFamily="34" charset="0"/>
                <a:buChar char="•"/>
              </a:pPr>
              <a:r>
                <a:rPr lang="en-CA" sz="1600" dirty="0" smtClean="0"/>
                <a:t>   SEAPROD – Mexico</a:t>
              </a:r>
            </a:p>
            <a:p>
              <a:pPr marL="285750" indent="-285750">
                <a:buFont typeface="Arial" panose="020B0604020202020204" pitchFamily="34" charset="0"/>
                <a:buChar char="•"/>
              </a:pPr>
              <a:r>
                <a:rPr lang="en-CA" sz="1600" dirty="0"/>
                <a:t> </a:t>
              </a:r>
              <a:r>
                <a:rPr lang="en-CA" sz="1600" dirty="0" smtClean="0"/>
                <a:t>  ABIMAR – Chile</a:t>
              </a:r>
            </a:p>
            <a:p>
              <a:pPr marL="285750" indent="-285750">
                <a:buFont typeface="Arial" panose="020B0604020202020204" pitchFamily="34" charset="0"/>
                <a:buChar char="•"/>
              </a:pPr>
              <a:r>
                <a:rPr lang="en-CA" sz="1600" dirty="0"/>
                <a:t> </a:t>
              </a:r>
              <a:r>
                <a:rPr lang="en-CA" sz="1600" dirty="0" smtClean="0"/>
                <a:t>  Ian Hargreaves – Australia</a:t>
              </a:r>
            </a:p>
            <a:p>
              <a:pPr marL="285750" indent="-285750">
                <a:buFont typeface="Arial" panose="020B0604020202020204" pitchFamily="34" charset="0"/>
                <a:buChar char="•"/>
              </a:pPr>
              <a:r>
                <a:rPr lang="en-CA" sz="1600" dirty="0"/>
                <a:t> </a:t>
              </a:r>
              <a:r>
                <a:rPr lang="en-CA" sz="1600" dirty="0" smtClean="0"/>
                <a:t>  PAN INDIA</a:t>
              </a:r>
            </a:p>
            <a:p>
              <a:pPr marL="457200" indent="-457200">
                <a:buFont typeface="Arial" panose="020B0604020202020204" pitchFamily="34" charset="0"/>
                <a:buChar char="•"/>
              </a:pPr>
              <a:endParaRPr lang="en-CA" sz="1600" dirty="0" smtClean="0"/>
            </a:p>
          </p:txBody>
        </p:sp>
      </p:grpSp>
    </p:spTree>
    <p:extLst>
      <p:ext uri="{BB962C8B-B14F-4D97-AF65-F5344CB8AC3E}">
        <p14:creationId xmlns:p14="http://schemas.microsoft.com/office/powerpoint/2010/main" val="33703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1520" y="404664"/>
            <a:ext cx="8596010" cy="5760640"/>
          </a:xfrm>
          <a:prstGeom prst="rect">
            <a:avLst/>
          </a:prstGeom>
        </p:spPr>
      </p:pic>
      <p:sp>
        <p:nvSpPr>
          <p:cNvPr id="2" name="TextBox 1"/>
          <p:cNvSpPr txBox="1"/>
          <p:nvPr/>
        </p:nvSpPr>
        <p:spPr>
          <a:xfrm>
            <a:off x="467544" y="1124744"/>
            <a:ext cx="4536504" cy="954107"/>
          </a:xfrm>
          <a:prstGeom prst="rect">
            <a:avLst/>
          </a:prstGeom>
          <a:solidFill>
            <a:schemeClr val="bg1"/>
          </a:solidFill>
        </p:spPr>
        <p:txBody>
          <a:bodyPr wrap="square" rtlCol="0">
            <a:spAutoFit/>
          </a:bodyPr>
          <a:lstStyle/>
          <a:p>
            <a:r>
              <a:rPr lang="en-CA" dirty="0" smtClean="0">
                <a:solidFill>
                  <a:srgbClr val="FF0000"/>
                </a:solidFill>
              </a:rPr>
              <a:t>How do we get here ?</a:t>
            </a:r>
          </a:p>
          <a:p>
            <a:r>
              <a:rPr lang="en-CA" dirty="0" smtClean="0">
                <a:solidFill>
                  <a:srgbClr val="FF0000"/>
                </a:solidFill>
              </a:rPr>
              <a:t> </a:t>
            </a:r>
            <a:endParaRPr lang="en-CA" dirty="0">
              <a:solidFill>
                <a:srgbClr val="FF0000"/>
              </a:solidFill>
            </a:endParaRPr>
          </a:p>
        </p:txBody>
      </p:sp>
      <p:sp>
        <p:nvSpPr>
          <p:cNvPr id="3" name="Rectangle 2"/>
          <p:cNvSpPr/>
          <p:nvPr/>
        </p:nvSpPr>
        <p:spPr>
          <a:xfrm>
            <a:off x="5292080" y="1340768"/>
            <a:ext cx="3851920"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CA" sz="1800" b="1" dirty="0" err="1" smtClean="0">
                <a:solidFill>
                  <a:schemeClr val="tx1"/>
                </a:solidFill>
              </a:rPr>
              <a:t>1990s</a:t>
            </a:r>
            <a:r>
              <a:rPr lang="en-CA" sz="1800" b="1" dirty="0" smtClean="0">
                <a:solidFill>
                  <a:schemeClr val="tx1"/>
                </a:solidFill>
              </a:rPr>
              <a:t> - </a:t>
            </a:r>
            <a:r>
              <a:rPr lang="en-CA" sz="1800" dirty="0" err="1" smtClean="0">
                <a:solidFill>
                  <a:schemeClr val="tx1"/>
                </a:solidFill>
              </a:rPr>
              <a:t>DND</a:t>
            </a:r>
            <a:r>
              <a:rPr lang="en-CA" sz="1800" dirty="0" smtClean="0">
                <a:solidFill>
                  <a:schemeClr val="tx1"/>
                </a:solidFill>
              </a:rPr>
              <a:t> </a:t>
            </a:r>
            <a:r>
              <a:rPr lang="en-CA" sz="1800" dirty="0" err="1" smtClean="0">
                <a:solidFill>
                  <a:schemeClr val="tx1"/>
                </a:solidFill>
              </a:rPr>
              <a:t>OWS</a:t>
            </a:r>
            <a:endParaRPr lang="en-CA" sz="1800" dirty="0" smtClean="0">
              <a:solidFill>
                <a:schemeClr val="tx1"/>
              </a:solidFill>
            </a:endParaRPr>
          </a:p>
          <a:p>
            <a:pPr marL="457200" indent="-457200">
              <a:buFont typeface="Arial" panose="020B0604020202020204" pitchFamily="34" charset="0"/>
              <a:buChar char="•"/>
            </a:pPr>
            <a:r>
              <a:rPr lang="en-CA" sz="1800" b="1" dirty="0" smtClean="0">
                <a:solidFill>
                  <a:schemeClr val="tx1"/>
                </a:solidFill>
              </a:rPr>
              <a:t>2015 - </a:t>
            </a:r>
            <a:r>
              <a:rPr lang="en-CA" sz="1800" dirty="0" smtClean="0">
                <a:solidFill>
                  <a:schemeClr val="tx1"/>
                </a:solidFill>
              </a:rPr>
              <a:t>A need for a Commercial System</a:t>
            </a:r>
          </a:p>
          <a:p>
            <a:pPr marL="457200" indent="-457200">
              <a:buFont typeface="Arial" panose="020B0604020202020204" pitchFamily="34" charset="0"/>
              <a:buChar char="•"/>
            </a:pPr>
            <a:endParaRPr lang="en-CA" sz="1800" b="1" dirty="0">
              <a:solidFill>
                <a:schemeClr val="tx1"/>
              </a:solidFill>
            </a:endParaRPr>
          </a:p>
          <a:p>
            <a:pPr marL="457200" indent="-457200">
              <a:buFont typeface="Arial" panose="020B0604020202020204" pitchFamily="34" charset="0"/>
              <a:buChar char="•"/>
            </a:pPr>
            <a:r>
              <a:rPr lang="en-CA" sz="1800" b="1" dirty="0" smtClean="0">
                <a:solidFill>
                  <a:schemeClr val="tx1"/>
                </a:solidFill>
              </a:rPr>
              <a:t>Significant Operational Experience</a:t>
            </a:r>
          </a:p>
          <a:p>
            <a:pPr lvl="1"/>
            <a:r>
              <a:rPr lang="en-CA" sz="1800" dirty="0" err="1" smtClean="0">
                <a:solidFill>
                  <a:srgbClr val="0000FF"/>
                </a:solidFill>
              </a:rPr>
              <a:t>Taillefer</a:t>
            </a:r>
            <a:r>
              <a:rPr lang="en-CA" sz="1800" dirty="0" smtClean="0">
                <a:solidFill>
                  <a:srgbClr val="0000FF"/>
                </a:solidFill>
              </a:rPr>
              <a:t> &amp; Bancroft</a:t>
            </a:r>
          </a:p>
          <a:p>
            <a:pPr marL="457200" indent="-457200">
              <a:buFont typeface="Arial" panose="020B0604020202020204" pitchFamily="34" charset="0"/>
              <a:buChar char="•"/>
            </a:pPr>
            <a:r>
              <a:rPr lang="en-CA" sz="1800" dirty="0" smtClean="0">
                <a:solidFill>
                  <a:schemeClr val="tx1"/>
                </a:solidFill>
              </a:rPr>
              <a:t>Operational Products</a:t>
            </a:r>
          </a:p>
          <a:p>
            <a:pPr marL="457200" indent="-457200">
              <a:buFont typeface="Arial" panose="020B0604020202020204" pitchFamily="34" charset="0"/>
              <a:buChar char="•"/>
            </a:pPr>
            <a:r>
              <a:rPr lang="en-CA" sz="1800" dirty="0" smtClean="0">
                <a:solidFill>
                  <a:schemeClr val="tx1"/>
                </a:solidFill>
              </a:rPr>
              <a:t>Client Solutions</a:t>
            </a:r>
          </a:p>
          <a:p>
            <a:pPr marL="457200" indent="-457200">
              <a:buFont typeface="Arial" panose="020B0604020202020204" pitchFamily="34" charset="0"/>
              <a:buChar char="•"/>
            </a:pPr>
            <a:endParaRPr lang="en-CA" sz="1800" dirty="0">
              <a:solidFill>
                <a:schemeClr val="tx1"/>
              </a:solidFill>
            </a:endParaRPr>
          </a:p>
        </p:txBody>
      </p:sp>
    </p:spTree>
    <p:extLst>
      <p:ext uri="{BB962C8B-B14F-4D97-AF65-F5344CB8AC3E}">
        <p14:creationId xmlns:p14="http://schemas.microsoft.com/office/powerpoint/2010/main" val="39358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683568" y="260648"/>
            <a:ext cx="7776864" cy="706090"/>
          </a:xfrm>
          <a:prstGeom prst="rect">
            <a:avLst/>
          </a:prstGeom>
        </p:spPr>
        <p:txBody>
          <a:bodyPr/>
          <a:lstStyle/>
          <a:p>
            <a:pPr algn="l"/>
            <a:r>
              <a:rPr lang="en-CA" u="none" dirty="0" smtClean="0">
                <a:solidFill>
                  <a:srgbClr val="0000FF"/>
                </a:solidFill>
                <a:latin typeface="Arial" panose="020B0604020202020204" pitchFamily="34" charset="0"/>
                <a:cs typeface="Arial" panose="020B0604020202020204" pitchFamily="34" charset="0"/>
              </a:rPr>
              <a:t>Operationalization VISION</a:t>
            </a:r>
            <a:endParaRPr lang="en-CA" dirty="0">
              <a:solidFill>
                <a:srgbClr val="FF0000"/>
              </a:solidFill>
            </a:endParaRPr>
          </a:p>
        </p:txBody>
      </p:sp>
      <p:sp>
        <p:nvSpPr>
          <p:cNvPr id="7" name="Content Placeholder 2"/>
          <p:cNvSpPr>
            <a:spLocks noGrp="1"/>
          </p:cNvSpPr>
          <p:nvPr>
            <p:ph idx="4294967295"/>
          </p:nvPr>
        </p:nvSpPr>
        <p:spPr>
          <a:xfrm>
            <a:off x="435961" y="1196752"/>
            <a:ext cx="8229600" cy="5184576"/>
          </a:xfrm>
          <a:prstGeom prst="rect">
            <a:avLst/>
          </a:prstGeom>
        </p:spPr>
        <p:txBody>
          <a:bodyPr/>
          <a:lstStyle/>
          <a:p>
            <a:r>
              <a:rPr lang="en-CA" sz="2000" dirty="0" smtClean="0">
                <a:solidFill>
                  <a:srgbClr val="FF3300"/>
                </a:solidFill>
                <a:latin typeface="Arial" panose="020B0604020202020204" pitchFamily="34" charset="0"/>
                <a:cs typeface="Arial" panose="020B0604020202020204" pitchFamily="34" charset="0"/>
              </a:rPr>
              <a:t>CONCEPTS: </a:t>
            </a:r>
            <a:r>
              <a:rPr lang="en-CA" sz="2000" dirty="0" smtClean="0">
                <a:solidFill>
                  <a:srgbClr val="000000"/>
                </a:solidFill>
                <a:latin typeface="Arial" panose="020B0604020202020204" pitchFamily="34" charset="0"/>
                <a:cs typeface="Arial" panose="020B0604020202020204" pitchFamily="34" charset="0"/>
              </a:rPr>
              <a:t>The ODI will use the ocean model outputs that are the outcome of decades </a:t>
            </a:r>
            <a:r>
              <a:rPr lang="en-CA" sz="2000" dirty="0">
                <a:solidFill>
                  <a:srgbClr val="000000"/>
                </a:solidFill>
                <a:latin typeface="Arial" panose="020B0604020202020204" pitchFamily="34" charset="0"/>
                <a:cs typeface="Arial" panose="020B0604020202020204" pitchFamily="34" charset="0"/>
              </a:rPr>
              <a:t>of </a:t>
            </a:r>
            <a:r>
              <a:rPr lang="en-CA" sz="2000" dirty="0" smtClean="0">
                <a:solidFill>
                  <a:srgbClr val="000000"/>
                </a:solidFill>
                <a:latin typeface="Arial" panose="020B0604020202020204" pitchFamily="34" charset="0"/>
                <a:cs typeface="Arial" panose="020B0604020202020204" pitchFamily="34" charset="0"/>
              </a:rPr>
              <a:t>investments </a:t>
            </a:r>
            <a:r>
              <a:rPr lang="en-CA" sz="2000" dirty="0">
                <a:solidFill>
                  <a:srgbClr val="000000"/>
                </a:solidFill>
                <a:latin typeface="Arial" panose="020B0604020202020204" pitchFamily="34" charset="0"/>
                <a:cs typeface="Arial" panose="020B0604020202020204" pitchFamily="34" charset="0"/>
              </a:rPr>
              <a:t>by DFO and EC in </a:t>
            </a:r>
            <a:r>
              <a:rPr lang="en-CA" sz="2000" dirty="0" smtClean="0">
                <a:solidFill>
                  <a:srgbClr val="000000"/>
                </a:solidFill>
                <a:latin typeface="Arial" panose="020B0604020202020204" pitchFamily="34" charset="0"/>
                <a:cs typeface="Arial" panose="020B0604020202020204" pitchFamily="34" charset="0"/>
              </a:rPr>
              <a:t>systematic ocean observations </a:t>
            </a:r>
            <a:r>
              <a:rPr lang="en-CA" sz="2000" dirty="0">
                <a:solidFill>
                  <a:srgbClr val="000000"/>
                </a:solidFill>
                <a:latin typeface="Arial" panose="020B0604020202020204" pitchFamily="34" charset="0"/>
                <a:cs typeface="Arial" panose="020B0604020202020204" pitchFamily="34" charset="0"/>
              </a:rPr>
              <a:t>and model </a:t>
            </a:r>
            <a:r>
              <a:rPr lang="en-CA" sz="2000" dirty="0" smtClean="0">
                <a:solidFill>
                  <a:srgbClr val="000000"/>
                </a:solidFill>
                <a:latin typeface="Arial" panose="020B0604020202020204" pitchFamily="34" charset="0"/>
                <a:cs typeface="Arial" panose="020B0604020202020204" pitchFamily="34" charset="0"/>
              </a:rPr>
              <a:t>output, i.e</a:t>
            </a:r>
            <a:r>
              <a:rPr lang="en-CA" sz="2000" dirty="0">
                <a:solidFill>
                  <a:srgbClr val="000000"/>
                </a:solidFill>
                <a:latin typeface="Arial" panose="020B0604020202020204" pitchFamily="34" charset="0"/>
                <a:cs typeface="Arial" panose="020B0604020202020204" pitchFamily="34" charset="0"/>
              </a:rPr>
              <a:t>. CONCEPTS </a:t>
            </a:r>
            <a:r>
              <a:rPr lang="en-CA" sz="2000" dirty="0" smtClean="0">
                <a:solidFill>
                  <a:srgbClr val="000000"/>
                </a:solidFill>
                <a:latin typeface="Arial" panose="020B0604020202020204" pitchFamily="34" charset="0"/>
                <a:cs typeface="Arial" panose="020B0604020202020204" pitchFamily="34" charset="0"/>
              </a:rPr>
              <a:t>forecasts; </a:t>
            </a:r>
            <a:endParaRPr lang="en-CA" sz="2000" i="1" dirty="0" smtClean="0">
              <a:solidFill>
                <a:srgbClr val="0000FF"/>
              </a:solidFill>
              <a:latin typeface="Arial" panose="020B0604020202020204" pitchFamily="34" charset="0"/>
              <a:cs typeface="Arial" panose="020B0604020202020204" pitchFamily="34" charset="0"/>
            </a:endParaRPr>
          </a:p>
          <a:p>
            <a:endParaRPr lang="en-CA" sz="2000" dirty="0" smtClean="0">
              <a:solidFill>
                <a:srgbClr val="FF3300"/>
              </a:solidFill>
              <a:latin typeface="Arial" panose="020B0604020202020204" pitchFamily="34" charset="0"/>
              <a:cs typeface="Arial" panose="020B0604020202020204" pitchFamily="34" charset="0"/>
            </a:endParaRPr>
          </a:p>
          <a:p>
            <a:r>
              <a:rPr lang="en-CA" sz="2000" dirty="0" smtClean="0">
                <a:solidFill>
                  <a:srgbClr val="FF3300"/>
                </a:solidFill>
                <a:latin typeface="Arial" panose="020B0604020202020204" pitchFamily="34" charset="0"/>
                <a:cs typeface="Arial" panose="020B0604020202020204" pitchFamily="34" charset="0"/>
              </a:rPr>
              <a:t>MEOPAR: </a:t>
            </a:r>
            <a:r>
              <a:rPr lang="en-CA" sz="2000" dirty="0" smtClean="0">
                <a:latin typeface="Arial" panose="020B0604020202020204" pitchFamily="34" charset="0"/>
                <a:cs typeface="Arial" panose="020B0604020202020204" pitchFamily="34" charset="0"/>
              </a:rPr>
              <a:t>As well as investments by key </a:t>
            </a:r>
            <a:r>
              <a:rPr lang="en-CA" sz="2000" dirty="0">
                <a:latin typeface="Arial" panose="020B0604020202020204" pitchFamily="34" charset="0"/>
                <a:cs typeface="Arial" panose="020B0604020202020204" pitchFamily="34" charset="0"/>
              </a:rPr>
              <a:t>NCEs and other academic contributions </a:t>
            </a:r>
            <a:r>
              <a:rPr lang="en-CA" sz="2000" dirty="0" smtClean="0">
                <a:latin typeface="Arial" panose="020B0604020202020204" pitchFamily="34" charset="0"/>
                <a:cs typeface="Arial" panose="020B0604020202020204" pitchFamily="34" charset="0"/>
              </a:rPr>
              <a:t>and </a:t>
            </a:r>
            <a:r>
              <a:rPr lang="en-CA" sz="2000" dirty="0">
                <a:latin typeface="Arial" panose="020B0604020202020204" pitchFamily="34" charset="0"/>
                <a:cs typeface="Arial" panose="020B0604020202020204" pitchFamily="34" charset="0"/>
              </a:rPr>
              <a:t>exploit them for Canadian SMEs and other potential international clients</a:t>
            </a:r>
            <a:r>
              <a:rPr lang="en-CA" sz="2000" i="1" dirty="0">
                <a:latin typeface="Arial" panose="020B0604020202020204" pitchFamily="34" charset="0"/>
                <a:cs typeface="Arial" panose="020B0604020202020204" pitchFamily="34" charset="0"/>
              </a:rPr>
              <a:t>.  </a:t>
            </a:r>
            <a:endParaRPr lang="en-CA" sz="2000" i="1" dirty="0" smtClean="0">
              <a:latin typeface="Arial" panose="020B0604020202020204" pitchFamily="34" charset="0"/>
              <a:cs typeface="Arial" panose="020B0604020202020204" pitchFamily="34" charset="0"/>
            </a:endParaRPr>
          </a:p>
          <a:p>
            <a:endParaRPr lang="en-CA" sz="2000" i="1" dirty="0" smtClean="0">
              <a:solidFill>
                <a:srgbClr val="FF3300"/>
              </a:solidFill>
              <a:latin typeface="Arial" panose="020B0604020202020204" pitchFamily="34" charset="0"/>
              <a:cs typeface="Arial" panose="020B0604020202020204" pitchFamily="34" charset="0"/>
            </a:endParaRPr>
          </a:p>
          <a:p>
            <a:r>
              <a:rPr lang="en-CA" sz="2000" i="1" dirty="0" smtClean="0">
                <a:solidFill>
                  <a:srgbClr val="FF3300"/>
                </a:solidFill>
                <a:latin typeface="Arial" panose="020B0604020202020204" pitchFamily="34" charset="0"/>
                <a:cs typeface="Arial" panose="020B0604020202020204" pitchFamily="34" charset="0"/>
              </a:rPr>
              <a:t>A NEW CLIENT</a:t>
            </a:r>
            <a:r>
              <a:rPr lang="en-CA" sz="2000" i="1" dirty="0" smtClean="0">
                <a:latin typeface="Arial" panose="020B0604020202020204" pitchFamily="34" charset="0"/>
                <a:cs typeface="Arial" panose="020B0604020202020204" pitchFamily="34" charset="0"/>
              </a:rPr>
              <a:t>: Commercial Shipping</a:t>
            </a:r>
            <a:endParaRPr lang="en-CA" sz="2000" dirty="0" smtClean="0">
              <a:latin typeface="Arial" panose="020B0604020202020204" pitchFamily="34" charset="0"/>
              <a:cs typeface="Arial" panose="020B0604020202020204" pitchFamily="34" charset="0"/>
            </a:endParaRPr>
          </a:p>
          <a:p>
            <a:endParaRPr lang="en-CA" sz="2000" b="1" dirty="0" smtClean="0">
              <a:solidFill>
                <a:srgbClr val="0000FF"/>
              </a:solidFill>
              <a:latin typeface="Arial" panose="020B0604020202020204" pitchFamily="34" charset="0"/>
              <a:cs typeface="Arial" panose="020B0604020202020204" pitchFamily="34" charset="0"/>
            </a:endParaRPr>
          </a:p>
          <a:p>
            <a:r>
              <a:rPr lang="en-CA" sz="2000" b="1" dirty="0" smtClean="0">
                <a:solidFill>
                  <a:srgbClr val="0000FF"/>
                </a:solidFill>
                <a:latin typeface="Arial" panose="020B0604020202020204" pitchFamily="34" charset="0"/>
                <a:cs typeface="Arial" panose="020B0604020202020204" pitchFamily="34" charset="0"/>
              </a:rPr>
              <a:t>Significance</a:t>
            </a:r>
            <a:r>
              <a:rPr lang="en-CA" sz="2000" dirty="0" smtClean="0">
                <a:solidFill>
                  <a:srgbClr val="000000"/>
                </a:solidFill>
                <a:latin typeface="Arial" panose="020B0604020202020204" pitchFamily="34" charset="0"/>
                <a:cs typeface="Arial" panose="020B0604020202020204" pitchFamily="34" charset="0"/>
              </a:rPr>
              <a:t>: to enable </a:t>
            </a:r>
            <a:r>
              <a:rPr lang="en-CA" sz="2000" dirty="0">
                <a:solidFill>
                  <a:srgbClr val="000000"/>
                </a:solidFill>
                <a:latin typeface="Arial" panose="020B0604020202020204" pitchFamily="34" charset="0"/>
                <a:cs typeface="Arial" panose="020B0604020202020204" pitchFamily="34" charset="0"/>
              </a:rPr>
              <a:t>client organisations to further advance oceanographic capabilities and accommodate new developments in ocean modeling and forecasting. </a:t>
            </a:r>
            <a:endParaRPr lang="en-CA" sz="2000" dirty="0" smtClean="0">
              <a:solidFill>
                <a:srgbClr val="000000"/>
              </a:solidFill>
              <a:latin typeface="Arial" panose="020B0604020202020204" pitchFamily="34" charset="0"/>
              <a:cs typeface="Arial" panose="020B0604020202020204" pitchFamily="34" charset="0"/>
            </a:endParaRPr>
          </a:p>
          <a:p>
            <a:endParaRPr lang="en-CA" sz="2000" dirty="0" smtClean="0">
              <a:solidFill>
                <a:srgbClr val="000000"/>
              </a:solidFill>
              <a:latin typeface="Arial" panose="020B0604020202020204" pitchFamily="34" charset="0"/>
              <a:cs typeface="Arial" panose="020B0604020202020204" pitchFamily="34" charset="0"/>
            </a:endParaRPr>
          </a:p>
          <a:p>
            <a:pPr lvl="1"/>
            <a:r>
              <a:rPr lang="en-CA" sz="1600" dirty="0" smtClean="0">
                <a:solidFill>
                  <a:srgbClr val="FF3300"/>
                </a:solidFill>
                <a:latin typeface="Arial" panose="020B0604020202020204" pitchFamily="34" charset="0"/>
                <a:cs typeface="Arial" panose="020B0604020202020204" pitchFamily="34" charset="0"/>
              </a:rPr>
              <a:t>Maritime Way strongly believes that this system </a:t>
            </a:r>
            <a:r>
              <a:rPr lang="en-CA" sz="1600" dirty="0" smtClean="0">
                <a:solidFill>
                  <a:srgbClr val="0000FF"/>
                </a:solidFill>
                <a:latin typeface="Arial" panose="020B0604020202020204" pitchFamily="34" charset="0"/>
                <a:cs typeface="Arial" panose="020B0604020202020204" pitchFamily="34" charset="0"/>
              </a:rPr>
              <a:t>(a suite of integrated tailored oceanographic applications</a:t>
            </a:r>
            <a:r>
              <a:rPr lang="en-CA" sz="1600" dirty="0" smtClean="0">
                <a:solidFill>
                  <a:srgbClr val="FF3300"/>
                </a:solidFill>
                <a:latin typeface="Arial" panose="020B0604020202020204" pitchFamily="34" charset="0"/>
                <a:cs typeface="Arial" panose="020B0604020202020204" pitchFamily="34" charset="0"/>
              </a:rPr>
              <a:t>) are most consistent with the vision and goals of many potential partners gathered here today ay CMOS.</a:t>
            </a:r>
          </a:p>
          <a:p>
            <a:endParaRPr lang="en-CA" sz="2000" dirty="0">
              <a:solidFill>
                <a:srgbClr val="000000"/>
              </a:solidFill>
              <a:latin typeface="Arial" panose="020B0604020202020204" pitchFamily="34" charset="0"/>
              <a:cs typeface="Arial" panose="020B0604020202020204" pitchFamily="34" charset="0"/>
            </a:endParaRPr>
          </a:p>
          <a:p>
            <a:endParaRPr lang="en-CA" sz="2000" dirty="0"/>
          </a:p>
        </p:txBody>
      </p:sp>
      <p:sp>
        <p:nvSpPr>
          <p:cNvPr id="4" name="Right Arrow 3"/>
          <p:cNvSpPr/>
          <p:nvPr/>
        </p:nvSpPr>
        <p:spPr>
          <a:xfrm>
            <a:off x="683568" y="5949280"/>
            <a:ext cx="504056" cy="288032"/>
          </a:xfrm>
          <a:prstGeom prst="rightArrow">
            <a:avLst/>
          </a:prstGeom>
          <a:solidFill>
            <a:srgbClr val="FF33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212976"/>
            <a:ext cx="3305175" cy="1381125"/>
          </a:xfrm>
          <a:prstGeom prst="rect">
            <a:avLst/>
          </a:prstGeom>
        </p:spPr>
      </p:pic>
    </p:spTree>
    <p:extLst>
      <p:ext uri="{BB962C8B-B14F-4D97-AF65-F5344CB8AC3E}">
        <p14:creationId xmlns:p14="http://schemas.microsoft.com/office/powerpoint/2010/main" val="3905015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29600" cy="4968552"/>
          </a:xfrm>
        </p:spPr>
        <p:txBody>
          <a:bodyPr/>
          <a:lstStyle/>
          <a:p>
            <a:r>
              <a:rPr lang="en-CA" dirty="0" smtClean="0"/>
              <a:t>PAIN: Transition </a:t>
            </a:r>
            <a:r>
              <a:rPr lang="en-CA" dirty="0" err="1" smtClean="0"/>
              <a:t>BWE</a:t>
            </a:r>
            <a:r>
              <a:rPr lang="en-CA" dirty="0" smtClean="0"/>
              <a:t> to </a:t>
            </a:r>
            <a:r>
              <a:rPr lang="en-CA" dirty="0" err="1"/>
              <a:t>B</a:t>
            </a:r>
            <a:r>
              <a:rPr lang="en-CA" dirty="0" err="1" smtClean="0"/>
              <a:t>WT</a:t>
            </a:r>
            <a:endParaRPr lang="en-CA" dirty="0" smtClean="0"/>
          </a:p>
          <a:p>
            <a:r>
              <a:rPr lang="en-CA" dirty="0" smtClean="0"/>
              <a:t>SOLUTION: The Maritime Way </a:t>
            </a:r>
            <a:r>
              <a:rPr lang="en-CA" dirty="0" err="1" smtClean="0"/>
              <a:t>ODI</a:t>
            </a:r>
            <a:r>
              <a:rPr lang="en-CA" dirty="0" smtClean="0"/>
              <a:t> Program</a:t>
            </a:r>
          </a:p>
          <a:p>
            <a:r>
              <a:rPr lang="en-CA" dirty="0" smtClean="0"/>
              <a:t>VALUE PROPOSITION:</a:t>
            </a:r>
          </a:p>
          <a:p>
            <a:pPr marL="0" indent="0">
              <a:buNone/>
            </a:pPr>
            <a:r>
              <a:rPr lang="en-CA" dirty="0" smtClean="0"/>
              <a:t>We intend on building an advanced and sophisticated Operational Oceanographic system to help solve the shipping industry's ballast water pain. </a:t>
            </a:r>
          </a:p>
          <a:p>
            <a:pPr lvl="1"/>
            <a:r>
              <a:rPr lang="en-CA" dirty="0" smtClean="0">
                <a:solidFill>
                  <a:srgbClr val="0000FF"/>
                </a:solidFill>
              </a:rPr>
              <a:t>Operational Oceanography Experience</a:t>
            </a:r>
          </a:p>
          <a:p>
            <a:pPr lvl="1"/>
            <a:r>
              <a:rPr lang="en-CA" dirty="0" smtClean="0">
                <a:solidFill>
                  <a:srgbClr val="0000FF"/>
                </a:solidFill>
              </a:rPr>
              <a:t>Astute Understanding of the problem</a:t>
            </a:r>
          </a:p>
          <a:p>
            <a:pPr lvl="1"/>
            <a:r>
              <a:rPr lang="en-CA" dirty="0" smtClean="0">
                <a:solidFill>
                  <a:srgbClr val="0000FF"/>
                </a:solidFill>
              </a:rPr>
              <a:t>PASSION</a:t>
            </a:r>
            <a:endParaRPr lang="en-CA" dirty="0">
              <a:solidFill>
                <a:srgbClr val="0000FF"/>
              </a:solidFill>
            </a:endParaRPr>
          </a:p>
        </p:txBody>
      </p:sp>
    </p:spTree>
    <p:extLst>
      <p:ext uri="{BB962C8B-B14F-4D97-AF65-F5344CB8AC3E}">
        <p14:creationId xmlns:p14="http://schemas.microsoft.com/office/powerpoint/2010/main" val="3916054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7187</TotalTime>
  <Words>643</Words>
  <Application>Microsoft Office PowerPoint</Application>
  <PresentationFormat>On-screen Show (4:3)</PresentationFormat>
  <Paragraphs>137</Paragraphs>
  <Slides>14</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ＭＳ Ｐゴシック</vt:lpstr>
      <vt:lpstr>Arial</vt:lpstr>
      <vt:lpstr>Arial Narrow</vt:lpstr>
      <vt:lpstr>Times New Roman</vt:lpstr>
      <vt:lpstr>Default Design</vt:lpstr>
      <vt:lpstr>1_Default Design</vt:lpstr>
      <vt:lpstr>3_Default Design</vt:lpstr>
      <vt:lpstr>2_Default Design</vt:lpstr>
      <vt:lpstr>4_Default Design</vt:lpstr>
      <vt:lpstr>Ocean Data Integrator Ballast Water Ops System SUCCESS THOUGH COLLABORATION  “Building a Window to a Transparent Ocean”  Martin Taillefer, CD, M.Sc., B.Sc. President &amp; Managing Director Maritime Way Scientific Ltd.  </vt:lpstr>
      <vt:lpstr>PowerPoint Presentation</vt:lpstr>
      <vt:lpstr>PowerPoint Presentation</vt:lpstr>
      <vt:lpstr>PowerPoint Presentation</vt:lpstr>
      <vt:lpstr>PowerPoint Presentation</vt:lpstr>
      <vt:lpstr>PowerPoint Presentation</vt:lpstr>
      <vt:lpstr>PowerPoint Presentation</vt:lpstr>
      <vt:lpstr>Operationalization VISION</vt:lpstr>
      <vt:lpstr>PowerPoint Presentation</vt:lpstr>
      <vt:lpstr>PowerPoint Presentation</vt:lpstr>
      <vt:lpstr>PowerPoint Presentation</vt:lpstr>
      <vt:lpstr>PowerPoint Presentation</vt:lpstr>
      <vt:lpstr>PowerPoint Presentation</vt:lpstr>
      <vt:lpstr>Always Interested in new ventures &amp; partnerships</vt:lpstr>
    </vt:vector>
  </TitlesOfParts>
  <Company>DFO-MPO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FowlerK</dc:creator>
  <cp:lastModifiedBy>dbancroft</cp:lastModifiedBy>
  <cp:revision>481</cp:revision>
  <dcterms:created xsi:type="dcterms:W3CDTF">2004-05-26T16:55:55Z</dcterms:created>
  <dcterms:modified xsi:type="dcterms:W3CDTF">2015-02-10T16:13:51Z</dcterms:modified>
</cp:coreProperties>
</file>