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90" r:id="rId2"/>
    <p:sldId id="261" r:id="rId3"/>
    <p:sldId id="263" r:id="rId4"/>
    <p:sldId id="270" r:id="rId5"/>
    <p:sldId id="276" r:id="rId6"/>
    <p:sldId id="278" r:id="rId7"/>
    <p:sldId id="264" r:id="rId8"/>
    <p:sldId id="275" r:id="rId9"/>
    <p:sldId id="280" r:id="rId10"/>
    <p:sldId id="259" r:id="rId11"/>
    <p:sldId id="285" r:id="rId12"/>
    <p:sldId id="286" r:id="rId13"/>
    <p:sldId id="265" r:id="rId14"/>
    <p:sldId id="292" r:id="rId15"/>
    <p:sldId id="295" r:id="rId16"/>
    <p:sldId id="288" r:id="rId17"/>
    <p:sldId id="294" r:id="rId18"/>
    <p:sldId id="274" r:id="rId19"/>
    <p:sldId id="269" r:id="rId20"/>
    <p:sldId id="287" r:id="rId21"/>
    <p:sldId id="296" r:id="rId22"/>
    <p:sldId id="272" r:id="rId23"/>
    <p:sldId id="27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35" autoAdjust="0"/>
    <p:restoredTop sz="99855" autoAdjust="0"/>
  </p:normalViewPr>
  <p:slideViewPr>
    <p:cSldViewPr>
      <p:cViewPr varScale="1">
        <p:scale>
          <a:sx n="74" d="100"/>
          <a:sy n="74" d="100"/>
        </p:scale>
        <p:origin x="13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2AD774-39FC-4DB3-BEFC-3B3D1F628838}" type="datetimeFigureOut">
              <a:rPr lang="en-CA" smtClean="0"/>
              <a:pPr/>
              <a:t>2015-02-09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D10B76-400F-4FCD-A205-5AC2B1F21B33}" type="slidenum">
              <a:rPr lang="en-CA" smtClean="0"/>
              <a:pPr/>
              <a:t>‹#›</a:t>
            </a:fld>
            <a:endParaRPr lang="en-CA"/>
          </a:p>
        </p:txBody>
      </p:sp>
    </p:spTree>
    <p:extLst>
      <p:ext uri="{BB962C8B-B14F-4D97-AF65-F5344CB8AC3E}">
        <p14:creationId xmlns:p14="http://schemas.microsoft.com/office/powerpoint/2010/main" val="3800867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ED10B76-400F-4FCD-A205-5AC2B1F21B33}" type="slidenum">
              <a:rPr lang="en-CA" smtClean="0"/>
              <a:pPr/>
              <a:t>1</a:t>
            </a:fld>
            <a:endParaRPr lang="en-CA"/>
          </a:p>
        </p:txBody>
      </p:sp>
    </p:spTree>
    <p:extLst>
      <p:ext uri="{BB962C8B-B14F-4D97-AF65-F5344CB8AC3E}">
        <p14:creationId xmlns:p14="http://schemas.microsoft.com/office/powerpoint/2010/main" val="1362158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ED10B76-400F-4FCD-A205-5AC2B1F21B33}" type="slidenum">
              <a:rPr lang="en-CA" smtClean="0"/>
              <a:pPr/>
              <a:t>10</a:t>
            </a:fld>
            <a:endParaRPr lang="en-CA"/>
          </a:p>
        </p:txBody>
      </p:sp>
    </p:spTree>
    <p:extLst>
      <p:ext uri="{BB962C8B-B14F-4D97-AF65-F5344CB8AC3E}">
        <p14:creationId xmlns:p14="http://schemas.microsoft.com/office/powerpoint/2010/main" val="1614376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ED10B76-400F-4FCD-A205-5AC2B1F21B33}" type="slidenum">
              <a:rPr lang="en-CA" smtClean="0"/>
              <a:pPr/>
              <a:t>11</a:t>
            </a:fld>
            <a:endParaRPr lang="en-CA"/>
          </a:p>
        </p:txBody>
      </p:sp>
    </p:spTree>
    <p:extLst>
      <p:ext uri="{BB962C8B-B14F-4D97-AF65-F5344CB8AC3E}">
        <p14:creationId xmlns:p14="http://schemas.microsoft.com/office/powerpoint/2010/main" val="1197377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ED10B76-400F-4FCD-A205-5AC2B1F21B33}" type="slidenum">
              <a:rPr lang="en-CA" smtClean="0"/>
              <a:pPr/>
              <a:t>12</a:t>
            </a:fld>
            <a:endParaRPr lang="en-CA"/>
          </a:p>
        </p:txBody>
      </p:sp>
    </p:spTree>
    <p:extLst>
      <p:ext uri="{BB962C8B-B14F-4D97-AF65-F5344CB8AC3E}">
        <p14:creationId xmlns:p14="http://schemas.microsoft.com/office/powerpoint/2010/main" val="10744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ED10B76-400F-4FCD-A205-5AC2B1F21B33}" type="slidenum">
              <a:rPr lang="en-CA" smtClean="0"/>
              <a:pPr/>
              <a:t>13</a:t>
            </a:fld>
            <a:endParaRPr lang="en-CA"/>
          </a:p>
        </p:txBody>
      </p:sp>
    </p:spTree>
    <p:extLst>
      <p:ext uri="{BB962C8B-B14F-4D97-AF65-F5344CB8AC3E}">
        <p14:creationId xmlns:p14="http://schemas.microsoft.com/office/powerpoint/2010/main" val="3865544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ED10B76-400F-4FCD-A205-5AC2B1F21B33}" type="slidenum">
              <a:rPr lang="en-CA" smtClean="0"/>
              <a:pPr/>
              <a:t>14</a:t>
            </a:fld>
            <a:endParaRPr lang="en-CA"/>
          </a:p>
        </p:txBody>
      </p:sp>
    </p:spTree>
    <p:extLst>
      <p:ext uri="{BB962C8B-B14F-4D97-AF65-F5344CB8AC3E}">
        <p14:creationId xmlns:p14="http://schemas.microsoft.com/office/powerpoint/2010/main" val="2324244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ED10B76-400F-4FCD-A205-5AC2B1F21B33}" type="slidenum">
              <a:rPr lang="en-CA" smtClean="0"/>
              <a:pPr/>
              <a:t>15</a:t>
            </a:fld>
            <a:endParaRPr lang="en-CA"/>
          </a:p>
        </p:txBody>
      </p:sp>
    </p:spTree>
    <p:extLst>
      <p:ext uri="{BB962C8B-B14F-4D97-AF65-F5344CB8AC3E}">
        <p14:creationId xmlns:p14="http://schemas.microsoft.com/office/powerpoint/2010/main" val="3582661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ED10B76-400F-4FCD-A205-5AC2B1F21B33}" type="slidenum">
              <a:rPr lang="en-CA" smtClean="0"/>
              <a:pPr/>
              <a:t>16</a:t>
            </a:fld>
            <a:endParaRPr lang="en-CA"/>
          </a:p>
        </p:txBody>
      </p:sp>
    </p:spTree>
    <p:extLst>
      <p:ext uri="{BB962C8B-B14F-4D97-AF65-F5344CB8AC3E}">
        <p14:creationId xmlns:p14="http://schemas.microsoft.com/office/powerpoint/2010/main" val="874929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ED10B76-400F-4FCD-A205-5AC2B1F21B33}" type="slidenum">
              <a:rPr lang="en-CA" smtClean="0"/>
              <a:pPr/>
              <a:t>17</a:t>
            </a:fld>
            <a:endParaRPr lang="en-CA"/>
          </a:p>
        </p:txBody>
      </p:sp>
    </p:spTree>
    <p:extLst>
      <p:ext uri="{BB962C8B-B14F-4D97-AF65-F5344CB8AC3E}">
        <p14:creationId xmlns:p14="http://schemas.microsoft.com/office/powerpoint/2010/main" val="2712398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ED10B76-400F-4FCD-A205-5AC2B1F21B33}" type="slidenum">
              <a:rPr lang="en-CA" smtClean="0"/>
              <a:pPr/>
              <a:t>18</a:t>
            </a:fld>
            <a:endParaRPr lang="en-CA"/>
          </a:p>
        </p:txBody>
      </p:sp>
    </p:spTree>
    <p:extLst>
      <p:ext uri="{BB962C8B-B14F-4D97-AF65-F5344CB8AC3E}">
        <p14:creationId xmlns:p14="http://schemas.microsoft.com/office/powerpoint/2010/main" val="3510640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ED10B76-400F-4FCD-A205-5AC2B1F21B33}" type="slidenum">
              <a:rPr lang="en-CA" smtClean="0"/>
              <a:pPr/>
              <a:t>19</a:t>
            </a:fld>
            <a:endParaRPr lang="en-CA"/>
          </a:p>
        </p:txBody>
      </p:sp>
    </p:spTree>
    <p:extLst>
      <p:ext uri="{BB962C8B-B14F-4D97-AF65-F5344CB8AC3E}">
        <p14:creationId xmlns:p14="http://schemas.microsoft.com/office/powerpoint/2010/main" val="908741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ED10B76-400F-4FCD-A205-5AC2B1F21B33}" type="slidenum">
              <a:rPr lang="en-CA" smtClean="0"/>
              <a:pPr/>
              <a:t>2</a:t>
            </a:fld>
            <a:endParaRPr lang="en-CA"/>
          </a:p>
        </p:txBody>
      </p:sp>
    </p:spTree>
    <p:extLst>
      <p:ext uri="{BB962C8B-B14F-4D97-AF65-F5344CB8AC3E}">
        <p14:creationId xmlns:p14="http://schemas.microsoft.com/office/powerpoint/2010/main" val="669158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ED10B76-400F-4FCD-A205-5AC2B1F21B33}" type="slidenum">
              <a:rPr lang="en-CA" smtClean="0"/>
              <a:pPr/>
              <a:t>20</a:t>
            </a:fld>
            <a:endParaRPr lang="en-CA"/>
          </a:p>
        </p:txBody>
      </p:sp>
    </p:spTree>
    <p:extLst>
      <p:ext uri="{BB962C8B-B14F-4D97-AF65-F5344CB8AC3E}">
        <p14:creationId xmlns:p14="http://schemas.microsoft.com/office/powerpoint/2010/main" val="595866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ED10B76-400F-4FCD-A205-5AC2B1F21B33}" type="slidenum">
              <a:rPr lang="en-CA" smtClean="0"/>
              <a:pPr/>
              <a:t>21</a:t>
            </a:fld>
            <a:endParaRPr lang="en-CA"/>
          </a:p>
        </p:txBody>
      </p:sp>
    </p:spTree>
    <p:extLst>
      <p:ext uri="{BB962C8B-B14F-4D97-AF65-F5344CB8AC3E}">
        <p14:creationId xmlns:p14="http://schemas.microsoft.com/office/powerpoint/2010/main" val="2763951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ED10B76-400F-4FCD-A205-5AC2B1F21B33}" type="slidenum">
              <a:rPr lang="en-CA" smtClean="0"/>
              <a:pPr/>
              <a:t>22</a:t>
            </a:fld>
            <a:endParaRPr lang="en-CA"/>
          </a:p>
        </p:txBody>
      </p:sp>
    </p:spTree>
    <p:extLst>
      <p:ext uri="{BB962C8B-B14F-4D97-AF65-F5344CB8AC3E}">
        <p14:creationId xmlns:p14="http://schemas.microsoft.com/office/powerpoint/2010/main" val="466378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ED10B76-400F-4FCD-A205-5AC2B1F21B33}" type="slidenum">
              <a:rPr lang="en-CA" smtClean="0"/>
              <a:pPr/>
              <a:t>23</a:t>
            </a:fld>
            <a:endParaRPr lang="en-CA"/>
          </a:p>
        </p:txBody>
      </p:sp>
    </p:spTree>
    <p:extLst>
      <p:ext uri="{BB962C8B-B14F-4D97-AF65-F5344CB8AC3E}">
        <p14:creationId xmlns:p14="http://schemas.microsoft.com/office/powerpoint/2010/main" val="3658474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ED10B76-400F-4FCD-A205-5AC2B1F21B33}" type="slidenum">
              <a:rPr lang="en-CA" smtClean="0"/>
              <a:pPr/>
              <a:t>3</a:t>
            </a:fld>
            <a:endParaRPr lang="en-CA"/>
          </a:p>
        </p:txBody>
      </p:sp>
    </p:spTree>
    <p:extLst>
      <p:ext uri="{BB962C8B-B14F-4D97-AF65-F5344CB8AC3E}">
        <p14:creationId xmlns:p14="http://schemas.microsoft.com/office/powerpoint/2010/main" val="2454593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ED10B76-400F-4FCD-A205-5AC2B1F21B33}" type="slidenum">
              <a:rPr lang="en-CA" smtClean="0"/>
              <a:pPr/>
              <a:t>4</a:t>
            </a:fld>
            <a:endParaRPr lang="en-CA"/>
          </a:p>
        </p:txBody>
      </p:sp>
    </p:spTree>
    <p:extLst>
      <p:ext uri="{BB962C8B-B14F-4D97-AF65-F5344CB8AC3E}">
        <p14:creationId xmlns:p14="http://schemas.microsoft.com/office/powerpoint/2010/main" val="3388034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ED10B76-400F-4FCD-A205-5AC2B1F21B33}" type="slidenum">
              <a:rPr lang="en-CA" smtClean="0"/>
              <a:pPr/>
              <a:t>5</a:t>
            </a:fld>
            <a:endParaRPr lang="en-CA"/>
          </a:p>
        </p:txBody>
      </p:sp>
    </p:spTree>
    <p:extLst>
      <p:ext uri="{BB962C8B-B14F-4D97-AF65-F5344CB8AC3E}">
        <p14:creationId xmlns:p14="http://schemas.microsoft.com/office/powerpoint/2010/main" val="471816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ED10B76-400F-4FCD-A205-5AC2B1F21B33}" type="slidenum">
              <a:rPr lang="en-CA" smtClean="0"/>
              <a:pPr/>
              <a:t>6</a:t>
            </a:fld>
            <a:endParaRPr lang="en-CA"/>
          </a:p>
        </p:txBody>
      </p:sp>
    </p:spTree>
    <p:extLst>
      <p:ext uri="{BB962C8B-B14F-4D97-AF65-F5344CB8AC3E}">
        <p14:creationId xmlns:p14="http://schemas.microsoft.com/office/powerpoint/2010/main" val="2197731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ED10B76-400F-4FCD-A205-5AC2B1F21B33}" type="slidenum">
              <a:rPr lang="en-CA" smtClean="0"/>
              <a:pPr/>
              <a:t>7</a:t>
            </a:fld>
            <a:endParaRPr lang="en-CA"/>
          </a:p>
        </p:txBody>
      </p:sp>
    </p:spTree>
    <p:extLst>
      <p:ext uri="{BB962C8B-B14F-4D97-AF65-F5344CB8AC3E}">
        <p14:creationId xmlns:p14="http://schemas.microsoft.com/office/powerpoint/2010/main" val="30298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ED10B76-400F-4FCD-A205-5AC2B1F21B33}" type="slidenum">
              <a:rPr lang="en-CA" smtClean="0"/>
              <a:pPr/>
              <a:t>8</a:t>
            </a:fld>
            <a:endParaRPr lang="en-CA"/>
          </a:p>
        </p:txBody>
      </p:sp>
    </p:spTree>
    <p:extLst>
      <p:ext uri="{BB962C8B-B14F-4D97-AF65-F5344CB8AC3E}">
        <p14:creationId xmlns:p14="http://schemas.microsoft.com/office/powerpoint/2010/main" val="2729186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ED10B76-400F-4FCD-A205-5AC2B1F21B33}" type="slidenum">
              <a:rPr lang="en-CA" smtClean="0"/>
              <a:pPr/>
              <a:t>9</a:t>
            </a:fld>
            <a:endParaRPr lang="en-CA"/>
          </a:p>
        </p:txBody>
      </p:sp>
    </p:spTree>
    <p:extLst>
      <p:ext uri="{BB962C8B-B14F-4D97-AF65-F5344CB8AC3E}">
        <p14:creationId xmlns:p14="http://schemas.microsoft.com/office/powerpoint/2010/main" val="1716059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4508A0E-A692-405B-8A9F-3F00B9E9C0F3}" type="datetimeFigureOut">
              <a:rPr lang="en-CA" smtClean="0"/>
              <a:pPr/>
              <a:t>2015-02-09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798FF5-5F30-4FA9-AA29-8B3AA7A62BEA}"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4508A0E-A692-405B-8A9F-3F00B9E9C0F3}" type="datetimeFigureOut">
              <a:rPr lang="en-CA" smtClean="0"/>
              <a:pPr/>
              <a:t>2015-02-09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798FF5-5F30-4FA9-AA29-8B3AA7A62BEA}"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4508A0E-A692-405B-8A9F-3F00B9E9C0F3}" type="datetimeFigureOut">
              <a:rPr lang="en-CA" smtClean="0"/>
              <a:pPr/>
              <a:t>2015-02-09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798FF5-5F30-4FA9-AA29-8B3AA7A62BEA}"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4508A0E-A692-405B-8A9F-3F00B9E9C0F3}" type="datetimeFigureOut">
              <a:rPr lang="en-CA" smtClean="0"/>
              <a:pPr/>
              <a:t>2015-02-09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798FF5-5F30-4FA9-AA29-8B3AA7A62BEA}"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508A0E-A692-405B-8A9F-3F00B9E9C0F3}" type="datetimeFigureOut">
              <a:rPr lang="en-CA" smtClean="0"/>
              <a:pPr/>
              <a:t>2015-02-09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798FF5-5F30-4FA9-AA29-8B3AA7A62BEA}"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4508A0E-A692-405B-8A9F-3F00B9E9C0F3}" type="datetimeFigureOut">
              <a:rPr lang="en-CA" smtClean="0"/>
              <a:pPr/>
              <a:t>2015-02-09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A798FF5-5F30-4FA9-AA29-8B3AA7A62BEA}"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4508A0E-A692-405B-8A9F-3F00B9E9C0F3}" type="datetimeFigureOut">
              <a:rPr lang="en-CA" smtClean="0"/>
              <a:pPr/>
              <a:t>2015-02-09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A798FF5-5F30-4FA9-AA29-8B3AA7A62BEA}"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4508A0E-A692-405B-8A9F-3F00B9E9C0F3}" type="datetimeFigureOut">
              <a:rPr lang="en-CA" smtClean="0"/>
              <a:pPr/>
              <a:t>2015-02-09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A798FF5-5F30-4FA9-AA29-8B3AA7A62BEA}"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08A0E-A692-405B-8A9F-3F00B9E9C0F3}" type="datetimeFigureOut">
              <a:rPr lang="en-CA" smtClean="0"/>
              <a:pPr/>
              <a:t>2015-02-09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A798FF5-5F30-4FA9-AA29-8B3AA7A62BEA}"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08A0E-A692-405B-8A9F-3F00B9E9C0F3}" type="datetimeFigureOut">
              <a:rPr lang="en-CA" smtClean="0"/>
              <a:pPr/>
              <a:t>2015-02-09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A798FF5-5F30-4FA9-AA29-8B3AA7A62BEA}"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08A0E-A692-405B-8A9F-3F00B9E9C0F3}" type="datetimeFigureOut">
              <a:rPr lang="en-CA" smtClean="0"/>
              <a:pPr/>
              <a:t>2015-02-09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A798FF5-5F30-4FA9-AA29-8B3AA7A62BEA}"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08A0E-A692-405B-8A9F-3F00B9E9C0F3}" type="datetimeFigureOut">
              <a:rPr lang="en-CA" smtClean="0"/>
              <a:pPr/>
              <a:t>2015-02-09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98FF5-5F30-4FA9-AA29-8B3AA7A62BEA}"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n\Documents\Work Files\MWS Files\BW Exchange Zones\Victoria 2015\PowerPoint Presentation\MWS MEOPAR Logo jpg.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575048" y="714182"/>
            <a:ext cx="7957392"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IMO D-2 Ballast Treatment Performance</a:t>
            </a:r>
            <a:r>
              <a:rPr kumimoji="0" lang="en-CA" sz="44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CA" sz="4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Standard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3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3200" b="1" i="0" u="none" strike="noStrike" cap="none" normalizeH="0" baseline="0" dirty="0" smtClean="0">
                <a:ln>
                  <a:noFill/>
                </a:ln>
                <a:solidFill>
                  <a:schemeClr val="tx1"/>
                </a:solidFill>
                <a:effectLst/>
                <a:ea typeface="Calibri" pitchFamily="34" charset="0"/>
                <a:cs typeface="Times New Roman" pitchFamily="18" charset="0"/>
              </a:rPr>
              <a:t>Plankton &gt;50um		  &lt;10/m3</a:t>
            </a:r>
            <a:endParaRPr kumimoji="0" lang="en-CA" sz="32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3200" b="1" i="0" u="none" strike="noStrike" cap="none" normalizeH="0" baseline="0" dirty="0" smtClean="0">
                <a:ln>
                  <a:noFill/>
                </a:ln>
                <a:solidFill>
                  <a:schemeClr val="tx1"/>
                </a:solidFill>
                <a:effectLst/>
                <a:ea typeface="Calibri" pitchFamily="34" charset="0"/>
                <a:cs typeface="Times New Roman" pitchFamily="18" charset="0"/>
              </a:rPr>
              <a:t>Plankton &gt;10&lt;50um		  &lt;10/ml</a:t>
            </a:r>
            <a:endParaRPr lang="en-CA" sz="3200" b="1"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32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CA" sz="3200" b="1" dirty="0" smtClean="0">
                <a:cs typeface="Arial" pitchFamily="34" charset="0"/>
              </a:rPr>
              <a:t>Indicator microbes</a:t>
            </a:r>
            <a:endParaRPr kumimoji="0" lang="en-CA" sz="32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3200" b="1" i="0" u="none" strike="noStrike" cap="none" normalizeH="0" baseline="0" dirty="0" smtClean="0">
                <a:ln>
                  <a:noFill/>
                </a:ln>
                <a:solidFill>
                  <a:schemeClr val="tx1"/>
                </a:solidFill>
                <a:effectLst/>
                <a:ea typeface="Calibri" pitchFamily="34" charset="0"/>
                <a:cs typeface="Times New Roman" pitchFamily="18" charset="0"/>
              </a:rPr>
              <a:t>	Vibrio cholera		  &lt;1 </a:t>
            </a:r>
            <a:r>
              <a:rPr kumimoji="0" lang="en-CA" sz="3200" b="1" i="0" u="none" strike="noStrike" cap="none" normalizeH="0" baseline="0" dirty="0" err="1" smtClean="0">
                <a:ln>
                  <a:noFill/>
                </a:ln>
                <a:solidFill>
                  <a:schemeClr val="tx1"/>
                </a:solidFill>
                <a:effectLst/>
                <a:ea typeface="Calibri" pitchFamily="34" charset="0"/>
                <a:cs typeface="Times New Roman" pitchFamily="18" charset="0"/>
              </a:rPr>
              <a:t>cfu</a:t>
            </a:r>
            <a:r>
              <a:rPr kumimoji="0" lang="en-CA" sz="3200" b="1" i="0" u="none" strike="noStrike" cap="none" normalizeH="0" baseline="0" dirty="0" smtClean="0">
                <a:ln>
                  <a:noFill/>
                </a:ln>
                <a:solidFill>
                  <a:schemeClr val="tx1"/>
                </a:solidFill>
                <a:effectLst/>
                <a:ea typeface="Calibri" pitchFamily="34" charset="0"/>
                <a:cs typeface="Times New Roman" pitchFamily="18" charset="0"/>
              </a:rPr>
              <a:t>/100ml</a:t>
            </a:r>
            <a:endParaRPr kumimoji="0" lang="en-CA" sz="32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3200" b="1" i="0" u="none" strike="noStrike" cap="none" normalizeH="0" baseline="0" dirty="0" smtClean="0">
                <a:ln>
                  <a:noFill/>
                </a:ln>
                <a:solidFill>
                  <a:schemeClr val="tx1"/>
                </a:solidFill>
                <a:effectLst/>
                <a:ea typeface="Calibri" pitchFamily="34" charset="0"/>
                <a:cs typeface="Times New Roman" pitchFamily="18" charset="0"/>
              </a:rPr>
              <a:t>	E. coli			  &lt;250 </a:t>
            </a:r>
            <a:r>
              <a:rPr kumimoji="0" lang="en-CA" sz="3200" b="1" i="0" u="none" strike="noStrike" cap="none" normalizeH="0" baseline="0" dirty="0" err="1" smtClean="0">
                <a:ln>
                  <a:noFill/>
                </a:ln>
                <a:solidFill>
                  <a:schemeClr val="tx1"/>
                </a:solidFill>
                <a:effectLst/>
                <a:ea typeface="Calibri" pitchFamily="34" charset="0"/>
                <a:cs typeface="Times New Roman" pitchFamily="18" charset="0"/>
              </a:rPr>
              <a:t>cfu</a:t>
            </a:r>
            <a:r>
              <a:rPr kumimoji="0" lang="en-CA" sz="3200" b="1" i="0" u="none" strike="noStrike" cap="none" normalizeH="0" baseline="0" dirty="0" smtClean="0">
                <a:ln>
                  <a:noFill/>
                </a:ln>
                <a:solidFill>
                  <a:schemeClr val="tx1"/>
                </a:solidFill>
                <a:effectLst/>
                <a:ea typeface="Calibri" pitchFamily="34" charset="0"/>
                <a:cs typeface="Times New Roman" pitchFamily="18" charset="0"/>
              </a:rPr>
              <a:t>/100ml</a:t>
            </a:r>
            <a:endParaRPr kumimoji="0" lang="en-CA" sz="32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3200" b="1" i="0" u="none" strike="noStrike" cap="none" normalizeH="0" baseline="0" dirty="0" smtClean="0">
                <a:ln>
                  <a:noFill/>
                </a:ln>
                <a:solidFill>
                  <a:schemeClr val="tx1"/>
                </a:solidFill>
                <a:effectLst/>
                <a:ea typeface="Calibri" pitchFamily="34" charset="0"/>
                <a:cs typeface="Times New Roman" pitchFamily="18" charset="0"/>
              </a:rPr>
              <a:t>	Intestinal enterococci	  &lt;100 </a:t>
            </a:r>
            <a:r>
              <a:rPr kumimoji="0" lang="en-CA" sz="3200" b="1" i="0" u="none" strike="noStrike" cap="none" normalizeH="0" baseline="0" dirty="0" err="1" smtClean="0">
                <a:ln>
                  <a:noFill/>
                </a:ln>
                <a:solidFill>
                  <a:schemeClr val="tx1"/>
                </a:solidFill>
                <a:effectLst/>
                <a:ea typeface="Calibri" pitchFamily="34" charset="0"/>
                <a:cs typeface="Times New Roman" pitchFamily="18" charset="0"/>
              </a:rPr>
              <a:t>cfu</a:t>
            </a:r>
            <a:r>
              <a:rPr kumimoji="0" lang="en-CA" sz="3200" b="1" i="0" u="none" strike="noStrike" cap="none" normalizeH="0" baseline="0" dirty="0" smtClean="0">
                <a:ln>
                  <a:noFill/>
                </a:ln>
                <a:solidFill>
                  <a:schemeClr val="tx1"/>
                </a:solidFill>
                <a:effectLst/>
                <a:ea typeface="Calibri" pitchFamily="34" charset="0"/>
                <a:cs typeface="Times New Roman" pitchFamily="18" charset="0"/>
              </a:rPr>
              <a:t>/100ml</a:t>
            </a:r>
            <a:endParaRPr kumimoji="0" lang="en-CA" sz="3200" b="1"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92088"/>
          </a:xfrm>
        </p:spPr>
        <p:txBody>
          <a:bodyPr>
            <a:normAutofit/>
          </a:bodyPr>
          <a:lstStyle/>
          <a:p>
            <a:r>
              <a:rPr lang="en-CA" b="1" dirty="0" smtClean="0"/>
              <a:t>Filtration and UV BWTSs</a:t>
            </a:r>
            <a:endParaRPr lang="en-CA" b="1" dirty="0"/>
          </a:p>
        </p:txBody>
      </p:sp>
      <p:pic>
        <p:nvPicPr>
          <p:cNvPr id="4" name="Content Placeholder 3" descr="PureBallast 2.0.jpg"/>
          <p:cNvPicPr>
            <a:picLocks noGrp="1" noChangeAspect="1"/>
          </p:cNvPicPr>
          <p:nvPr>
            <p:ph idx="1"/>
          </p:nvPr>
        </p:nvPicPr>
        <p:blipFill>
          <a:blip r:embed="rId3" cstate="print"/>
          <a:stretch>
            <a:fillRect/>
          </a:stretch>
        </p:blipFill>
        <p:spPr>
          <a:xfrm>
            <a:off x="1259632" y="1556792"/>
            <a:ext cx="3853106" cy="2541215"/>
          </a:xfrm>
        </p:spPr>
      </p:pic>
      <p:pic>
        <p:nvPicPr>
          <p:cNvPr id="5" name="Content Placeholder 3" descr="Hyde Guardian.jpg"/>
          <p:cNvPicPr>
            <a:picLocks noChangeAspect="1"/>
          </p:cNvPicPr>
          <p:nvPr/>
        </p:nvPicPr>
        <p:blipFill>
          <a:blip r:embed="rId4" cstate="print"/>
          <a:stretch>
            <a:fillRect/>
          </a:stretch>
        </p:blipFill>
        <p:spPr>
          <a:xfrm>
            <a:off x="971600" y="4293096"/>
            <a:ext cx="3327186" cy="2399747"/>
          </a:xfrm>
          <a:prstGeom prst="rect">
            <a:avLst/>
          </a:prstGeom>
        </p:spPr>
      </p:pic>
      <p:pic>
        <p:nvPicPr>
          <p:cNvPr id="6" name="Content Placeholder 5" descr="Trojan Marinex.jpg"/>
          <p:cNvPicPr>
            <a:picLocks noChangeAspect="1"/>
          </p:cNvPicPr>
          <p:nvPr/>
        </p:nvPicPr>
        <p:blipFill>
          <a:blip r:embed="rId5" cstate="print"/>
          <a:stretch>
            <a:fillRect/>
          </a:stretch>
        </p:blipFill>
        <p:spPr>
          <a:xfrm>
            <a:off x="6084168" y="1628800"/>
            <a:ext cx="1780817" cy="2502319"/>
          </a:xfrm>
          <a:prstGeom prst="rect">
            <a:avLst/>
          </a:prstGeom>
        </p:spPr>
      </p:pic>
      <p:pic>
        <p:nvPicPr>
          <p:cNvPr id="7" name="Content Placeholder 7" descr="optimarin.jpg"/>
          <p:cNvPicPr>
            <a:picLocks noChangeAspect="1"/>
          </p:cNvPicPr>
          <p:nvPr/>
        </p:nvPicPr>
        <p:blipFill>
          <a:blip r:embed="rId6" cstate="print"/>
          <a:stretch>
            <a:fillRect/>
          </a:stretch>
        </p:blipFill>
        <p:spPr>
          <a:xfrm>
            <a:off x="4211960" y="4614008"/>
            <a:ext cx="3197398" cy="224399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936104"/>
          </a:xfrm>
        </p:spPr>
        <p:txBody>
          <a:bodyPr/>
          <a:lstStyle/>
          <a:p>
            <a:r>
              <a:rPr lang="en-CA" b="1" dirty="0" smtClean="0"/>
              <a:t>Active Substance BWTSs</a:t>
            </a:r>
            <a:endParaRPr lang="en-CA" b="1" dirty="0"/>
          </a:p>
        </p:txBody>
      </p:sp>
      <p:pic>
        <p:nvPicPr>
          <p:cNvPr id="13" name="Content Placeholder 12" descr="Seacure.jpg"/>
          <p:cNvPicPr>
            <a:picLocks noGrp="1" noChangeAspect="1"/>
          </p:cNvPicPr>
          <p:nvPr>
            <p:ph idx="1"/>
          </p:nvPr>
        </p:nvPicPr>
        <p:blipFill>
          <a:blip r:embed="rId3" cstate="print"/>
          <a:stretch>
            <a:fillRect/>
          </a:stretch>
        </p:blipFill>
        <p:spPr>
          <a:xfrm>
            <a:off x="503548" y="2132856"/>
            <a:ext cx="4320480" cy="2880320"/>
          </a:xfrm>
        </p:spPr>
      </p:pic>
      <p:sp>
        <p:nvSpPr>
          <p:cNvPr id="14" name="Rectangle 13"/>
          <p:cNvSpPr/>
          <p:nvPr/>
        </p:nvSpPr>
        <p:spPr>
          <a:xfrm>
            <a:off x="755576" y="5157192"/>
            <a:ext cx="3696140" cy="400110"/>
          </a:xfrm>
          <a:prstGeom prst="rect">
            <a:avLst/>
          </a:prstGeom>
        </p:spPr>
        <p:txBody>
          <a:bodyPr wrap="none">
            <a:spAutoFit/>
          </a:bodyPr>
          <a:lstStyle/>
          <a:p>
            <a:r>
              <a:rPr lang="en-CA" sz="2000" b="1" dirty="0" smtClean="0"/>
              <a:t>Filtration and </a:t>
            </a:r>
            <a:r>
              <a:rPr lang="en-CA" sz="2000" b="1" dirty="0" err="1" smtClean="0"/>
              <a:t>Electrochlorination</a:t>
            </a:r>
            <a:endParaRPr lang="en-CA" sz="2000" b="1" dirty="0"/>
          </a:p>
        </p:txBody>
      </p:sp>
      <p:pic>
        <p:nvPicPr>
          <p:cNvPr id="1026" name="Picture 2"/>
          <p:cNvPicPr>
            <a:picLocks noChangeAspect="1" noChangeArrowheads="1"/>
          </p:cNvPicPr>
          <p:nvPr/>
        </p:nvPicPr>
        <p:blipFill>
          <a:blip r:embed="rId4" cstate="print"/>
          <a:srcRect/>
          <a:stretch>
            <a:fillRect/>
          </a:stretch>
        </p:blipFill>
        <p:spPr bwMode="auto">
          <a:xfrm>
            <a:off x="4860032" y="2132856"/>
            <a:ext cx="3720414" cy="2880320"/>
          </a:xfrm>
          <a:prstGeom prst="rect">
            <a:avLst/>
          </a:prstGeom>
          <a:noFill/>
          <a:ln w="9525">
            <a:noFill/>
            <a:miter lim="800000"/>
            <a:headEnd/>
            <a:tailEnd/>
          </a:ln>
        </p:spPr>
      </p:pic>
      <p:sp>
        <p:nvSpPr>
          <p:cNvPr id="6" name="Rectangle 5"/>
          <p:cNvSpPr/>
          <p:nvPr/>
        </p:nvSpPr>
        <p:spPr>
          <a:xfrm>
            <a:off x="5364088" y="5229200"/>
            <a:ext cx="2844818" cy="400110"/>
          </a:xfrm>
          <a:prstGeom prst="rect">
            <a:avLst/>
          </a:prstGeom>
        </p:spPr>
        <p:txBody>
          <a:bodyPr wrap="none">
            <a:spAutoFit/>
          </a:bodyPr>
          <a:lstStyle/>
          <a:p>
            <a:r>
              <a:rPr lang="en-CA" sz="2000" b="1" dirty="0" smtClean="0"/>
              <a:t>Filtration, UV  and Ozone</a:t>
            </a:r>
            <a:endParaRPr lang="en-CA" sz="20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305800" cy="864096"/>
          </a:xfrm>
        </p:spPr>
        <p:txBody>
          <a:bodyPr>
            <a:normAutofit fontScale="90000"/>
          </a:bodyPr>
          <a:lstStyle/>
          <a:p>
            <a:pPr algn="ctr"/>
            <a:r>
              <a:rPr lang="en-CA" sz="2800" b="1" dirty="0" smtClean="0"/>
              <a:t>Ballast Water Treatment System Estimated Costs</a:t>
            </a:r>
            <a:br>
              <a:rPr lang="en-CA" sz="2800" b="1" dirty="0" smtClean="0"/>
            </a:br>
            <a:r>
              <a:rPr lang="en-CA" sz="2400" b="1" dirty="0" smtClean="0"/>
              <a:t>(World Fleet Estimated to be ~60,000 Vessels) </a:t>
            </a:r>
            <a:endParaRPr lang="en-CA" sz="2400" b="1" dirty="0"/>
          </a:p>
        </p:txBody>
      </p:sp>
      <p:graphicFrame>
        <p:nvGraphicFramePr>
          <p:cNvPr id="3" name="Table 2"/>
          <p:cNvGraphicFramePr>
            <a:graphicFrameLocks noGrp="1"/>
          </p:cNvGraphicFramePr>
          <p:nvPr/>
        </p:nvGraphicFramePr>
        <p:xfrm>
          <a:off x="827584" y="1340768"/>
          <a:ext cx="7704858" cy="4131903"/>
        </p:xfrm>
        <a:graphic>
          <a:graphicData uri="http://schemas.openxmlformats.org/drawingml/2006/table">
            <a:tbl>
              <a:tblPr/>
              <a:tblGrid>
                <a:gridCol w="2568286"/>
                <a:gridCol w="2568286"/>
                <a:gridCol w="2568286"/>
              </a:tblGrid>
              <a:tr h="440049">
                <a:tc>
                  <a:txBody>
                    <a:bodyPr/>
                    <a:lstStyle/>
                    <a:p>
                      <a:pPr>
                        <a:lnSpc>
                          <a:spcPct val="115000"/>
                        </a:lnSpc>
                        <a:spcAft>
                          <a:spcPts val="0"/>
                        </a:spcAft>
                      </a:pPr>
                      <a:endParaRPr lang="en-CA" sz="1100" dirty="0" smtClean="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2000" b="1" dirty="0" err="1">
                          <a:latin typeface="Calibri"/>
                          <a:ea typeface="Calibri"/>
                          <a:cs typeface="Times New Roman"/>
                        </a:rPr>
                        <a:t>Retrofit</a:t>
                      </a:r>
                      <a:r>
                        <a:rPr lang="fr-CA" sz="2000" b="1" dirty="0">
                          <a:latin typeface="Calibri"/>
                          <a:ea typeface="Calibri"/>
                          <a:cs typeface="Times New Roman"/>
                        </a:rPr>
                        <a:t> </a:t>
                      </a:r>
                      <a:r>
                        <a:rPr lang="fr-CA" sz="2000" b="1" dirty="0" err="1">
                          <a:latin typeface="Calibri"/>
                          <a:ea typeface="Calibri"/>
                          <a:cs typeface="Times New Roman"/>
                        </a:rPr>
                        <a:t>Vessels</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2000" b="1" dirty="0">
                          <a:latin typeface="Calibri"/>
                          <a:ea typeface="Calibri"/>
                          <a:cs typeface="Times New Roman"/>
                        </a:rPr>
                        <a:t>New Construction</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049">
                <a:tc>
                  <a:txBody>
                    <a:bodyPr/>
                    <a:lstStyle/>
                    <a:p>
                      <a:pPr>
                        <a:lnSpc>
                          <a:spcPct val="115000"/>
                        </a:lnSpc>
                        <a:spcAft>
                          <a:spcPts val="0"/>
                        </a:spcAft>
                      </a:pPr>
                      <a:r>
                        <a:rPr lang="fr-CA" sz="2000" b="1" dirty="0" err="1" smtClean="0">
                          <a:latin typeface="Calibri"/>
                          <a:ea typeface="Calibri"/>
                          <a:cs typeface="Times New Roman"/>
                        </a:rPr>
                        <a:t>Purchase</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CA" sz="2000" b="1" dirty="0">
                          <a:latin typeface="Calibri"/>
                          <a:ea typeface="Calibri"/>
                          <a:cs typeface="Times New Roman"/>
                        </a:rPr>
                        <a:t>$750K - $1.25M</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r>
              <a:tr h="440049">
                <a:tc>
                  <a:txBody>
                    <a:bodyPr/>
                    <a:lstStyle/>
                    <a:p>
                      <a:pPr>
                        <a:lnSpc>
                          <a:spcPct val="115000"/>
                        </a:lnSpc>
                        <a:spcAft>
                          <a:spcPts val="0"/>
                        </a:spcAft>
                      </a:pPr>
                      <a:r>
                        <a:rPr lang="fr-CA" sz="2000" b="1" dirty="0">
                          <a:latin typeface="Calibri"/>
                          <a:ea typeface="Calibri"/>
                          <a:cs typeface="Times New Roman"/>
                        </a:rPr>
                        <a:t>Installation</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2000" b="1" dirty="0">
                          <a:latin typeface="Calibri"/>
                          <a:ea typeface="Calibri"/>
                          <a:cs typeface="Times New Roman"/>
                        </a:rPr>
                        <a:t>$75K - $175K</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2000" b="1">
                          <a:latin typeface="Calibri"/>
                          <a:ea typeface="Calibri"/>
                          <a:cs typeface="Times New Roman"/>
                        </a:rPr>
                        <a:t>$25K - $75K</a:t>
                      </a:r>
                      <a:endParaRPr lang="en-CA"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0098">
                <a:tc>
                  <a:txBody>
                    <a:bodyPr/>
                    <a:lstStyle/>
                    <a:p>
                      <a:pPr>
                        <a:lnSpc>
                          <a:spcPct val="115000"/>
                        </a:lnSpc>
                        <a:spcAft>
                          <a:spcPts val="0"/>
                        </a:spcAft>
                      </a:pPr>
                      <a:r>
                        <a:rPr lang="fr-CA" sz="2000" b="1" dirty="0" err="1" smtClean="0">
                          <a:latin typeface="Calibri"/>
                          <a:ea typeface="Calibri"/>
                          <a:cs typeface="Times New Roman"/>
                        </a:rPr>
                        <a:t>Annual</a:t>
                      </a:r>
                      <a:r>
                        <a:rPr lang="fr-CA" sz="2000" b="1" dirty="0" smtClean="0">
                          <a:latin typeface="Calibri"/>
                          <a:ea typeface="Calibri"/>
                          <a:cs typeface="Times New Roman"/>
                        </a:rPr>
                        <a:t> </a:t>
                      </a:r>
                      <a:r>
                        <a:rPr lang="fr-CA" sz="2000" b="1" dirty="0" err="1" smtClean="0">
                          <a:latin typeface="Calibri"/>
                          <a:ea typeface="Calibri"/>
                          <a:cs typeface="Times New Roman"/>
                        </a:rPr>
                        <a:t>Operation</a:t>
                      </a:r>
                      <a:r>
                        <a:rPr lang="fr-CA" sz="2000" b="1" dirty="0" smtClean="0">
                          <a:latin typeface="Calibri"/>
                          <a:ea typeface="Calibri"/>
                          <a:cs typeface="Times New Roman"/>
                        </a:rPr>
                        <a:t> </a:t>
                      </a:r>
                    </a:p>
                    <a:p>
                      <a:pPr>
                        <a:lnSpc>
                          <a:spcPct val="115000"/>
                        </a:lnSpc>
                        <a:spcAft>
                          <a:spcPts val="0"/>
                        </a:spcAft>
                      </a:pPr>
                      <a:r>
                        <a:rPr lang="fr-CA" sz="2000" b="1" dirty="0" smtClean="0">
                          <a:latin typeface="Calibri"/>
                          <a:ea typeface="Calibri"/>
                          <a:cs typeface="Times New Roman"/>
                        </a:rPr>
                        <a:t>and Maintenance </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CA" sz="2000" b="1" dirty="0">
                          <a:latin typeface="Calibri"/>
                          <a:ea typeface="Calibri"/>
                          <a:cs typeface="Times New Roman"/>
                        </a:rPr>
                        <a:t>$15K - $150K</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r>
              <a:tr h="880098">
                <a:tc>
                  <a:txBody>
                    <a:bodyPr/>
                    <a:lstStyle/>
                    <a:p>
                      <a:pPr>
                        <a:lnSpc>
                          <a:spcPct val="115000"/>
                        </a:lnSpc>
                        <a:spcAft>
                          <a:spcPts val="0"/>
                        </a:spcAft>
                      </a:pPr>
                      <a:r>
                        <a:rPr lang="fr-CA" sz="2000" b="1" dirty="0" err="1">
                          <a:latin typeface="Calibri"/>
                          <a:ea typeface="Calibri"/>
                          <a:cs typeface="Times New Roman"/>
                        </a:rPr>
                        <a:t>Treatment</a:t>
                      </a:r>
                      <a:r>
                        <a:rPr lang="fr-CA" sz="2000" b="1" dirty="0">
                          <a:latin typeface="Calibri"/>
                          <a:ea typeface="Calibri"/>
                          <a:cs typeface="Times New Roman"/>
                        </a:rPr>
                        <a:t> </a:t>
                      </a:r>
                      <a:r>
                        <a:rPr lang="fr-CA" sz="2000" b="1" dirty="0" err="1">
                          <a:latin typeface="Calibri"/>
                          <a:ea typeface="Calibri"/>
                          <a:cs typeface="Times New Roman"/>
                        </a:rPr>
                        <a:t>Cost</a:t>
                      </a:r>
                      <a:r>
                        <a:rPr lang="fr-CA" sz="2000" b="1" dirty="0">
                          <a:latin typeface="Calibri"/>
                          <a:ea typeface="Calibri"/>
                          <a:cs typeface="Times New Roman"/>
                        </a:rPr>
                        <a:t>/MT </a:t>
                      </a:r>
                      <a:r>
                        <a:rPr lang="fr-CA" sz="2000" b="1" dirty="0" smtClean="0">
                          <a:latin typeface="Calibri"/>
                          <a:ea typeface="Calibri"/>
                          <a:cs typeface="Times New Roman"/>
                        </a:rPr>
                        <a:t>(Over 25yr</a:t>
                      </a:r>
                      <a:r>
                        <a:rPr lang="fr-CA" sz="2000" b="1" dirty="0">
                          <a:latin typeface="Calibri"/>
                          <a:ea typeface="Calibri"/>
                          <a:cs typeface="Times New Roman"/>
                        </a:rPr>
                        <a:t>)</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CA" sz="2000" b="1" dirty="0">
                          <a:latin typeface="Calibri"/>
                          <a:ea typeface="Calibri"/>
                          <a:cs typeface="Times New Roman"/>
                        </a:rPr>
                        <a:t>$</a:t>
                      </a:r>
                      <a:r>
                        <a:rPr lang="fr-CA" sz="2000" b="1" dirty="0" smtClean="0">
                          <a:latin typeface="Calibri"/>
                          <a:ea typeface="Calibri"/>
                          <a:cs typeface="Times New Roman"/>
                        </a:rPr>
                        <a:t>0.10 </a:t>
                      </a:r>
                      <a:r>
                        <a:rPr lang="fr-CA" sz="2000" b="1" dirty="0">
                          <a:latin typeface="Calibri"/>
                          <a:ea typeface="Calibri"/>
                          <a:cs typeface="Times New Roman"/>
                        </a:rPr>
                        <a:t>- </a:t>
                      </a:r>
                      <a:r>
                        <a:rPr lang="fr-CA" sz="2000" b="1" dirty="0" smtClean="0">
                          <a:latin typeface="Calibri"/>
                          <a:ea typeface="Calibri"/>
                          <a:cs typeface="Times New Roman"/>
                        </a:rPr>
                        <a:t>$1.00</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r>
              <a:tr h="880098">
                <a:tc>
                  <a:txBody>
                    <a:bodyPr/>
                    <a:lstStyle/>
                    <a:p>
                      <a:pPr>
                        <a:lnSpc>
                          <a:spcPct val="115000"/>
                        </a:lnSpc>
                        <a:spcAft>
                          <a:spcPts val="0"/>
                        </a:spcAft>
                      </a:pPr>
                      <a:r>
                        <a:rPr lang="en-CA" sz="2000" b="1" dirty="0" smtClean="0">
                          <a:latin typeface="Calibri"/>
                          <a:ea typeface="Calibri"/>
                          <a:cs typeface="Times New Roman"/>
                        </a:rPr>
                        <a:t>Treatment Cost/Year</a:t>
                      </a:r>
                    </a:p>
                    <a:p>
                      <a:pPr>
                        <a:lnSpc>
                          <a:spcPct val="115000"/>
                        </a:lnSpc>
                        <a:spcAft>
                          <a:spcPts val="0"/>
                        </a:spcAft>
                      </a:pPr>
                      <a:r>
                        <a:rPr lang="en-CA" sz="2000" b="1" dirty="0" smtClean="0">
                          <a:latin typeface="Calibri"/>
                          <a:ea typeface="Calibri"/>
                          <a:cs typeface="Times New Roman"/>
                        </a:rPr>
                        <a:t>(10 trips/Year; </a:t>
                      </a:r>
                    </a:p>
                    <a:p>
                      <a:pPr>
                        <a:lnSpc>
                          <a:spcPct val="115000"/>
                        </a:lnSpc>
                        <a:spcAft>
                          <a:spcPts val="0"/>
                        </a:spcAft>
                      </a:pPr>
                      <a:r>
                        <a:rPr lang="en-CA" sz="2000" b="1" dirty="0" smtClean="0">
                          <a:latin typeface="Calibri"/>
                          <a:ea typeface="Calibri"/>
                          <a:cs typeface="Times New Roman"/>
                        </a:rPr>
                        <a:t>25,000</a:t>
                      </a:r>
                      <a:r>
                        <a:rPr lang="en-CA" sz="2000" b="1" baseline="0" dirty="0" smtClean="0">
                          <a:latin typeface="Calibri"/>
                          <a:ea typeface="Calibri"/>
                          <a:cs typeface="Times New Roman"/>
                        </a:rPr>
                        <a:t> MT BW/Trip)</a:t>
                      </a:r>
                      <a:endParaRPr lang="en-CA" sz="20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CA" sz="2000" b="1" dirty="0" smtClean="0">
                          <a:latin typeface="Calibri"/>
                          <a:ea typeface="Calibri"/>
                          <a:cs typeface="Times New Roman"/>
                        </a:rPr>
                        <a:t>$25K</a:t>
                      </a:r>
                      <a:r>
                        <a:rPr lang="en-CA" sz="2000" b="1" baseline="0" dirty="0" smtClean="0">
                          <a:latin typeface="Calibri"/>
                          <a:ea typeface="Calibri"/>
                          <a:cs typeface="Times New Roman"/>
                        </a:rPr>
                        <a:t> – $250K</a:t>
                      </a:r>
                      <a:endParaRPr lang="en-CA" sz="20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r>
            </a:tbl>
          </a:graphicData>
        </a:graphic>
      </p:graphicFrame>
      <p:sp>
        <p:nvSpPr>
          <p:cNvPr id="5" name="Rectangle 4"/>
          <p:cNvSpPr/>
          <p:nvPr/>
        </p:nvSpPr>
        <p:spPr>
          <a:xfrm>
            <a:off x="827584" y="6021288"/>
            <a:ext cx="3003258" cy="369332"/>
          </a:xfrm>
          <a:prstGeom prst="rect">
            <a:avLst/>
          </a:prstGeom>
        </p:spPr>
        <p:txBody>
          <a:bodyPr wrap="none">
            <a:spAutoFit/>
          </a:bodyPr>
          <a:lstStyle/>
          <a:p>
            <a:pPr lvl="0" fontAlgn="base">
              <a:spcBef>
                <a:spcPct val="0"/>
              </a:spcBef>
              <a:spcAft>
                <a:spcPct val="0"/>
              </a:spcAft>
            </a:pPr>
            <a:r>
              <a:rPr lang="fr-CA" dirty="0" smtClean="0">
                <a:latin typeface="Calibri" pitchFamily="34" charset="0"/>
                <a:ea typeface="Calibri" pitchFamily="34" charset="0"/>
                <a:cs typeface="Times New Roman" pitchFamily="18" charset="0"/>
              </a:rPr>
              <a:t>(</a:t>
            </a:r>
            <a:r>
              <a:rPr lang="fr-CA" dirty="0" err="1" smtClean="0">
                <a:latin typeface="Calibri" pitchFamily="34" charset="0"/>
                <a:ea typeface="Calibri" pitchFamily="34" charset="0"/>
                <a:cs typeface="Times New Roman" pitchFamily="18" charset="0"/>
              </a:rPr>
              <a:t>revised</a:t>
            </a:r>
            <a:r>
              <a:rPr lang="fr-CA" dirty="0" smtClean="0">
                <a:latin typeface="Calibri" pitchFamily="34" charset="0"/>
                <a:ea typeface="Calibri" pitchFamily="34" charset="0"/>
                <a:cs typeface="Times New Roman" pitchFamily="18" charset="0"/>
              </a:rPr>
              <a:t> </a:t>
            </a:r>
            <a:r>
              <a:rPr lang="fr-CA" dirty="0" err="1" smtClean="0">
                <a:latin typeface="Calibri" pitchFamily="34" charset="0"/>
                <a:ea typeface="Calibri" pitchFamily="34" charset="0"/>
                <a:cs typeface="Times New Roman" pitchFamily="18" charset="0"/>
              </a:rPr>
              <a:t>from</a:t>
            </a:r>
            <a:r>
              <a:rPr lang="fr-CA" dirty="0" smtClean="0">
                <a:latin typeface="Calibri" pitchFamily="34" charset="0"/>
                <a:ea typeface="Calibri" pitchFamily="34" charset="0"/>
                <a:cs typeface="Times New Roman" pitchFamily="18" charset="0"/>
              </a:rPr>
              <a:t> King et al. 2012)</a:t>
            </a:r>
            <a:endParaRPr lang="en-CA" dirty="0" smtClean="0">
              <a:latin typeface="Arial" pitchFamily="34" charset="0"/>
              <a:cs typeface="Arial" pitchFamily="34" charset="0"/>
            </a:endParaRPr>
          </a:p>
        </p:txBody>
      </p:sp>
      <p:sp>
        <p:nvSpPr>
          <p:cNvPr id="6" name="Rectangle 5"/>
          <p:cNvSpPr/>
          <p:nvPr/>
        </p:nvSpPr>
        <p:spPr>
          <a:xfrm>
            <a:off x="827584" y="5589240"/>
            <a:ext cx="7704856" cy="369332"/>
          </a:xfrm>
          <a:prstGeom prst="rect">
            <a:avLst/>
          </a:prstGeom>
        </p:spPr>
        <p:txBody>
          <a:bodyPr wrap="square">
            <a:spAutoFit/>
          </a:bodyPr>
          <a:lstStyle/>
          <a:p>
            <a:r>
              <a:rPr lang="en-CA" dirty="0" smtClean="0"/>
              <a:t>Note: some installations may require 2 BWTSs, doubling all cost estimates.</a:t>
            </a:r>
            <a:endParaRPr lang="en-C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78098"/>
          </a:xfrm>
        </p:spPr>
        <p:txBody>
          <a:bodyPr>
            <a:normAutofit/>
          </a:bodyPr>
          <a:lstStyle/>
          <a:p>
            <a:r>
              <a:rPr lang="en-CA" b="1" dirty="0" smtClean="0"/>
              <a:t>Concerns Regarding BWTSs</a:t>
            </a:r>
            <a:endParaRPr lang="en-CA" b="1" dirty="0"/>
          </a:p>
        </p:txBody>
      </p:sp>
      <p:sp>
        <p:nvSpPr>
          <p:cNvPr id="3" name="Rectangle 2"/>
          <p:cNvSpPr/>
          <p:nvPr/>
        </p:nvSpPr>
        <p:spPr>
          <a:xfrm>
            <a:off x="755576" y="1052736"/>
            <a:ext cx="7704856" cy="5386090"/>
          </a:xfrm>
          <a:prstGeom prst="rect">
            <a:avLst/>
          </a:prstGeom>
        </p:spPr>
        <p:txBody>
          <a:bodyPr wrap="square">
            <a:spAutoFit/>
          </a:bodyPr>
          <a:lstStyle/>
          <a:p>
            <a:pPr lvl="0" eaLnBrk="0" fontAlgn="base" hangingPunct="0">
              <a:spcBef>
                <a:spcPct val="0"/>
              </a:spcBef>
              <a:spcAft>
                <a:spcPct val="0"/>
              </a:spcAft>
            </a:pPr>
            <a:r>
              <a:rPr lang="en-CA" sz="2400" dirty="0" smtClean="0">
                <a:latin typeface="Arial" panose="020B0604020202020204" pitchFamily="34" charset="0"/>
                <a:ea typeface="Calibri" pitchFamily="34" charset="0"/>
                <a:cs typeface="Arial" panose="020B0604020202020204" pitchFamily="34" charset="0"/>
              </a:rPr>
              <a:t>There is general concern that in practice, even approved BWTSs may not meet the D-2 discharge standard under all conditions at all times.</a:t>
            </a:r>
          </a:p>
          <a:p>
            <a:pPr lvl="0" eaLnBrk="0" fontAlgn="base" hangingPunct="0">
              <a:spcBef>
                <a:spcPct val="0"/>
              </a:spcBef>
              <a:spcAft>
                <a:spcPct val="0"/>
              </a:spcAft>
            </a:pPr>
            <a:endParaRPr lang="en-CA" sz="1600" b="1" dirty="0" smtClean="0">
              <a:latin typeface="Arial" panose="020B0604020202020204" pitchFamily="34" charset="0"/>
              <a:ea typeface="Calibri" pitchFamily="34" charset="0"/>
              <a:cs typeface="Arial" panose="020B0604020202020204" pitchFamily="34" charset="0"/>
            </a:endParaRPr>
          </a:p>
          <a:p>
            <a:pPr lvl="0" eaLnBrk="0" fontAlgn="base" hangingPunct="0">
              <a:spcBef>
                <a:spcPct val="0"/>
              </a:spcBef>
              <a:spcAft>
                <a:spcPct val="0"/>
              </a:spcAft>
            </a:pPr>
            <a:r>
              <a:rPr lang="en-CA" sz="2000" b="1" dirty="0" smtClean="0">
                <a:latin typeface="Arial" panose="020B0604020202020204" pitchFamily="34" charset="0"/>
                <a:ea typeface="Calibri" pitchFamily="34" charset="0"/>
                <a:cs typeface="Arial" panose="020B0604020202020204" pitchFamily="34" charset="0"/>
              </a:rPr>
              <a:t>Environmental</a:t>
            </a:r>
          </a:p>
          <a:p>
            <a:pPr marL="800100" lvl="1" indent="-342900" eaLnBrk="0" fontAlgn="base" hangingPunct="0">
              <a:spcBef>
                <a:spcPct val="0"/>
              </a:spcBef>
              <a:spcAft>
                <a:spcPct val="0"/>
              </a:spcAft>
              <a:buFont typeface="Arial" panose="020B0604020202020204" pitchFamily="34" charset="0"/>
              <a:buChar char="•"/>
            </a:pPr>
            <a:r>
              <a:rPr lang="en-CA" sz="2000" dirty="0" smtClean="0">
                <a:latin typeface="Arial" panose="020B0604020202020204" pitchFamily="34" charset="0"/>
                <a:ea typeface="Calibri" pitchFamily="34" charset="0"/>
                <a:cs typeface="Arial" panose="020B0604020202020204" pitchFamily="34" charset="0"/>
              </a:rPr>
              <a:t>        Temperature</a:t>
            </a:r>
          </a:p>
          <a:p>
            <a:pPr marL="800100" lvl="1" indent="-342900" eaLnBrk="0" fontAlgn="base" hangingPunct="0">
              <a:spcBef>
                <a:spcPct val="0"/>
              </a:spcBef>
              <a:spcAft>
                <a:spcPct val="0"/>
              </a:spcAft>
              <a:buFont typeface="Arial" panose="020B0604020202020204" pitchFamily="34" charset="0"/>
              <a:buChar char="•"/>
            </a:pPr>
            <a:r>
              <a:rPr lang="en-CA" sz="2000" dirty="0" smtClean="0">
                <a:latin typeface="Arial" panose="020B0604020202020204" pitchFamily="34" charset="0"/>
                <a:ea typeface="Calibri" pitchFamily="34" charset="0"/>
                <a:cs typeface="Arial" panose="020B0604020202020204" pitchFamily="34" charset="0"/>
              </a:rPr>
              <a:t>        Salinity</a:t>
            </a:r>
          </a:p>
          <a:p>
            <a:pPr marL="800100" lvl="1" indent="-342900" eaLnBrk="0" fontAlgn="base" hangingPunct="0">
              <a:spcBef>
                <a:spcPct val="0"/>
              </a:spcBef>
              <a:spcAft>
                <a:spcPct val="0"/>
              </a:spcAft>
              <a:buFont typeface="Arial" panose="020B0604020202020204" pitchFamily="34" charset="0"/>
              <a:buChar char="•"/>
            </a:pPr>
            <a:r>
              <a:rPr lang="en-CA" sz="2000" dirty="0" smtClean="0">
                <a:latin typeface="Arial" panose="020B0604020202020204" pitchFamily="34" charset="0"/>
                <a:ea typeface="Calibri" pitchFamily="34" charset="0"/>
                <a:cs typeface="Arial" panose="020B0604020202020204" pitchFamily="34" charset="0"/>
              </a:rPr>
              <a:t>        Turbidity</a:t>
            </a:r>
          </a:p>
          <a:p>
            <a:pPr marL="800100" lvl="1" indent="-342900" eaLnBrk="0" fontAlgn="base" hangingPunct="0">
              <a:spcBef>
                <a:spcPct val="0"/>
              </a:spcBef>
              <a:spcAft>
                <a:spcPct val="0"/>
              </a:spcAft>
              <a:buFont typeface="Arial" panose="020B0604020202020204" pitchFamily="34" charset="0"/>
              <a:buChar char="•"/>
            </a:pPr>
            <a:r>
              <a:rPr lang="en-CA" sz="2000" dirty="0" smtClean="0">
                <a:latin typeface="Arial" panose="020B0604020202020204" pitchFamily="34" charset="0"/>
                <a:ea typeface="Calibri" pitchFamily="34" charset="0"/>
                <a:cs typeface="Arial" panose="020B0604020202020204" pitchFamily="34" charset="0"/>
              </a:rPr>
              <a:t>        Dissolved Organics</a:t>
            </a:r>
          </a:p>
          <a:p>
            <a:pPr marL="800100" lvl="1" indent="-342900" eaLnBrk="0" fontAlgn="base" hangingPunct="0">
              <a:spcBef>
                <a:spcPct val="0"/>
              </a:spcBef>
              <a:spcAft>
                <a:spcPct val="0"/>
              </a:spcAft>
              <a:buFont typeface="Arial" panose="020B0604020202020204" pitchFamily="34" charset="0"/>
              <a:buChar char="•"/>
            </a:pPr>
            <a:r>
              <a:rPr lang="en-CA" sz="2000" dirty="0" smtClean="0">
                <a:latin typeface="Arial" panose="020B0604020202020204" pitchFamily="34" charset="0"/>
                <a:ea typeface="Calibri" pitchFamily="34" charset="0"/>
                <a:cs typeface="Arial" panose="020B0604020202020204" pitchFamily="34" charset="0"/>
              </a:rPr>
              <a:t>        Suspended Solids</a:t>
            </a:r>
          </a:p>
          <a:p>
            <a:pPr marL="800100" lvl="1" indent="-342900" eaLnBrk="0" fontAlgn="base" hangingPunct="0">
              <a:spcBef>
                <a:spcPct val="0"/>
              </a:spcBef>
              <a:spcAft>
                <a:spcPct val="0"/>
              </a:spcAft>
              <a:buFont typeface="Arial" panose="020B0604020202020204" pitchFamily="34" charset="0"/>
              <a:buChar char="•"/>
            </a:pPr>
            <a:r>
              <a:rPr lang="en-CA" sz="2000" dirty="0" smtClean="0">
                <a:latin typeface="Arial" panose="020B0604020202020204" pitchFamily="34" charset="0"/>
                <a:ea typeface="Calibri" pitchFamily="34" charset="0"/>
                <a:cs typeface="Arial" panose="020B0604020202020204" pitchFamily="34" charset="0"/>
              </a:rPr>
              <a:t>        UV Transmittance</a:t>
            </a:r>
          </a:p>
          <a:p>
            <a:pPr lvl="0" eaLnBrk="0" fontAlgn="base" hangingPunct="0">
              <a:spcBef>
                <a:spcPct val="0"/>
              </a:spcBef>
              <a:spcAft>
                <a:spcPct val="0"/>
              </a:spcAft>
            </a:pPr>
            <a:endParaRPr lang="en-CA" sz="1600" b="1" dirty="0" smtClean="0">
              <a:latin typeface="Arial" panose="020B0604020202020204" pitchFamily="34" charset="0"/>
              <a:ea typeface="Calibri" pitchFamily="34" charset="0"/>
              <a:cs typeface="Arial" panose="020B0604020202020204" pitchFamily="34" charset="0"/>
            </a:endParaRPr>
          </a:p>
          <a:p>
            <a:pPr lvl="0" eaLnBrk="0" fontAlgn="base" hangingPunct="0">
              <a:spcBef>
                <a:spcPct val="0"/>
              </a:spcBef>
              <a:spcAft>
                <a:spcPct val="0"/>
              </a:spcAft>
            </a:pPr>
            <a:r>
              <a:rPr lang="en-CA" sz="2000" b="1" dirty="0" smtClean="0">
                <a:latin typeface="Arial" panose="020B0604020202020204" pitchFamily="34" charset="0"/>
                <a:ea typeface="Calibri" pitchFamily="34" charset="0"/>
                <a:cs typeface="Arial" panose="020B0604020202020204" pitchFamily="34" charset="0"/>
              </a:rPr>
              <a:t>Operational</a:t>
            </a:r>
          </a:p>
          <a:p>
            <a:pPr marL="800100" lvl="1" indent="-342900" eaLnBrk="0" fontAlgn="base" hangingPunct="0">
              <a:spcBef>
                <a:spcPct val="0"/>
              </a:spcBef>
              <a:spcAft>
                <a:spcPct val="0"/>
              </a:spcAft>
              <a:buFont typeface="Arial" panose="020B0604020202020204" pitchFamily="34" charset="0"/>
              <a:buChar char="•"/>
            </a:pPr>
            <a:r>
              <a:rPr lang="en-CA" sz="2000" dirty="0" smtClean="0">
                <a:latin typeface="Arial" panose="020B0604020202020204" pitchFamily="34" charset="0"/>
                <a:ea typeface="Calibri" pitchFamily="34" charset="0"/>
                <a:cs typeface="Arial" panose="020B0604020202020204" pitchFamily="34" charset="0"/>
              </a:rPr>
              <a:t>Reliability </a:t>
            </a:r>
            <a:r>
              <a:rPr lang="en-CA" sz="2000" dirty="0" smtClean="0">
                <a:latin typeface="Arial" panose="020B0604020202020204" pitchFamily="34" charset="0"/>
                <a:ea typeface="Calibri" pitchFamily="34" charset="0"/>
                <a:cs typeface="Arial" panose="020B0604020202020204" pitchFamily="34" charset="0"/>
              </a:rPr>
              <a:t>of complex </a:t>
            </a:r>
            <a:r>
              <a:rPr lang="en-CA" sz="2000" dirty="0" smtClean="0">
                <a:latin typeface="Arial" panose="020B0604020202020204" pitchFamily="34" charset="0"/>
                <a:ea typeface="Calibri" pitchFamily="34" charset="0"/>
                <a:cs typeface="Arial" panose="020B0604020202020204" pitchFamily="34" charset="0"/>
              </a:rPr>
              <a:t>mechanical, electrical, hydraulic, chemical systems</a:t>
            </a:r>
            <a:r>
              <a:rPr lang="en-CA" sz="2000" dirty="0" smtClean="0">
                <a:latin typeface="Arial" panose="020B0604020202020204" pitchFamily="34" charset="0"/>
                <a:ea typeface="Calibri" pitchFamily="34" charset="0"/>
                <a:cs typeface="Arial" panose="020B0604020202020204" pitchFamily="34" charset="0"/>
              </a:rPr>
              <a:t>; backup systems not usually an </a:t>
            </a:r>
            <a:r>
              <a:rPr lang="en-CA" sz="2000" dirty="0" smtClean="0">
                <a:latin typeface="Arial" panose="020B0604020202020204" pitchFamily="34" charset="0"/>
                <a:ea typeface="Calibri" pitchFamily="34" charset="0"/>
                <a:cs typeface="Arial" panose="020B0604020202020204" pitchFamily="34" charset="0"/>
              </a:rPr>
              <a:t>option</a:t>
            </a:r>
          </a:p>
          <a:p>
            <a:pPr marL="800100" lvl="1" indent="-342900" eaLnBrk="0" fontAlgn="base" hangingPunct="0">
              <a:spcBef>
                <a:spcPct val="0"/>
              </a:spcBef>
              <a:spcAft>
                <a:spcPct val="0"/>
              </a:spcAft>
              <a:buFont typeface="Arial" panose="020B0604020202020204" pitchFamily="34" charset="0"/>
              <a:buChar char="•"/>
            </a:pPr>
            <a:r>
              <a:rPr lang="en-CA" sz="2000" dirty="0" smtClean="0">
                <a:latin typeface="Arial" panose="020B0604020202020204" pitchFamily="34" charset="0"/>
                <a:ea typeface="Calibri" pitchFamily="34" charset="0"/>
                <a:cs typeface="Arial" panose="020B0604020202020204" pitchFamily="34" charset="0"/>
              </a:rPr>
              <a:t>Worldwide </a:t>
            </a:r>
            <a:r>
              <a:rPr lang="en-CA" sz="2000" dirty="0" smtClean="0">
                <a:latin typeface="Arial" panose="020B0604020202020204" pitchFamily="34" charset="0"/>
                <a:ea typeface="Calibri" pitchFamily="34" charset="0"/>
                <a:cs typeface="Arial" panose="020B0604020202020204" pitchFamily="34" charset="0"/>
              </a:rPr>
              <a:t>availability of  parts and maintenance; Integrated </a:t>
            </a:r>
            <a:r>
              <a:rPr lang="en-CA" sz="2000" dirty="0" smtClean="0">
                <a:latin typeface="Arial" panose="020B0604020202020204" pitchFamily="34" charset="0"/>
                <a:ea typeface="Calibri" pitchFamily="34" charset="0"/>
                <a:cs typeface="Arial" panose="020B0604020202020204" pitchFamily="34" charset="0"/>
              </a:rPr>
              <a:t>Logistics </a:t>
            </a:r>
            <a:r>
              <a:rPr lang="en-CA" sz="2000" dirty="0" smtClean="0">
                <a:latin typeface="Arial" panose="020B0604020202020204" pitchFamily="34" charset="0"/>
                <a:ea typeface="Calibri" pitchFamily="34" charset="0"/>
                <a:cs typeface="Arial" panose="020B0604020202020204" pitchFamily="34" charset="0"/>
              </a:rPr>
              <a:t>Systems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ancouver Harbour Entrance.jpg"/>
          <p:cNvPicPr>
            <a:picLocks noChangeAspect="1"/>
          </p:cNvPicPr>
          <p:nvPr/>
        </p:nvPicPr>
        <p:blipFill>
          <a:blip r:embed="rId3" cstate="print"/>
          <a:stretch>
            <a:fillRect/>
          </a:stretch>
        </p:blipFill>
        <p:spPr>
          <a:xfrm>
            <a:off x="-617219" y="0"/>
            <a:ext cx="10378439"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06090"/>
          </a:xfrm>
        </p:spPr>
        <p:txBody>
          <a:bodyPr>
            <a:normAutofit fontScale="90000"/>
          </a:bodyPr>
          <a:lstStyle/>
          <a:p>
            <a:r>
              <a:rPr lang="en-CA" sz="3600" b="1" dirty="0" smtClean="0"/>
              <a:t>PACIFIC BALLAST WATER EXCHANGE ZONES</a:t>
            </a:r>
            <a:endParaRPr lang="en-CA" sz="3600" b="1" dirty="0"/>
          </a:p>
        </p:txBody>
      </p:sp>
      <p:pic>
        <p:nvPicPr>
          <p:cNvPr id="64514" name="Picture 2"/>
          <p:cNvPicPr>
            <a:picLocks noChangeAspect="1" noChangeArrowheads="1"/>
          </p:cNvPicPr>
          <p:nvPr/>
        </p:nvPicPr>
        <p:blipFill>
          <a:blip r:embed="rId3" cstate="print"/>
          <a:srcRect/>
          <a:stretch>
            <a:fillRect/>
          </a:stretch>
        </p:blipFill>
        <p:spPr bwMode="auto">
          <a:xfrm>
            <a:off x="1043608" y="692696"/>
            <a:ext cx="7216747" cy="7522314"/>
          </a:xfrm>
          <a:prstGeom prst="rect">
            <a:avLst/>
          </a:prstGeom>
          <a:noFill/>
          <a:ln w="9525">
            <a:noFill/>
            <a:miter lim="800000"/>
            <a:headEnd/>
            <a:tailEnd/>
          </a:ln>
        </p:spPr>
      </p:pic>
      <p:sp>
        <p:nvSpPr>
          <p:cNvPr id="4" name="Rectangle 3"/>
          <p:cNvSpPr/>
          <p:nvPr/>
        </p:nvSpPr>
        <p:spPr>
          <a:xfrm>
            <a:off x="0" y="6165304"/>
            <a:ext cx="1224887" cy="461665"/>
          </a:xfrm>
          <a:prstGeom prst="rect">
            <a:avLst/>
          </a:prstGeom>
        </p:spPr>
        <p:txBody>
          <a:bodyPr wrap="none">
            <a:spAutoFit/>
          </a:bodyPr>
          <a:lstStyle/>
          <a:p>
            <a:r>
              <a:rPr lang="en-CA" sz="1200" dirty="0" smtClean="0"/>
              <a:t>(</a:t>
            </a:r>
            <a:r>
              <a:rPr lang="en-CA" sz="1200" dirty="0" err="1" smtClean="0"/>
              <a:t>Cassus-Monroy</a:t>
            </a:r>
            <a:r>
              <a:rPr lang="en-CA" sz="1200" dirty="0" smtClean="0"/>
              <a:t> </a:t>
            </a:r>
          </a:p>
          <a:p>
            <a:r>
              <a:rPr lang="en-CA" sz="1200" dirty="0" smtClean="0"/>
              <a:t>et al. 2014.)</a:t>
            </a:r>
            <a:endParaRPr lang="en-CA"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on\Documents\Work Files\MWS Files\BW Exchange Zones\Victoria 2015\PowerPoint Presentation\Scans and Pictures\Amelie graphic.jpg"/>
          <p:cNvPicPr>
            <a:picLocks noChangeAspect="1" noChangeArrowheads="1"/>
          </p:cNvPicPr>
          <p:nvPr/>
        </p:nvPicPr>
        <p:blipFill>
          <a:blip r:embed="rId3" cstate="print"/>
          <a:srcRect/>
          <a:stretch>
            <a:fillRect/>
          </a:stretch>
        </p:blipFill>
        <p:spPr bwMode="auto">
          <a:xfrm>
            <a:off x="134470" y="0"/>
            <a:ext cx="8875059"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20080"/>
          </a:xfrm>
        </p:spPr>
        <p:txBody>
          <a:bodyPr>
            <a:normAutofit fontScale="90000"/>
          </a:bodyPr>
          <a:lstStyle/>
          <a:p>
            <a:pPr algn="ctr"/>
            <a:r>
              <a:rPr lang="en-CA" sz="3600" b="1" dirty="0" smtClean="0"/>
              <a:t>CONCERNS WITH BALLAST WATER EXCHANGE</a:t>
            </a:r>
            <a:endParaRPr lang="en-CA" sz="3600" b="1" dirty="0"/>
          </a:p>
        </p:txBody>
      </p:sp>
      <p:sp>
        <p:nvSpPr>
          <p:cNvPr id="3" name="Rectangle 2"/>
          <p:cNvSpPr/>
          <p:nvPr/>
        </p:nvSpPr>
        <p:spPr>
          <a:xfrm>
            <a:off x="539552" y="1268760"/>
            <a:ext cx="8064896" cy="5324535"/>
          </a:xfrm>
          <a:prstGeom prst="rect">
            <a:avLst/>
          </a:prstGeom>
        </p:spPr>
        <p:txBody>
          <a:bodyPr wrap="square">
            <a:spAutoFit/>
          </a:bodyPr>
          <a:lstStyle/>
          <a:p>
            <a:r>
              <a:rPr lang="en-CA" sz="2000" dirty="0" smtClean="0">
                <a:latin typeface="Arial" panose="020B0604020202020204" pitchFamily="34" charset="0"/>
                <a:cs typeface="Arial" panose="020B0604020202020204" pitchFamily="34" charset="0"/>
              </a:rPr>
              <a:t>Additional work loads on officers and crew, personnel safety.</a:t>
            </a:r>
          </a:p>
          <a:p>
            <a:endParaRPr lang="en-CA" sz="800" dirty="0" smtClean="0">
              <a:latin typeface="Arial" panose="020B0604020202020204" pitchFamily="34" charset="0"/>
              <a:cs typeface="Arial" panose="020B0604020202020204" pitchFamily="34" charset="0"/>
            </a:endParaRPr>
          </a:p>
          <a:p>
            <a:r>
              <a:rPr lang="en-CA" sz="2000" dirty="0" smtClean="0">
                <a:latin typeface="Arial" panose="020B0604020202020204" pitchFamily="34" charset="0"/>
                <a:cs typeface="Arial" panose="020B0604020202020204" pitchFamily="34" charset="0"/>
              </a:rPr>
              <a:t>The effects of free surface area in partially filled ballast tanks on stability and structural loads, which should be maintained within permitted values. </a:t>
            </a:r>
          </a:p>
          <a:p>
            <a:endParaRPr lang="en-CA" sz="800" dirty="0" smtClean="0">
              <a:latin typeface="Arial" panose="020B0604020202020204" pitchFamily="34" charset="0"/>
              <a:cs typeface="Arial" panose="020B0604020202020204" pitchFamily="34" charset="0"/>
            </a:endParaRPr>
          </a:p>
          <a:p>
            <a:r>
              <a:rPr lang="en-CA" sz="2000" dirty="0" smtClean="0">
                <a:latin typeface="Arial" panose="020B0604020202020204" pitchFamily="34" charset="0"/>
                <a:cs typeface="Arial" panose="020B0604020202020204" pitchFamily="34" charset="0"/>
              </a:rPr>
              <a:t>The production of longitudinal and torsional stresses, which  should be maintained within permitted values. </a:t>
            </a:r>
          </a:p>
          <a:p>
            <a:endParaRPr lang="en-CA" sz="800" dirty="0" smtClean="0">
              <a:latin typeface="Arial" panose="020B0604020202020204" pitchFamily="34" charset="0"/>
              <a:cs typeface="Arial" panose="020B0604020202020204" pitchFamily="34" charset="0"/>
            </a:endParaRPr>
          </a:p>
          <a:p>
            <a:r>
              <a:rPr lang="en-CA" sz="2000" dirty="0" smtClean="0">
                <a:latin typeface="Arial" panose="020B0604020202020204" pitchFamily="34" charset="0"/>
                <a:cs typeface="Arial" panose="020B0604020202020204" pitchFamily="34" charset="0"/>
              </a:rPr>
              <a:t>Fore/aft trim, bridge visibility, propeller and rudder immersion, slamming, maintaining minimum forward draft. </a:t>
            </a:r>
          </a:p>
          <a:p>
            <a:endParaRPr lang="en-CA" sz="800" dirty="0" smtClean="0">
              <a:latin typeface="Arial" panose="020B0604020202020204" pitchFamily="34" charset="0"/>
              <a:cs typeface="Arial" panose="020B0604020202020204" pitchFamily="34" charset="0"/>
            </a:endParaRPr>
          </a:p>
          <a:p>
            <a:r>
              <a:rPr lang="en-CA" sz="2000" dirty="0" smtClean="0">
                <a:latin typeface="Arial" panose="020B0604020202020204" pitchFamily="34" charset="0"/>
                <a:cs typeface="Arial" panose="020B0604020202020204" pitchFamily="34" charset="0"/>
              </a:rPr>
              <a:t>Open ocean BWE may in some cases increase the numbers of potential Aquatic NIS  being carried that can survive in saltwater ports, either by adding new species, supplementing numbers of current species, or by “fresh” ocean water stimulating resting stage emergence. (Chan et al. 2015)</a:t>
            </a:r>
          </a:p>
          <a:p>
            <a:endParaRPr lang="en-CA" sz="800" dirty="0" smtClean="0">
              <a:latin typeface="Arial" panose="020B0604020202020204" pitchFamily="34" charset="0"/>
              <a:cs typeface="Arial" panose="020B0604020202020204" pitchFamily="34" charset="0"/>
            </a:endParaRPr>
          </a:p>
          <a:p>
            <a:r>
              <a:rPr lang="en-CA" sz="2000" dirty="0" smtClean="0">
                <a:latin typeface="Arial" panose="020B0604020202020204" pitchFamily="34" charset="0"/>
                <a:cs typeface="Arial" panose="020B0604020202020204" pitchFamily="34" charset="0"/>
              </a:rPr>
              <a:t>Internal structures in ballast tanks may allow “refuges” of unexchanged ballast water retaining Aquatic NIS.</a:t>
            </a:r>
            <a:endParaRPr lang="en-CA" sz="800" dirty="0" smtClean="0">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52128"/>
          </a:xfrm>
        </p:spPr>
        <p:txBody>
          <a:bodyPr>
            <a:noAutofit/>
          </a:bodyPr>
          <a:lstStyle/>
          <a:p>
            <a:r>
              <a:rPr lang="en-CA" sz="3200" b="1" dirty="0" smtClean="0"/>
              <a:t>BENEFITS OF BALLAST WATER TREATMENT</a:t>
            </a:r>
            <a:br>
              <a:rPr lang="en-CA" sz="3200" b="1" dirty="0" smtClean="0"/>
            </a:br>
            <a:r>
              <a:rPr lang="en-CA" sz="3200" b="1" dirty="0" smtClean="0"/>
              <a:t>AND BALLAST WATER EXCHANGE COMBINED</a:t>
            </a:r>
            <a:endParaRPr lang="en-CA" sz="3200" b="1" dirty="0"/>
          </a:p>
        </p:txBody>
      </p:sp>
      <p:sp>
        <p:nvSpPr>
          <p:cNvPr id="4097" name="Rectangle 1"/>
          <p:cNvSpPr>
            <a:spLocks noChangeArrowheads="1"/>
          </p:cNvSpPr>
          <p:nvPr/>
        </p:nvSpPr>
        <p:spPr bwMode="auto">
          <a:xfrm>
            <a:off x="467544" y="1622703"/>
            <a:ext cx="8208912" cy="47397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CA" sz="800" b="1" dirty="0" smtClean="0">
              <a:latin typeface="Arial" panose="020B0604020202020204" pitchFamily="34" charset="0"/>
              <a:ea typeface="Calibri"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A recent study has shown that BWE combined with BWT can significantly reduce the abundance of most organism groups compared to BWT alone. </a:t>
            </a:r>
            <a:endParaRPr kumimoji="0" lang="en-CA" sz="24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CA" sz="600" dirty="0" smtClean="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Briski</a:t>
            </a:r>
            <a:r>
              <a:rPr kumimoji="0" lang="en-CA" i="0" u="none" strike="noStrike" cap="none" normalizeH="0" baseline="0" dirty="0" smtClean="0">
                <a:ln>
                  <a:noFill/>
                </a:ln>
                <a:solidFill>
                  <a:schemeClr val="tx1"/>
                </a:solidFill>
                <a:effectLst/>
                <a:latin typeface="Arial" pitchFamily="34" charset="0"/>
                <a:cs typeface="Arial" pitchFamily="34" charset="0"/>
              </a:rPr>
              <a:t> et al. 2013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1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CA" sz="2400" dirty="0" smtClean="0">
                <a:latin typeface="Arial" panose="020B0604020202020204" pitchFamily="34" charset="0"/>
                <a:cs typeface="Arial" panose="020B0604020202020204" pitchFamily="34" charset="0"/>
              </a:rPr>
              <a:t>TC has proposed continuing the requirement for BWE in combination with BWT.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CA" sz="2400" dirty="0" smtClean="0">
                <a:latin typeface="Arial" panose="020B0604020202020204" pitchFamily="34" charset="0"/>
                <a:cs typeface="Arial" panose="020B0604020202020204" pitchFamily="34" charset="0"/>
              </a:rPr>
              <a:t>IMO is considering retaining BWE as a ballast water management method in combination with BWT.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CA" sz="2400" dirty="0" smtClean="0">
                <a:latin typeface="Arial" panose="020B0604020202020204" pitchFamily="34" charset="0"/>
                <a:cs typeface="Arial" panose="020B0604020202020204" pitchFamily="34" charset="0"/>
              </a:rPr>
              <a:t>BWE may also be retained as an acceptable backup option in case of BWTS malfunction.</a:t>
            </a:r>
            <a:endParaRPr kumimoji="0" lang="en-CA" sz="240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611560" y="165557"/>
            <a:ext cx="7848872"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What is Ballast Water</a:t>
            </a:r>
            <a:endParaRPr kumimoji="0" lang="en-CA"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CA"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Ballast water is taken aboard </a:t>
            </a: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ships as </a:t>
            </a: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cargo or consumables are removed to ensure the</a:t>
            </a:r>
          </a:p>
          <a:p>
            <a:pPr marL="0" marR="0" lvl="0" indent="0" defTabSz="914400" rtl="0" eaLnBrk="0" fontAlgn="base" latinLnBrk="0" hangingPunct="0">
              <a:lnSpc>
                <a:spcPct val="100000"/>
              </a:lnSpc>
              <a:spcBef>
                <a:spcPct val="0"/>
              </a:spcBef>
              <a:spcAft>
                <a:spcPct val="0"/>
              </a:spcAft>
              <a:buClrTx/>
              <a:buSzTx/>
              <a:buFontTx/>
              <a:buNone/>
              <a:tabLst/>
            </a:pP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vessel’s </a:t>
            </a: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stability,</a:t>
            </a:r>
            <a:r>
              <a:rPr kumimoji="0" lang="en-CA" sz="2800" i="0" u="none" strike="noStrike" cap="none" normalizeH="0" dirty="0" smtClean="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manoeuvrability,</a:t>
            </a:r>
            <a:r>
              <a:rPr kumimoji="0" lang="en-CA" sz="2800" i="0" u="none" strike="noStrike" cap="none" normalizeH="0" dirty="0" smtClean="0">
                <a:ln>
                  <a:noFill/>
                </a:ln>
                <a:solidFill>
                  <a:schemeClr val="tx1"/>
                </a:solidFill>
                <a:effectLst/>
                <a:latin typeface="Arial" panose="020B0604020202020204" pitchFamily="34" charset="0"/>
                <a:ea typeface="Calibri" pitchFamily="34" charset="0"/>
                <a:cs typeface="Arial" panose="020B0604020202020204" pitchFamily="34" charset="0"/>
              </a:rPr>
              <a:t> </a:t>
            </a:r>
            <a:r>
              <a:rPr lang="en-CA" sz="2800" dirty="0">
                <a:latin typeface="Arial" panose="020B0604020202020204" pitchFamily="34" charset="0"/>
                <a:ea typeface="Calibri" pitchFamily="34" charset="0"/>
                <a:cs typeface="Arial" panose="020B0604020202020204" pitchFamily="34" charset="0"/>
              </a:rPr>
              <a:t>a</a:t>
            </a: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nd</a:t>
            </a:r>
            <a:r>
              <a:rPr kumimoji="0" lang="en-CA" sz="2800" i="0" u="none" strike="noStrike" cap="none" normalizeH="0" dirty="0" smtClean="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trim,</a:t>
            </a:r>
            <a:r>
              <a:rPr kumimoji="0" lang="en-CA" sz="2800" i="0" u="none" strike="noStrike" cap="none" normalizeH="0" dirty="0" smtClean="0">
                <a:ln>
                  <a:noFill/>
                </a:ln>
                <a:solidFill>
                  <a:schemeClr val="tx1"/>
                </a:solidFill>
                <a:effectLst/>
                <a:latin typeface="Arial" panose="020B0604020202020204" pitchFamily="34" charset="0"/>
                <a:ea typeface="Calibri" pitchFamily="34" charset="0"/>
                <a:cs typeface="Arial" panose="020B0604020202020204" pitchFamily="34" charset="0"/>
              </a:rPr>
              <a:t> as well as </a:t>
            </a: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controlling </a:t>
            </a: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structural stresses.</a:t>
            </a:r>
            <a:endParaRPr kumimoji="0" lang="en-CA" sz="280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CA" sz="10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Untreated ballast water contains </a:t>
            </a: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th</a:t>
            </a:r>
            <a:r>
              <a:rPr lang="en-CA" sz="2800" dirty="0" smtClean="0">
                <a:latin typeface="Arial" panose="020B0604020202020204" pitchFamily="34" charset="0"/>
                <a:ea typeface="Calibri" pitchFamily="34" charset="0"/>
                <a:cs typeface="Arial" panose="020B0604020202020204" pitchFamily="34" charset="0"/>
              </a:rPr>
              <a:t>e many types </a:t>
            </a: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of </a:t>
            </a: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organisms naturally occurring in the </a:t>
            </a: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area</a:t>
            </a:r>
            <a:r>
              <a:rPr kumimoji="0" lang="en-CA" sz="2800" i="0" u="none" strike="noStrike" cap="none" normalizeH="0" dirty="0" smtClean="0">
                <a:ln>
                  <a:noFill/>
                </a:ln>
                <a:solidFill>
                  <a:schemeClr val="tx1"/>
                </a:solidFill>
                <a:effectLst/>
                <a:latin typeface="Arial" panose="020B0604020202020204" pitchFamily="34" charset="0"/>
                <a:ea typeface="Calibri" pitchFamily="34" charset="0"/>
                <a:cs typeface="Arial" panose="020B0604020202020204" pitchFamily="34" charset="0"/>
              </a:rPr>
              <a:t> of ballasting</a:t>
            </a: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both planktonic organisms from the water column as well as disturbed benthic organisms. </a:t>
            </a:r>
          </a:p>
          <a:p>
            <a:pPr marL="0" marR="0" lvl="0" indent="0" defTabSz="914400" rtl="0" eaLnBrk="0" fontAlgn="base" latinLnBrk="0" hangingPunct="0">
              <a:lnSpc>
                <a:spcPct val="100000"/>
              </a:lnSpc>
              <a:spcBef>
                <a:spcPct val="0"/>
              </a:spcBef>
              <a:spcAft>
                <a:spcPct val="0"/>
              </a:spcAft>
              <a:buClrTx/>
              <a:buSzTx/>
              <a:buFontTx/>
              <a:buNone/>
              <a:tabLst/>
            </a:pPr>
            <a:endParaRPr lang="en-CA" sz="1000" dirty="0" smtClean="0">
              <a:latin typeface="Arial" panose="020B0604020202020204" pitchFamily="34" charset="0"/>
              <a:ea typeface="Calibri" pitchFamily="34" charset="0"/>
              <a:cs typeface="Arial" panose="020B0604020202020204" pitchFamily="34" charset="0"/>
            </a:endParaRPr>
          </a:p>
          <a:p>
            <a:pPr lvl="0" eaLnBrk="0" fontAlgn="base" hangingPunct="0">
              <a:spcBef>
                <a:spcPct val="0"/>
              </a:spcBef>
              <a:spcAft>
                <a:spcPct val="0"/>
              </a:spcAft>
            </a:pP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The transport of ballast water has </a:t>
            </a: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introduced </a:t>
            </a:r>
            <a:r>
              <a:rPr kumimoji="0" lang="en-CA" sz="2800" i="0" u="none" strike="noStrike" cap="none" normalizeH="0" dirty="0" smtClean="0">
                <a:ln>
                  <a:noFill/>
                </a:ln>
                <a:solidFill>
                  <a:schemeClr val="tx1"/>
                </a:solidFill>
                <a:effectLst/>
                <a:latin typeface="Arial" panose="020B0604020202020204" pitchFamily="34" charset="0"/>
                <a:ea typeface="Calibri" pitchFamily="34" charset="0"/>
                <a:cs typeface="Arial" panose="020B0604020202020204" pitchFamily="34" charset="0"/>
              </a:rPr>
              <a:t>and established h</a:t>
            </a: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undreds </a:t>
            </a: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of Aquatic </a:t>
            </a:r>
            <a:r>
              <a:rPr lang="en-CA" sz="2800" dirty="0" smtClean="0">
                <a:latin typeface="Arial" panose="020B0604020202020204" pitchFamily="34" charset="0"/>
                <a:ea typeface="Calibri" pitchFamily="34" charset="0"/>
                <a:cs typeface="Arial" panose="020B0604020202020204" pitchFamily="34" charset="0"/>
              </a:rPr>
              <a:t>N</a:t>
            </a: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onindigenous </a:t>
            </a:r>
            <a:r>
              <a:rPr lang="en-CA" sz="2800" dirty="0" smtClean="0">
                <a:latin typeface="Arial" panose="020B0604020202020204" pitchFamily="34" charset="0"/>
                <a:ea typeface="Calibri" pitchFamily="34" charset="0"/>
                <a:cs typeface="Arial" panose="020B0604020202020204" pitchFamily="34" charset="0"/>
              </a:rPr>
              <a:t>S</a:t>
            </a:r>
            <a:r>
              <a:rPr lang="en-CA" sz="2800" dirty="0" smtClean="0">
                <a:latin typeface="Arial" panose="020B0604020202020204" pitchFamily="34" charset="0"/>
                <a:ea typeface="Calibri" pitchFamily="34" charset="0"/>
                <a:cs typeface="Arial" panose="020B0604020202020204" pitchFamily="34" charset="0"/>
              </a:rPr>
              <a:t>pecies </a:t>
            </a:r>
            <a:r>
              <a:rPr lang="en-CA" sz="2800" dirty="0">
                <a:latin typeface="Arial" panose="020B0604020202020204" pitchFamily="34" charset="0"/>
                <a:ea typeface="Calibri" pitchFamily="34" charset="0"/>
                <a:cs typeface="Arial" panose="020B0604020202020204" pitchFamily="34" charset="0"/>
              </a:rPr>
              <a:t>(</a:t>
            </a: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NIS) </a:t>
            </a: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worldwide</a:t>
            </a: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a:t>
            </a:r>
            <a:endParaRPr kumimoji="0" lang="en-CA" sz="2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8720"/>
          </a:xfrm>
        </p:spPr>
        <p:txBody>
          <a:bodyPr>
            <a:normAutofit/>
          </a:bodyPr>
          <a:lstStyle/>
          <a:p>
            <a:r>
              <a:rPr lang="en-CA" b="1" dirty="0" smtClean="0"/>
              <a:t>Risk Assessment</a:t>
            </a:r>
            <a:endParaRPr lang="en-CA" b="1" dirty="0"/>
          </a:p>
        </p:txBody>
      </p:sp>
      <p:sp>
        <p:nvSpPr>
          <p:cNvPr id="2049" name="Rectangle 1"/>
          <p:cNvSpPr>
            <a:spLocks noChangeArrowheads="1"/>
          </p:cNvSpPr>
          <p:nvPr/>
        </p:nvSpPr>
        <p:spPr bwMode="auto">
          <a:xfrm>
            <a:off x="539552" y="914237"/>
            <a:ext cx="8136904"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i="0" u="none" strike="noStrike" cap="none" normalizeH="0" baseline="0" dirty="0" smtClean="0">
                <a:ln>
                  <a:noFill/>
                </a:ln>
                <a:solidFill>
                  <a:srgbClr val="010202"/>
                </a:solidFill>
                <a:effectLst/>
                <a:latin typeface="Arial" panose="020B0604020202020204" pitchFamily="34" charset="0"/>
                <a:ea typeface="ArialMT"/>
                <a:cs typeface="Arial" panose="020B0604020202020204" pitchFamily="34" charset="0"/>
              </a:rPr>
              <a:t>As vessel traffic </a:t>
            </a:r>
            <a:r>
              <a:rPr lang="en-CA" dirty="0" smtClean="0">
                <a:solidFill>
                  <a:srgbClr val="010202"/>
                </a:solidFill>
                <a:latin typeface="Arial" panose="020B0604020202020204" pitchFamily="34" charset="0"/>
                <a:ea typeface="ArialMT"/>
                <a:cs typeface="Arial" panose="020B0604020202020204" pitchFamily="34" charset="0"/>
              </a:rPr>
              <a:t>volume increases, the risk of AIS increases.</a:t>
            </a:r>
            <a:endParaRPr kumimoji="0" lang="en-CA" i="0" u="none" strike="noStrike" cap="none" normalizeH="0" baseline="0" dirty="0" smtClean="0">
              <a:ln>
                <a:noFill/>
              </a:ln>
              <a:solidFill>
                <a:srgbClr val="010202"/>
              </a:solidFill>
              <a:effectLst/>
              <a:latin typeface="Arial" panose="020B0604020202020204" pitchFamily="34" charset="0"/>
              <a:ea typeface="ArialMT"/>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CA" sz="800" dirty="0" smtClean="0">
              <a:solidFill>
                <a:srgbClr val="010202"/>
              </a:solidFill>
              <a:latin typeface="Arial" panose="020B0604020202020204" pitchFamily="34" charset="0"/>
              <a:ea typeface="ArialMT"/>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i="0" u="none" strike="noStrike" cap="none" normalizeH="0" baseline="0" dirty="0" smtClean="0">
                <a:ln>
                  <a:noFill/>
                </a:ln>
                <a:solidFill>
                  <a:srgbClr val="010202"/>
                </a:solidFill>
                <a:effectLst/>
                <a:latin typeface="Arial" panose="020B0604020202020204" pitchFamily="34" charset="0"/>
                <a:ea typeface="ArialMT"/>
                <a:cs typeface="Arial" panose="020B0604020202020204" pitchFamily="34" charset="0"/>
              </a:rPr>
              <a:t>Biological surveys of ballast water indicate that </a:t>
            </a:r>
            <a:r>
              <a:rPr kumimoji="0" lang="en-CA" i="0" u="none" strike="noStrike" cap="none" normalizeH="0" baseline="0" dirty="0" smtClean="0">
                <a:ln>
                  <a:noFill/>
                </a:ln>
                <a:solidFill>
                  <a:srgbClr val="1A1818"/>
                </a:solidFill>
                <a:effectLst/>
                <a:latin typeface="Arial" panose="020B0604020202020204" pitchFamily="34" charset="0"/>
                <a:ea typeface="ArialMT"/>
                <a:cs typeface="Arial" panose="020B0604020202020204" pitchFamily="34" charset="0"/>
              </a:rPr>
              <a:t>the density of AIS remains high after BWE. Risk projections indicate that ballast water management at the level of the IMO D-2 standards will dramatically reduce arrival potential for zooplankton, but will have a lesser effect on arrival potential for phytoplankton.</a:t>
            </a:r>
            <a:endParaRPr lang="en-CA" dirty="0" smtClean="0">
              <a:solidFill>
                <a:srgbClr val="010202"/>
              </a:solidFill>
              <a:latin typeface="Arial" panose="020B0604020202020204" pitchFamily="34" charset="0"/>
              <a:ea typeface="ArialMT"/>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800" i="0" u="none" strike="noStrike" cap="none" normalizeH="0" baseline="0" dirty="0" smtClean="0">
              <a:ln>
                <a:noFill/>
              </a:ln>
              <a:solidFill>
                <a:srgbClr val="1A1818"/>
              </a:solidFill>
              <a:effectLst/>
              <a:latin typeface="Arial" panose="020B0604020202020204" pitchFamily="34" charset="0"/>
              <a:ea typeface="ArialMT"/>
              <a:cs typeface="Arial" panose="020B0604020202020204" pitchFamily="34" charset="0"/>
            </a:endParaRPr>
          </a:p>
          <a:p>
            <a:r>
              <a:rPr lang="en-CA" dirty="0" smtClean="0">
                <a:latin typeface="Arial" panose="020B0604020202020204" pitchFamily="34" charset="0"/>
                <a:cs typeface="Arial" panose="020B0604020202020204" pitchFamily="34" charset="0"/>
              </a:rPr>
              <a:t>Pacific International Exempt vessels currently pose the highest Aquatic NIS invasion risk. Despite the low volume of ballast water discharged and the relatively low vessel traffic, the abundance and survival potential of AIS/vessel is high, with a very high magnitude of consequences. The BWM exemption appears to be liberally applied in the Pacific region, being granted based on vessels’ last port of call rather than only to vessels which operate exclusively in the exemption areas.</a:t>
            </a:r>
          </a:p>
          <a:p>
            <a:pPr marL="0" marR="0" lvl="0" indent="0" algn="l" defTabSz="914400" rtl="0" eaLnBrk="0" fontAlgn="base" latinLnBrk="0" hangingPunct="0">
              <a:lnSpc>
                <a:spcPct val="100000"/>
              </a:lnSpc>
              <a:spcBef>
                <a:spcPct val="0"/>
              </a:spcBef>
              <a:spcAft>
                <a:spcPct val="0"/>
              </a:spcAft>
              <a:buClrTx/>
              <a:buSzTx/>
              <a:buFontTx/>
              <a:buNone/>
              <a:tabLst/>
            </a:pPr>
            <a:endParaRPr lang="en-CA" sz="800" dirty="0" smtClean="0">
              <a:solidFill>
                <a:srgbClr val="1A1818"/>
              </a:solidFill>
              <a:latin typeface="Arial" panose="020B0604020202020204" pitchFamily="34" charset="0"/>
              <a:ea typeface="ArialMT"/>
              <a:cs typeface="Arial" panose="020B0604020202020204" pitchFamily="34" charset="0"/>
            </a:endParaRPr>
          </a:p>
          <a:p>
            <a:pPr lvl="0" eaLnBrk="0" fontAlgn="base" hangingPunct="0">
              <a:spcBef>
                <a:spcPct val="0"/>
              </a:spcBef>
              <a:spcAft>
                <a:spcPct val="0"/>
              </a:spcAft>
            </a:pPr>
            <a:r>
              <a:rPr kumimoji="0" lang="en-CA" i="0" u="none" strike="noStrike" cap="none" normalizeH="0" baseline="0" dirty="0" smtClean="0">
                <a:ln>
                  <a:noFill/>
                </a:ln>
                <a:solidFill>
                  <a:srgbClr val="1A1818"/>
                </a:solidFill>
                <a:effectLst/>
                <a:latin typeface="Arial" panose="020B0604020202020204" pitchFamily="34" charset="0"/>
                <a:ea typeface="ArialMT"/>
                <a:cs typeface="Arial" panose="020B0604020202020204" pitchFamily="34" charset="0"/>
              </a:rPr>
              <a:t>Proposed requirements for vessels arriving in Canadian freshwater ports, which combine BWE with BWT to the IMO D-2 standards, are expected to result in very low survival potential of AIS.</a:t>
            </a:r>
            <a:endParaRPr kumimoji="0" lang="en-CA"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i="0" u="none" strike="noStrike" cap="none" normalizeH="0" baseline="0" dirty="0" smtClean="0">
                <a:ln>
                  <a:noFill/>
                </a:ln>
                <a:solidFill>
                  <a:srgbClr val="010202"/>
                </a:solidFill>
                <a:effectLst/>
                <a:latin typeface="Arial" panose="020B0604020202020204" pitchFamily="34" charset="0"/>
                <a:ea typeface="ArialMT"/>
                <a:cs typeface="Arial" panose="020B0604020202020204" pitchFamily="34" charset="0"/>
              </a:rPr>
              <a:t>Additional research should be conducted to evaluate the risk of ballast-mediated Aquatic NIS introductions by domestic vessels in the Pacific region.</a:t>
            </a:r>
          </a:p>
          <a:p>
            <a:pPr marL="0" marR="0" lvl="0" indent="0" algn="l" defTabSz="914400" rtl="0" eaLnBrk="0" fontAlgn="base" latinLnBrk="0" hangingPunct="0">
              <a:lnSpc>
                <a:spcPct val="100000"/>
              </a:lnSpc>
              <a:spcBef>
                <a:spcPct val="0"/>
              </a:spcBef>
              <a:spcAft>
                <a:spcPct val="0"/>
              </a:spcAft>
              <a:buClrTx/>
              <a:buSzTx/>
              <a:buFontTx/>
              <a:buNone/>
              <a:tabLst/>
            </a:pPr>
            <a:endParaRPr lang="en-CA" sz="1600" dirty="0" smtClean="0">
              <a:solidFill>
                <a:srgbClr val="010202"/>
              </a:solidFill>
              <a:ea typeface="ArialMT"/>
              <a:cs typeface="ArialM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1600" i="0" u="none" strike="noStrike" cap="none" normalizeH="0" baseline="0" dirty="0" smtClean="0">
                <a:ln>
                  <a:noFill/>
                </a:ln>
                <a:solidFill>
                  <a:srgbClr val="010202"/>
                </a:solidFill>
                <a:effectLst/>
                <a:ea typeface="ArialMT"/>
                <a:cs typeface="ArialMT"/>
              </a:rPr>
              <a:t>(</a:t>
            </a:r>
            <a:r>
              <a:rPr kumimoji="0" lang="en-CA" sz="1600" i="0" u="none" strike="noStrike" cap="none" normalizeH="0" baseline="0" dirty="0" err="1" smtClean="0">
                <a:ln>
                  <a:noFill/>
                </a:ln>
                <a:solidFill>
                  <a:srgbClr val="010202"/>
                </a:solidFill>
                <a:effectLst/>
                <a:ea typeface="ArialMT"/>
                <a:cs typeface="ArialMT"/>
              </a:rPr>
              <a:t>Cassus-Monroy</a:t>
            </a:r>
            <a:r>
              <a:rPr kumimoji="0" lang="en-CA" sz="1600" i="0" u="none" strike="noStrike" cap="none" normalizeH="0" baseline="0" dirty="0" smtClean="0">
                <a:ln>
                  <a:noFill/>
                </a:ln>
                <a:solidFill>
                  <a:srgbClr val="010202"/>
                </a:solidFill>
                <a:effectLst/>
                <a:ea typeface="ArialMT"/>
                <a:cs typeface="ArialMT"/>
              </a:rPr>
              <a:t> et al. 2014)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ASPP004.jpg"/>
          <p:cNvPicPr>
            <a:picLocks noChangeAspect="1"/>
          </p:cNvPicPr>
          <p:nvPr/>
        </p:nvPicPr>
        <p:blipFill>
          <a:blip r:embed="rId3" cstate="print"/>
          <a:stretch>
            <a:fillRect/>
          </a:stretch>
        </p:blipFill>
        <p:spPr>
          <a:xfrm>
            <a:off x="-734498" y="0"/>
            <a:ext cx="10612996"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305800" cy="648072"/>
          </a:xfrm>
        </p:spPr>
        <p:txBody>
          <a:bodyPr>
            <a:normAutofit fontScale="90000"/>
          </a:bodyPr>
          <a:lstStyle/>
          <a:p>
            <a:r>
              <a:rPr lang="en-CA" b="1" dirty="0" smtClean="0"/>
              <a:t>What Next</a:t>
            </a:r>
            <a:endParaRPr lang="en-CA" b="1" dirty="0"/>
          </a:p>
        </p:txBody>
      </p:sp>
      <p:sp>
        <p:nvSpPr>
          <p:cNvPr id="4097" name="Rectangle 1"/>
          <p:cNvSpPr>
            <a:spLocks noChangeArrowheads="1"/>
          </p:cNvSpPr>
          <p:nvPr/>
        </p:nvSpPr>
        <p:spPr bwMode="auto">
          <a:xfrm>
            <a:off x="683568" y="846584"/>
            <a:ext cx="770485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0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BWT Systems </a:t>
            </a:r>
            <a:r>
              <a:rPr kumimoji="0" lang="en-CA" sz="20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will be generally required within 1 year of ratification of the IMO </a:t>
            </a:r>
            <a:r>
              <a:rPr lang="en-CA" sz="2000" dirty="0" smtClean="0">
                <a:latin typeface="Arial" panose="020B0604020202020204" pitchFamily="34" charset="0"/>
                <a:ea typeface="Calibri" pitchFamily="34" charset="0"/>
                <a:cs typeface="Arial" panose="020B0604020202020204" pitchFamily="34" charset="0"/>
              </a:rPr>
              <a:t>Convention</a:t>
            </a:r>
            <a:r>
              <a:rPr kumimoji="0" lang="en-CA" sz="20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00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CA" sz="2000" dirty="0" smtClean="0">
                <a:latin typeface="Arial" panose="020B0604020202020204" pitchFamily="34" charset="0"/>
                <a:cs typeface="Arial" panose="020B0604020202020204" pitchFamily="34" charset="0"/>
              </a:rPr>
              <a:t>Production will have to ramp up from hundreds of systems/year to tens of thousands of systems/year.</a:t>
            </a:r>
          </a:p>
          <a:p>
            <a:pPr marL="0" marR="0" lvl="0" indent="0" algn="l" defTabSz="914400" rtl="0" eaLnBrk="1" fontAlgn="base" latinLnBrk="0" hangingPunct="1">
              <a:lnSpc>
                <a:spcPct val="100000"/>
              </a:lnSpc>
              <a:spcBef>
                <a:spcPct val="0"/>
              </a:spcBef>
              <a:spcAft>
                <a:spcPct val="0"/>
              </a:spcAft>
              <a:buClrTx/>
              <a:buSzTx/>
              <a:buFontTx/>
              <a:buNone/>
              <a:tabLst/>
            </a:pPr>
            <a:endParaRPr lang="en-CA" sz="1000" dirty="0" smtClean="0">
              <a:latin typeface="Arial" panose="020B0604020202020204" pitchFamily="34" charset="0"/>
              <a:cs typeface="Arial" panose="020B0604020202020204" pitchFamily="34" charset="0"/>
            </a:endParaRPr>
          </a:p>
          <a:p>
            <a:pPr lvl="0" fontAlgn="base">
              <a:spcBef>
                <a:spcPct val="0"/>
              </a:spcBef>
              <a:spcAft>
                <a:spcPct val="0"/>
              </a:spcAft>
            </a:pPr>
            <a:r>
              <a:rPr lang="en-CA" sz="2000" dirty="0" smtClean="0">
                <a:latin typeface="Arial" panose="020B0604020202020204" pitchFamily="34" charset="0"/>
                <a:cs typeface="Arial" panose="020B0604020202020204" pitchFamily="34" charset="0"/>
              </a:rPr>
              <a:t>Some IMO member states may wait for certainty of the availability of </a:t>
            </a:r>
            <a:r>
              <a:rPr lang="en-CA" sz="2000" dirty="0" smtClean="0">
                <a:latin typeface="Arial" panose="020B0604020202020204" pitchFamily="34" charset="0"/>
                <a:cs typeface="Arial" panose="020B0604020202020204" pitchFamily="34" charset="0"/>
              </a:rPr>
              <a:t>BWT </a:t>
            </a:r>
            <a:r>
              <a:rPr lang="en-CA" sz="2000" dirty="0">
                <a:latin typeface="Arial" panose="020B0604020202020204" pitchFamily="34" charset="0"/>
                <a:ea typeface="Calibri" pitchFamily="34" charset="0"/>
                <a:cs typeface="Arial" panose="020B0604020202020204" pitchFamily="34" charset="0"/>
              </a:rPr>
              <a:t>Systems </a:t>
            </a:r>
            <a:r>
              <a:rPr lang="en-CA" sz="2000" dirty="0" smtClean="0">
                <a:latin typeface="Arial" panose="020B0604020202020204" pitchFamily="34" charset="0"/>
                <a:cs typeface="Arial" panose="020B0604020202020204" pitchFamily="34" charset="0"/>
              </a:rPr>
              <a:t>before </a:t>
            </a:r>
            <a:r>
              <a:rPr lang="en-CA" sz="2000" dirty="0" smtClean="0">
                <a:latin typeface="Arial" panose="020B0604020202020204" pitchFamily="34" charset="0"/>
                <a:cs typeface="Arial" panose="020B0604020202020204" pitchFamily="34" charset="0"/>
              </a:rPr>
              <a:t>committing to the enforcement of BWT </a:t>
            </a:r>
            <a:r>
              <a:rPr lang="en-CA" sz="2000" dirty="0" smtClean="0">
                <a:latin typeface="Arial" panose="020B0604020202020204" pitchFamily="34" charset="0"/>
                <a:cs typeface="Arial" panose="020B0604020202020204" pitchFamily="34" charset="0"/>
              </a:rPr>
              <a:t>regulations. </a:t>
            </a:r>
            <a:endParaRPr lang="en-CA" sz="900" dirty="0" smtClean="0">
              <a:latin typeface="Arial" panose="020B0604020202020204" pitchFamily="34" charset="0"/>
              <a:cs typeface="Arial" panose="020B0604020202020204" pitchFamily="34" charset="0"/>
            </a:endParaRPr>
          </a:p>
          <a:p>
            <a:pPr lvl="0" fontAlgn="base">
              <a:spcBef>
                <a:spcPct val="0"/>
              </a:spcBef>
              <a:spcAft>
                <a:spcPct val="0"/>
              </a:spcAft>
            </a:pPr>
            <a:endParaRPr lang="en-CA" sz="900" dirty="0" smtClean="0">
              <a:latin typeface="Arial" panose="020B0604020202020204" pitchFamily="34" charset="0"/>
              <a:cs typeface="Arial" panose="020B0604020202020204" pitchFamily="34" charset="0"/>
            </a:endParaRPr>
          </a:p>
          <a:p>
            <a:pPr lvl="0" fontAlgn="base">
              <a:spcBef>
                <a:spcPct val="0"/>
              </a:spcBef>
              <a:spcAft>
                <a:spcPct val="0"/>
              </a:spcAft>
            </a:pPr>
            <a:r>
              <a:rPr lang="en-CA" sz="2000" dirty="0" smtClean="0">
                <a:latin typeface="Arial" panose="020B0604020202020204" pitchFamily="34" charset="0"/>
                <a:cs typeface="Arial" panose="020B0604020202020204" pitchFamily="34" charset="0"/>
              </a:rPr>
              <a:t>I</a:t>
            </a:r>
            <a:r>
              <a:rPr lang="en-CA" sz="2000" dirty="0" smtClean="0">
                <a:latin typeface="Arial" panose="020B0604020202020204" pitchFamily="34" charset="0"/>
                <a:cs typeface="Arial" panose="020B0604020202020204" pitchFamily="34" charset="0"/>
              </a:rPr>
              <a:t>nvestors </a:t>
            </a:r>
            <a:r>
              <a:rPr lang="en-CA" sz="2000" dirty="0" smtClean="0">
                <a:latin typeface="Arial" panose="020B0604020202020204" pitchFamily="34" charset="0"/>
                <a:cs typeface="Arial" panose="020B0604020202020204" pitchFamily="34" charset="0"/>
              </a:rPr>
              <a:t>may wait for more certainty </a:t>
            </a:r>
            <a:r>
              <a:rPr lang="en-CA" sz="2000" dirty="0" smtClean="0">
                <a:latin typeface="Arial" panose="020B0604020202020204" pitchFamily="34" charset="0"/>
                <a:cs typeface="Arial" panose="020B0604020202020204" pitchFamily="34" charset="0"/>
              </a:rPr>
              <a:t>as to IMO </a:t>
            </a:r>
            <a:r>
              <a:rPr lang="en-CA" sz="2000" dirty="0" smtClean="0">
                <a:latin typeface="Arial" panose="020B0604020202020204" pitchFamily="34" charset="0"/>
                <a:cs typeface="Arial" panose="020B0604020202020204" pitchFamily="34" charset="0"/>
              </a:rPr>
              <a:t>member states </a:t>
            </a:r>
            <a:r>
              <a:rPr lang="en-CA" sz="2000" dirty="0" smtClean="0">
                <a:latin typeface="Arial" panose="020B0604020202020204" pitchFamily="34" charset="0"/>
                <a:cs typeface="Arial" panose="020B0604020202020204" pitchFamily="34" charset="0"/>
              </a:rPr>
              <a:t>enforcing </a:t>
            </a:r>
            <a:r>
              <a:rPr lang="en-CA" sz="2000" dirty="0" smtClean="0">
                <a:latin typeface="Arial" panose="020B0604020202020204" pitchFamily="34" charset="0"/>
                <a:cs typeface="Arial" panose="020B0604020202020204" pitchFamily="34" charset="0"/>
              </a:rPr>
              <a:t>BWT </a:t>
            </a:r>
            <a:r>
              <a:rPr lang="en-CA" sz="2000" dirty="0" smtClean="0">
                <a:latin typeface="Arial" panose="020B0604020202020204" pitchFamily="34" charset="0"/>
                <a:cs typeface="Arial" panose="020B0604020202020204" pitchFamily="34" charset="0"/>
              </a:rPr>
              <a:t>regulations; </a:t>
            </a:r>
            <a:r>
              <a:rPr lang="en-CA" sz="2000" dirty="0" smtClean="0">
                <a:latin typeface="Arial" panose="020B0604020202020204" pitchFamily="34" charset="0"/>
                <a:cs typeface="Arial" panose="020B0604020202020204" pitchFamily="34" charset="0"/>
              </a:rPr>
              <a:t>potentially resulting in a considerable lag between when </a:t>
            </a:r>
            <a:r>
              <a:rPr lang="en-CA" sz="2000" dirty="0" smtClean="0">
                <a:latin typeface="Arial" panose="020B0604020202020204" pitchFamily="34" charset="0"/>
                <a:cs typeface="Arial" panose="020B0604020202020204" pitchFamily="34" charset="0"/>
              </a:rPr>
              <a:t>BWT </a:t>
            </a:r>
            <a:r>
              <a:rPr lang="en-CA" sz="2000" dirty="0">
                <a:latin typeface="Arial" panose="020B0604020202020204" pitchFamily="34" charset="0"/>
                <a:ea typeface="Calibri" pitchFamily="34" charset="0"/>
                <a:cs typeface="Arial" panose="020B0604020202020204" pitchFamily="34" charset="0"/>
              </a:rPr>
              <a:t>Systems </a:t>
            </a:r>
            <a:r>
              <a:rPr lang="en-CA" sz="2000" dirty="0" smtClean="0">
                <a:latin typeface="Arial" panose="020B0604020202020204" pitchFamily="34" charset="0"/>
                <a:cs typeface="Arial" panose="020B0604020202020204" pitchFamily="34" charset="0"/>
              </a:rPr>
              <a:t>will </a:t>
            </a:r>
            <a:r>
              <a:rPr lang="en-CA" sz="2000" dirty="0" smtClean="0">
                <a:latin typeface="Arial" panose="020B0604020202020204" pitchFamily="34" charset="0"/>
                <a:cs typeface="Arial" panose="020B0604020202020204" pitchFamily="34" charset="0"/>
              </a:rPr>
              <a:t>be needed and when they’ll be available.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00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CA" sz="2000" dirty="0">
                <a:latin typeface="Arial" panose="020B0604020202020204" pitchFamily="34" charset="0"/>
                <a:ea typeface="Calibri" pitchFamily="34" charset="0"/>
                <a:cs typeface="Arial" panose="020B0604020202020204" pitchFamily="34" charset="0"/>
              </a:rPr>
              <a:t>BWT Systems will </a:t>
            </a:r>
            <a:r>
              <a:rPr kumimoji="0" lang="en-CA" sz="20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considerably reduce the risk of Aquatic NIS introductions at considerable cost; but lower risk does not mean zero risk.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100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CA" sz="2000" dirty="0" smtClean="0">
                <a:latin typeface="Arial" panose="020B0604020202020204" pitchFamily="34" charset="0"/>
                <a:cs typeface="Arial" panose="020B0604020202020204" pitchFamily="34" charset="0"/>
              </a:rPr>
              <a:t>BWT technologies are continuing to be developed and improved.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08" y="188640"/>
            <a:ext cx="8229600" cy="864096"/>
          </a:xfrm>
        </p:spPr>
        <p:txBody>
          <a:bodyPr>
            <a:normAutofit fontScale="90000"/>
          </a:bodyPr>
          <a:lstStyle/>
          <a:p>
            <a:pPr algn="ctr"/>
            <a:r>
              <a:rPr lang="en-CA" b="1" dirty="0" smtClean="0"/>
              <a:t>Best Practice + Due Diligence</a:t>
            </a:r>
            <a:br>
              <a:rPr lang="en-CA" b="1" dirty="0" smtClean="0"/>
            </a:br>
            <a:r>
              <a:rPr lang="en-CA" b="1" dirty="0" smtClean="0"/>
              <a:t>= </a:t>
            </a:r>
            <a:r>
              <a:rPr lang="en-CA" b="1" smtClean="0"/>
              <a:t>Risk Reduction = Social </a:t>
            </a:r>
            <a:r>
              <a:rPr lang="en-CA" b="1" dirty="0" smtClean="0"/>
              <a:t>Licence</a:t>
            </a:r>
            <a:endParaRPr lang="en-CA" b="1" dirty="0"/>
          </a:p>
        </p:txBody>
      </p:sp>
      <p:sp>
        <p:nvSpPr>
          <p:cNvPr id="2049" name="Rectangle 1"/>
          <p:cNvSpPr>
            <a:spLocks noChangeArrowheads="1"/>
          </p:cNvSpPr>
          <p:nvPr/>
        </p:nvSpPr>
        <p:spPr bwMode="auto">
          <a:xfrm>
            <a:off x="467544" y="1460539"/>
            <a:ext cx="8280920" cy="46935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0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The implementation of a complementary measure to BWE, i.e. real time advice to vessels on highly optimum areas for Ballast Water Exchange could further reduce the risk of Aquatic NIS introduction at a very low cost. </a:t>
            </a:r>
            <a:endParaRPr kumimoji="0" lang="en-CA" sz="20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7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p>
            <a:pPr lvl="0" fontAlgn="base">
              <a:spcBef>
                <a:spcPct val="0"/>
              </a:spcBef>
              <a:spcAft>
                <a:spcPct val="0"/>
              </a:spcAft>
            </a:pPr>
            <a:r>
              <a:rPr lang="en-CA" sz="2000" dirty="0" smtClean="0">
                <a:latin typeface="Arial" panose="020B0604020202020204" pitchFamily="34" charset="0"/>
                <a:cs typeface="Arial" panose="020B0604020202020204" pitchFamily="34" charset="0"/>
              </a:rPr>
              <a:t>The selection of optimum BWE locations would avoid regions where currents would carry the ballast discharge into the 200nm limit and MPAs, as well as guide vessels away from the known presence of harmful Aquatic NIS organisms (e.g. algal blooms, nursery/hatching areas), avoid ballast uptake at night when many plankton approach the surface, and also select opportune BWE timing so that vessels can conduct exchanges in areas of best available sea-state conditions, improving vessel safety.</a:t>
            </a:r>
            <a:endParaRPr lang="en-CA" sz="2000" dirty="0" smtClean="0">
              <a:latin typeface="Arial" panose="020B0604020202020204" pitchFamily="34" charset="0"/>
              <a:ea typeface="Calibri"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70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20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The combination of these two measures would be seen as substantive due diligence for Aquatic NIS risk reduction.</a:t>
            </a:r>
            <a:endParaRPr kumimoji="0" lang="en-CA" sz="200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611560" y="292006"/>
            <a:ext cx="8136904"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36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Impacts </a:t>
            </a:r>
            <a:r>
              <a:rPr kumimoji="0" lang="en-CA" sz="36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of Aquatic Invasive Species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8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n-CA" sz="28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Environmental degradation</a:t>
            </a:r>
          </a:p>
          <a:p>
            <a:pPr marL="914400" lvl="1" indent="-457200" eaLnBrk="0" fontAlgn="base" hangingPunct="0">
              <a:spcBef>
                <a:spcPct val="0"/>
              </a:spcBef>
              <a:spcAft>
                <a:spcPct val="0"/>
              </a:spcAft>
              <a:buFont typeface="Arial" panose="020B0604020202020204" pitchFamily="34" charset="0"/>
              <a:buChar char="•"/>
            </a:pP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Ecosystem disruption</a:t>
            </a:r>
          </a:p>
          <a:p>
            <a:pPr marL="914400" lvl="1" indent="-457200" eaLnBrk="0" fontAlgn="base" hangingPunct="0">
              <a:spcBef>
                <a:spcPct val="0"/>
              </a:spcBef>
              <a:spcAft>
                <a:spcPct val="0"/>
              </a:spcAft>
              <a:buFont typeface="Arial" panose="020B0604020202020204" pitchFamily="34" charset="0"/>
              <a:buChar char="•"/>
            </a:pP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Population reductions</a:t>
            </a:r>
          </a:p>
          <a:p>
            <a:pPr marL="914400" lvl="1" indent="-457200" eaLnBrk="0" fontAlgn="base" hangingPunct="0">
              <a:spcBef>
                <a:spcPct val="0"/>
              </a:spcBef>
              <a:spcAft>
                <a:spcPct val="0"/>
              </a:spcAft>
              <a:buFont typeface="Arial" panose="020B0604020202020204" pitchFamily="34" charset="0"/>
              <a:buChar char="•"/>
            </a:pPr>
            <a:r>
              <a:rPr lang="en-CA" sz="2800" dirty="0" smtClean="0">
                <a:latin typeface="Arial" panose="020B0604020202020204" pitchFamily="34" charset="0"/>
                <a:ea typeface="Calibri" pitchFamily="34" charset="0"/>
                <a:cs typeface="Arial" panose="020B0604020202020204" pitchFamily="34" charset="0"/>
              </a:rPr>
              <a:t>S</a:t>
            </a: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pecies extinction</a:t>
            </a:r>
          </a:p>
          <a:p>
            <a:pPr marL="914400" lvl="1" indent="-457200" eaLnBrk="0" fontAlgn="base" hangingPunct="0">
              <a:spcBef>
                <a:spcPct val="0"/>
              </a:spcBef>
              <a:spcAft>
                <a:spcPct val="0"/>
              </a:spcAft>
              <a:buFont typeface="Arial" panose="020B0604020202020204" pitchFamily="34" charset="0"/>
              <a:buChar char="•"/>
            </a:pP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Reduced biodiversity</a:t>
            </a:r>
          </a:p>
          <a:p>
            <a:pPr marL="914400" lvl="1" indent="-457200" eaLnBrk="0" fontAlgn="base" hangingPunct="0">
              <a:spcBef>
                <a:spcPct val="0"/>
              </a:spcBef>
              <a:spcAft>
                <a:spcPct val="0"/>
              </a:spcAft>
              <a:buFont typeface="Arial" panose="020B0604020202020204" pitchFamily="34" charset="0"/>
              <a:buChar char="•"/>
            </a:pP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Fisheries depletions</a:t>
            </a:r>
          </a:p>
          <a:p>
            <a:pPr eaLnBrk="0" fontAlgn="base" hangingPunct="0">
              <a:spcBef>
                <a:spcPct val="0"/>
              </a:spcBef>
              <a:spcAft>
                <a:spcPct val="0"/>
              </a:spcAft>
            </a:pPr>
            <a:endParaRPr lang="en-CA" sz="2800" dirty="0" smtClean="0">
              <a:latin typeface="Arial" panose="020B0604020202020204" pitchFamily="34" charset="0"/>
              <a:ea typeface="Calibri" pitchFamily="34" charset="0"/>
              <a:cs typeface="Arial" panose="020B0604020202020204" pitchFamily="34" charset="0"/>
            </a:endParaRPr>
          </a:p>
          <a:p>
            <a:pPr eaLnBrk="0" fontAlgn="base" hangingPunct="0">
              <a:spcBef>
                <a:spcPct val="0"/>
              </a:spcBef>
              <a:spcAft>
                <a:spcPct val="0"/>
              </a:spcAft>
            </a:pPr>
            <a:r>
              <a:rPr kumimoji="0" lang="en-CA" sz="28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Economic loss</a:t>
            </a:r>
          </a:p>
          <a:p>
            <a:pPr marL="914400" lvl="1" indent="-457200" eaLnBrk="0" fontAlgn="base" hangingPunct="0">
              <a:spcBef>
                <a:spcPct val="0"/>
              </a:spcBef>
              <a:spcAft>
                <a:spcPct val="0"/>
              </a:spcAft>
              <a:buFont typeface="Arial" panose="020B0604020202020204" pitchFamily="34" charset="0"/>
              <a:buChar char="•"/>
            </a:pP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Increased industrial operating/maintenance costs</a:t>
            </a:r>
          </a:p>
          <a:p>
            <a:pPr marL="914400" lvl="1" indent="-457200" eaLnBrk="0" fontAlgn="base" hangingPunct="0">
              <a:spcBef>
                <a:spcPct val="0"/>
              </a:spcBef>
              <a:spcAft>
                <a:spcPct val="0"/>
              </a:spcAft>
              <a:buFont typeface="Arial" panose="020B0604020202020204" pitchFamily="34" charset="0"/>
              <a:buChar char="•"/>
            </a:pPr>
            <a:r>
              <a:rPr kumimoji="0" lang="en-CA" sz="28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Expensive mitigation programs</a:t>
            </a:r>
          </a:p>
          <a:p>
            <a:pPr marL="914400" lvl="1" indent="-457200" eaLnBrk="0" fontAlgn="base" hangingPunct="0">
              <a:spcBef>
                <a:spcPct val="0"/>
              </a:spcBef>
              <a:spcAft>
                <a:spcPct val="0"/>
              </a:spcAft>
              <a:buFont typeface="Arial" panose="020B0604020202020204" pitchFamily="34" charset="0"/>
              <a:buChar char="•"/>
            </a:pPr>
            <a:r>
              <a:rPr kumimoji="0" lang="en-CA" sz="280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Degradation of recreational areas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576064"/>
          </a:xfrm>
        </p:spPr>
        <p:txBody>
          <a:bodyPr>
            <a:normAutofit fontScale="90000"/>
          </a:bodyPr>
          <a:lstStyle/>
          <a:p>
            <a:pPr algn="ctr"/>
            <a:r>
              <a:rPr lang="en-CA" dirty="0" smtClean="0"/>
              <a:t>West Coast Marine Invaders</a:t>
            </a:r>
            <a:endParaRPr lang="en-CA" dirty="0"/>
          </a:p>
        </p:txBody>
      </p:sp>
      <p:sp>
        <p:nvSpPr>
          <p:cNvPr id="3" name="Rectangle 2"/>
          <p:cNvSpPr/>
          <p:nvPr/>
        </p:nvSpPr>
        <p:spPr>
          <a:xfrm>
            <a:off x="539552" y="764704"/>
            <a:ext cx="7992888" cy="2431435"/>
          </a:xfrm>
          <a:prstGeom prst="rect">
            <a:avLst/>
          </a:prstGeom>
        </p:spPr>
        <p:txBody>
          <a:bodyPr wrap="square">
            <a:spAutoFit/>
          </a:bodyPr>
          <a:lstStyle/>
          <a:p>
            <a:pPr eaLnBrk="0" fontAlgn="base" hangingPunct="0">
              <a:spcBef>
                <a:spcPct val="0"/>
              </a:spcBef>
              <a:spcAft>
                <a:spcPct val="0"/>
              </a:spcAft>
            </a:pPr>
            <a:r>
              <a:rPr lang="en-CA" sz="2000" b="1" dirty="0" smtClean="0">
                <a:latin typeface="Calibri" pitchFamily="34" charset="0"/>
                <a:ea typeface="Calibri" pitchFamily="34" charset="0"/>
                <a:cs typeface="Times New Roman" pitchFamily="18" charset="0"/>
              </a:rPr>
              <a:t>Almost 100 documented Aquatic NIS have become established on the coast of BC.</a:t>
            </a:r>
          </a:p>
          <a:p>
            <a:pPr lvl="0" eaLnBrk="0" fontAlgn="base" hangingPunct="0">
              <a:spcBef>
                <a:spcPct val="0"/>
              </a:spcBef>
              <a:spcAft>
                <a:spcPct val="0"/>
              </a:spcAft>
            </a:pPr>
            <a:endParaRPr lang="en-CA" sz="600" dirty="0" smtClean="0">
              <a:latin typeface="Calibri" pitchFamily="34" charset="0"/>
              <a:ea typeface="Calibri" pitchFamily="34" charset="0"/>
              <a:cs typeface="Times New Roman" pitchFamily="18" charset="0"/>
            </a:endParaRPr>
          </a:p>
          <a:p>
            <a:pPr lvl="0" eaLnBrk="0" fontAlgn="base" hangingPunct="0">
              <a:spcBef>
                <a:spcPct val="0"/>
              </a:spcBef>
              <a:spcAft>
                <a:spcPct val="0"/>
              </a:spcAft>
            </a:pPr>
            <a:r>
              <a:rPr lang="en-CA" sz="1600" dirty="0" smtClean="0">
                <a:latin typeface="Calibri" pitchFamily="34" charset="0"/>
                <a:ea typeface="Calibri" pitchFamily="34" charset="0"/>
                <a:cs typeface="Times New Roman" pitchFamily="18" charset="0"/>
              </a:rPr>
              <a:t>Linley et al. </a:t>
            </a:r>
            <a:r>
              <a:rPr lang="en-CA" sz="1200" dirty="0" smtClean="0">
                <a:latin typeface="Calibri" pitchFamily="34" charset="0"/>
                <a:ea typeface="Calibri" pitchFamily="34" charset="0"/>
                <a:cs typeface="Times New Roman" pitchFamily="18" charset="0"/>
              </a:rPr>
              <a:t>2014</a:t>
            </a:r>
            <a:endParaRPr lang="en-CA" sz="1200" dirty="0" smtClean="0">
              <a:latin typeface="Arial" pitchFamily="34" charset="0"/>
              <a:cs typeface="Arial" pitchFamily="34" charset="0"/>
            </a:endParaRPr>
          </a:p>
          <a:p>
            <a:pPr eaLnBrk="0" fontAlgn="base" hangingPunct="0">
              <a:spcBef>
                <a:spcPct val="0"/>
              </a:spcBef>
              <a:spcAft>
                <a:spcPct val="0"/>
              </a:spcAft>
            </a:pPr>
            <a:endParaRPr lang="en-CA" b="1" dirty="0" smtClean="0">
              <a:latin typeface="Calibri" pitchFamily="34" charset="0"/>
              <a:ea typeface="Calibri" pitchFamily="34" charset="0"/>
              <a:cs typeface="Times New Roman" pitchFamily="18" charset="0"/>
            </a:endParaRPr>
          </a:p>
          <a:p>
            <a:pPr eaLnBrk="0" fontAlgn="base" hangingPunct="0">
              <a:spcBef>
                <a:spcPct val="0"/>
              </a:spcBef>
              <a:spcAft>
                <a:spcPct val="0"/>
              </a:spcAft>
            </a:pPr>
            <a:endParaRPr lang="en-CA" b="1" dirty="0" smtClean="0">
              <a:latin typeface="Calibri" pitchFamily="34" charset="0"/>
              <a:ea typeface="Calibri" pitchFamily="34" charset="0"/>
              <a:cs typeface="Times New Roman" pitchFamily="18" charset="0"/>
            </a:endParaRPr>
          </a:p>
          <a:p>
            <a:pPr eaLnBrk="0" fontAlgn="base" hangingPunct="0">
              <a:spcBef>
                <a:spcPct val="0"/>
              </a:spcBef>
              <a:spcAft>
                <a:spcPct val="0"/>
              </a:spcAft>
            </a:pPr>
            <a:endParaRPr lang="en-CA" b="1" dirty="0" smtClean="0">
              <a:latin typeface="Calibri" pitchFamily="34" charset="0"/>
              <a:ea typeface="Calibri" pitchFamily="34" charset="0"/>
              <a:cs typeface="Times New Roman" pitchFamily="18" charset="0"/>
            </a:endParaRPr>
          </a:p>
          <a:p>
            <a:pPr eaLnBrk="0" fontAlgn="base" hangingPunct="0">
              <a:spcBef>
                <a:spcPct val="0"/>
              </a:spcBef>
              <a:spcAft>
                <a:spcPct val="0"/>
              </a:spcAft>
            </a:pPr>
            <a:endParaRPr lang="en-CA" b="1" dirty="0" smtClean="0">
              <a:latin typeface="Calibri" pitchFamily="34" charset="0"/>
              <a:ea typeface="Calibri" pitchFamily="34" charset="0"/>
              <a:cs typeface="Times New Roman" pitchFamily="18" charset="0"/>
            </a:endParaRPr>
          </a:p>
          <a:p>
            <a:pPr eaLnBrk="0" fontAlgn="base" hangingPunct="0">
              <a:spcBef>
                <a:spcPct val="0"/>
              </a:spcBef>
              <a:spcAft>
                <a:spcPct val="0"/>
              </a:spcAft>
            </a:pPr>
            <a:endParaRPr lang="en-CA" b="1" dirty="0" smtClean="0">
              <a:latin typeface="Calibri" pitchFamily="34" charset="0"/>
              <a:ea typeface="Calibri" pitchFamily="34" charset="0"/>
              <a:cs typeface="Times New Roman" pitchFamily="18" charset="0"/>
            </a:endParaRPr>
          </a:p>
        </p:txBody>
      </p:sp>
      <p:sp>
        <p:nvSpPr>
          <p:cNvPr id="2050" name="Rectangle 2"/>
          <p:cNvSpPr>
            <a:spLocks noChangeArrowheads="1"/>
          </p:cNvSpPr>
          <p:nvPr/>
        </p:nvSpPr>
        <p:spPr bwMode="auto">
          <a:xfrm>
            <a:off x="539552" y="1844824"/>
            <a:ext cx="806489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Eurasian </a:t>
            </a:r>
            <a:r>
              <a:rPr kumimoji="0" lang="en-CA"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Watermilfoil</a:t>
            </a:r>
            <a:r>
              <a:rPr kumimoji="0" lang="en-C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(originally native to Europe, Asia and North Africa)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C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Displaces native species, reduces biodiversity, degrades fish and waterfowl habitat</a:t>
            </a:r>
          </a:p>
          <a:p>
            <a:pPr marL="0" marR="0" lvl="0" indent="0" algn="l" defTabSz="914400" rtl="0" eaLnBrk="0" fontAlgn="base" latinLnBrk="0" hangingPunct="0">
              <a:lnSpc>
                <a:spcPct val="100000"/>
              </a:lnSpc>
              <a:spcBef>
                <a:spcPct val="0"/>
              </a:spcBef>
              <a:spcAft>
                <a:spcPct val="0"/>
              </a:spcAft>
              <a:buClrTx/>
              <a:buSzTx/>
              <a:tabLst/>
            </a:pPr>
            <a:endParaRPr lang="en-CA" sz="800" b="1"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C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Impacts fishing, boating, swimming and industrial water intakes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CA" sz="800" b="1"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descr="eurasian watermilfoil.jpg"/>
          <p:cNvPicPr>
            <a:picLocks noChangeAspect="1"/>
          </p:cNvPicPr>
          <p:nvPr/>
        </p:nvPicPr>
        <p:blipFill>
          <a:blip r:embed="rId3" cstate="print"/>
          <a:stretch>
            <a:fillRect/>
          </a:stretch>
        </p:blipFill>
        <p:spPr>
          <a:xfrm>
            <a:off x="827584" y="3113584"/>
            <a:ext cx="7488832" cy="374441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04664"/>
            <a:ext cx="7632848" cy="1446550"/>
          </a:xfrm>
          <a:prstGeom prst="rect">
            <a:avLst/>
          </a:prstGeom>
        </p:spPr>
        <p:txBody>
          <a:bodyPr wrap="square">
            <a:spAutoFit/>
          </a:bodyPr>
          <a:lstStyle/>
          <a:p>
            <a:pPr lvl="0" eaLnBrk="0" fontAlgn="base" hangingPunct="0">
              <a:spcBef>
                <a:spcPct val="0"/>
              </a:spcBef>
              <a:spcAft>
                <a:spcPct val="0"/>
              </a:spcAft>
            </a:pPr>
            <a:r>
              <a:rPr lang="en-CA" b="1" dirty="0" smtClean="0">
                <a:latin typeface="Calibri" pitchFamily="34" charset="0"/>
                <a:ea typeface="Calibri" pitchFamily="34" charset="0"/>
                <a:cs typeface="Times New Roman" pitchFamily="18" charset="0"/>
              </a:rPr>
              <a:t>European Green Crab (originally native to Northeast Atlantic and Baltic Sea) </a:t>
            </a:r>
          </a:p>
          <a:p>
            <a:pPr lvl="0" eaLnBrk="0" fontAlgn="base" hangingPunct="0">
              <a:spcBef>
                <a:spcPct val="0"/>
              </a:spcBef>
              <a:spcAft>
                <a:spcPct val="0"/>
              </a:spcAft>
            </a:pPr>
            <a:endParaRPr lang="en-CA" sz="800" b="1" dirty="0" smtClean="0">
              <a:latin typeface="Arial" pitchFamily="34" charset="0"/>
              <a:cs typeface="Arial" pitchFamily="34" charset="0"/>
            </a:endParaRPr>
          </a:p>
          <a:p>
            <a:pPr lvl="0" eaLnBrk="0" fontAlgn="base" hangingPunct="0">
              <a:spcBef>
                <a:spcPct val="0"/>
              </a:spcBef>
              <a:spcAft>
                <a:spcPct val="0"/>
              </a:spcAft>
            </a:pPr>
            <a:r>
              <a:rPr lang="en-CA" b="1" dirty="0" smtClean="0">
                <a:latin typeface="Calibri" pitchFamily="34" charset="0"/>
                <a:ea typeface="Calibri" pitchFamily="34" charset="0"/>
                <a:cs typeface="Times New Roman" pitchFamily="18" charset="0"/>
              </a:rPr>
              <a:t>An omnivore that feeds on plants, oysters, mussels, clams, worms and other crustaceans</a:t>
            </a:r>
          </a:p>
          <a:p>
            <a:pPr lvl="0" eaLnBrk="0" fontAlgn="base" hangingPunct="0">
              <a:spcBef>
                <a:spcPct val="0"/>
              </a:spcBef>
              <a:spcAft>
                <a:spcPct val="0"/>
              </a:spcAft>
            </a:pPr>
            <a:endParaRPr lang="en-CA" sz="800" b="1" dirty="0" smtClean="0">
              <a:latin typeface="Calibri" pitchFamily="34" charset="0"/>
              <a:ea typeface="Calibri" pitchFamily="34" charset="0"/>
              <a:cs typeface="Times New Roman" pitchFamily="18" charset="0"/>
            </a:endParaRPr>
          </a:p>
          <a:p>
            <a:pPr lvl="0" eaLnBrk="0" fontAlgn="base" hangingPunct="0">
              <a:spcBef>
                <a:spcPct val="0"/>
              </a:spcBef>
              <a:spcAft>
                <a:spcPct val="0"/>
              </a:spcAft>
            </a:pPr>
            <a:r>
              <a:rPr lang="en-CA" b="1" dirty="0" smtClean="0">
                <a:latin typeface="Calibri" pitchFamily="34" charset="0"/>
                <a:ea typeface="Calibri" pitchFamily="34" charset="0"/>
                <a:cs typeface="Times New Roman" pitchFamily="18" charset="0"/>
              </a:rPr>
              <a:t>Impacts fisheries and disrupts the ecosystem</a:t>
            </a:r>
          </a:p>
        </p:txBody>
      </p:sp>
      <p:pic>
        <p:nvPicPr>
          <p:cNvPr id="3" name="Picture 2" descr="european green crab.jpg"/>
          <p:cNvPicPr>
            <a:picLocks noChangeAspect="1"/>
          </p:cNvPicPr>
          <p:nvPr/>
        </p:nvPicPr>
        <p:blipFill>
          <a:blip r:embed="rId3" cstate="print"/>
          <a:stretch>
            <a:fillRect/>
          </a:stretch>
        </p:blipFill>
        <p:spPr>
          <a:xfrm>
            <a:off x="1521262" y="1988840"/>
            <a:ext cx="6127026" cy="48691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1569660"/>
          </a:xfrm>
          <a:prstGeom prst="rect">
            <a:avLst/>
          </a:prstGeom>
        </p:spPr>
        <p:txBody>
          <a:bodyPr wrap="square">
            <a:spAutoFit/>
          </a:bodyPr>
          <a:lstStyle/>
          <a:p>
            <a:pPr lvl="0" eaLnBrk="0" fontAlgn="base" hangingPunct="0">
              <a:spcBef>
                <a:spcPct val="0"/>
              </a:spcBef>
              <a:spcAft>
                <a:spcPct val="0"/>
              </a:spcAft>
            </a:pPr>
            <a:r>
              <a:rPr lang="en-CA" b="1" dirty="0" smtClean="0">
                <a:latin typeface="Calibri" pitchFamily="34" charset="0"/>
                <a:ea typeface="Calibri" pitchFamily="34" charset="0"/>
                <a:cs typeface="Times New Roman" pitchFamily="18" charset="0"/>
              </a:rPr>
              <a:t>Carpet </a:t>
            </a:r>
            <a:r>
              <a:rPr lang="en-CA" b="1" dirty="0" err="1" smtClean="0">
                <a:latin typeface="Calibri" pitchFamily="34" charset="0"/>
                <a:ea typeface="Calibri" pitchFamily="34" charset="0"/>
                <a:cs typeface="Times New Roman" pitchFamily="18" charset="0"/>
              </a:rPr>
              <a:t>Seasquirt</a:t>
            </a:r>
            <a:r>
              <a:rPr lang="en-CA" b="1" dirty="0" smtClean="0">
                <a:latin typeface="Calibri" pitchFamily="34" charset="0"/>
                <a:ea typeface="Calibri" pitchFamily="34" charset="0"/>
                <a:cs typeface="Times New Roman" pitchFamily="18" charset="0"/>
              </a:rPr>
              <a:t>; Marine Vomit (believed to be originally native to Japan)</a:t>
            </a:r>
          </a:p>
          <a:p>
            <a:pPr lvl="0" eaLnBrk="0" fontAlgn="base" hangingPunct="0">
              <a:spcBef>
                <a:spcPct val="0"/>
              </a:spcBef>
              <a:spcAft>
                <a:spcPct val="0"/>
              </a:spcAft>
            </a:pPr>
            <a:endParaRPr lang="en-CA" sz="800" b="1" dirty="0" smtClean="0">
              <a:latin typeface="Arial" pitchFamily="34" charset="0"/>
              <a:cs typeface="Arial" pitchFamily="34" charset="0"/>
            </a:endParaRPr>
          </a:p>
          <a:p>
            <a:pPr lvl="0" eaLnBrk="0" fontAlgn="base" hangingPunct="0">
              <a:spcBef>
                <a:spcPct val="0"/>
              </a:spcBef>
              <a:spcAft>
                <a:spcPct val="0"/>
              </a:spcAft>
            </a:pPr>
            <a:r>
              <a:rPr lang="en-CA" b="1" dirty="0" smtClean="0">
                <a:latin typeface="Calibri" pitchFamily="34" charset="0"/>
                <a:ea typeface="Calibri" pitchFamily="34" charset="0"/>
                <a:cs typeface="Times New Roman" pitchFamily="18" charset="0"/>
              </a:rPr>
              <a:t>A colonial tunicate that can cover large areas of gravel, rocks and other hard substrate </a:t>
            </a:r>
          </a:p>
          <a:p>
            <a:pPr lvl="0" eaLnBrk="0" fontAlgn="base" hangingPunct="0">
              <a:spcBef>
                <a:spcPct val="0"/>
              </a:spcBef>
              <a:spcAft>
                <a:spcPct val="0"/>
              </a:spcAft>
            </a:pPr>
            <a:endParaRPr lang="en-CA" sz="800" b="1" dirty="0" smtClean="0">
              <a:latin typeface="Arial" pitchFamily="34" charset="0"/>
              <a:cs typeface="Arial" pitchFamily="34" charset="0"/>
            </a:endParaRPr>
          </a:p>
          <a:p>
            <a:pPr lvl="0" eaLnBrk="0" fontAlgn="base" hangingPunct="0">
              <a:spcBef>
                <a:spcPct val="0"/>
              </a:spcBef>
              <a:spcAft>
                <a:spcPct val="0"/>
              </a:spcAft>
            </a:pPr>
            <a:r>
              <a:rPr lang="en-CA" b="1" dirty="0" smtClean="0">
                <a:latin typeface="Calibri" pitchFamily="34" charset="0"/>
                <a:ea typeface="Calibri" pitchFamily="34" charset="0"/>
                <a:cs typeface="Times New Roman" pitchFamily="18" charset="0"/>
              </a:rPr>
              <a:t>Can overgrow mussels, oyster beds, cables, docks, ship’s hulls and aquaculture equipment</a:t>
            </a:r>
          </a:p>
          <a:p>
            <a:pPr lvl="0" eaLnBrk="0" fontAlgn="base" hangingPunct="0">
              <a:spcBef>
                <a:spcPct val="0"/>
              </a:spcBef>
              <a:spcAft>
                <a:spcPct val="0"/>
              </a:spcAft>
            </a:pPr>
            <a:endParaRPr lang="en-CA" sz="800" b="1" dirty="0" smtClean="0">
              <a:latin typeface="Calibri" pitchFamily="34" charset="0"/>
              <a:cs typeface="Times New Roman" pitchFamily="18" charset="0"/>
            </a:endParaRPr>
          </a:p>
          <a:p>
            <a:pPr lvl="0" eaLnBrk="0" fontAlgn="base" hangingPunct="0">
              <a:spcBef>
                <a:spcPct val="0"/>
              </a:spcBef>
              <a:spcAft>
                <a:spcPct val="0"/>
              </a:spcAft>
            </a:pPr>
            <a:r>
              <a:rPr lang="en-CA" b="1" dirty="0" smtClean="0"/>
              <a:t>Impacts fisheries, disrupts the ecosystem and raises aquaculture operating costs</a:t>
            </a:r>
            <a:endParaRPr lang="en-CA" b="1" dirty="0"/>
          </a:p>
        </p:txBody>
      </p:sp>
      <p:pic>
        <p:nvPicPr>
          <p:cNvPr id="3" name="Picture 2" descr="carpet seasquirt.jpg"/>
          <p:cNvPicPr>
            <a:picLocks noChangeAspect="1"/>
          </p:cNvPicPr>
          <p:nvPr/>
        </p:nvPicPr>
        <p:blipFill>
          <a:blip r:embed="rId3" cstate="print"/>
          <a:stretch>
            <a:fillRect/>
          </a:stretch>
        </p:blipFill>
        <p:spPr>
          <a:xfrm>
            <a:off x="630072" y="1916832"/>
            <a:ext cx="7811848" cy="49411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260648"/>
            <a:ext cx="7920880" cy="6401753"/>
          </a:xfrm>
          <a:prstGeom prst="rect">
            <a:avLst/>
          </a:prstGeom>
        </p:spPr>
        <p:txBody>
          <a:bodyPr wrap="square">
            <a:spAutoFit/>
          </a:bodyPr>
          <a:lstStyle/>
          <a:p>
            <a:pPr algn="ctr"/>
            <a:r>
              <a:rPr lang="en-CA" sz="3600" b="1" dirty="0" smtClean="0"/>
              <a:t>Brief History of BW Regulations</a:t>
            </a:r>
          </a:p>
          <a:p>
            <a:pPr algn="ctr"/>
            <a:r>
              <a:rPr lang="en-CA" sz="3600" b="1" dirty="0" smtClean="0"/>
              <a:t>in North America</a:t>
            </a:r>
          </a:p>
          <a:p>
            <a:endParaRPr lang="en-CA" dirty="0" smtClean="0"/>
          </a:p>
          <a:p>
            <a:r>
              <a:rPr lang="en-CA" sz="2400" dirty="0" smtClean="0"/>
              <a:t>1988 - Zebra Mussels discovered in the Great Lakes</a:t>
            </a:r>
          </a:p>
          <a:p>
            <a:endParaRPr lang="en-CA" sz="1200" dirty="0" smtClean="0"/>
          </a:p>
          <a:p>
            <a:r>
              <a:rPr lang="en-CA" sz="2400" dirty="0" smtClean="0"/>
              <a:t>1989 - Voluntary ballast water control guidelines introduced in Canada for vessels entering the Great Lakes- St. Lawrence Seaway System</a:t>
            </a:r>
          </a:p>
          <a:p>
            <a:endParaRPr lang="en-CA" sz="1200" dirty="0" smtClean="0"/>
          </a:p>
          <a:p>
            <a:r>
              <a:rPr lang="en-CA" sz="2400" dirty="0" smtClean="0"/>
              <a:t>1990 - U.S. Nonindigenous Aquatic Nuisance Prevention and Control Act to reduce the introduction of Aquatic NIS to the Great Lakes</a:t>
            </a:r>
          </a:p>
          <a:p>
            <a:endParaRPr lang="en-CA" sz="1200" dirty="0" smtClean="0"/>
          </a:p>
          <a:p>
            <a:r>
              <a:rPr lang="en-CA" sz="2400" dirty="0" smtClean="0"/>
              <a:t>1993 – USCG mandated ballast water exchange for Great Lakes-bound vessels</a:t>
            </a:r>
          </a:p>
          <a:p>
            <a:endParaRPr lang="en-CA" sz="1200" dirty="0" smtClean="0"/>
          </a:p>
          <a:p>
            <a:r>
              <a:rPr lang="en-CA" sz="2400" dirty="0" smtClean="0"/>
              <a:t>1996 – U.S. National Invasive Species Act extended ballast water management to all U.S. waters</a:t>
            </a:r>
          </a:p>
          <a:p>
            <a:endParaRPr lang="en-CA" sz="800" b="1"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332656"/>
            <a:ext cx="7704856" cy="6186309"/>
          </a:xfrm>
          <a:prstGeom prst="rect">
            <a:avLst/>
          </a:prstGeom>
        </p:spPr>
        <p:txBody>
          <a:bodyPr wrap="square">
            <a:spAutoFit/>
          </a:bodyPr>
          <a:lstStyle/>
          <a:p>
            <a:r>
              <a:rPr lang="en-CA" sz="2400" dirty="0" smtClean="0"/>
              <a:t>2000 - Voluntary ballast water control guidelines expanded to all Canadian waters</a:t>
            </a:r>
          </a:p>
          <a:p>
            <a:endParaRPr lang="en-CA" sz="1200" dirty="0" smtClean="0"/>
          </a:p>
          <a:p>
            <a:r>
              <a:rPr lang="en-CA" sz="2400" dirty="0" smtClean="0"/>
              <a:t>2004 - USCG mandated ballast water reporting in all U.S. waters</a:t>
            </a:r>
          </a:p>
          <a:p>
            <a:endParaRPr lang="en-CA" sz="1200" dirty="0" smtClean="0"/>
          </a:p>
          <a:p>
            <a:r>
              <a:rPr lang="en-CA" sz="2400" dirty="0" smtClean="0"/>
              <a:t>2005 - USCG  mandated ballast water management in all U.S. waters</a:t>
            </a:r>
          </a:p>
          <a:p>
            <a:endParaRPr lang="en-CA" sz="1200" dirty="0" smtClean="0"/>
          </a:p>
          <a:p>
            <a:r>
              <a:rPr lang="en-CA" sz="2400" dirty="0" smtClean="0"/>
              <a:t>2006 - Ballast Water Control and Management Regulations established under the </a:t>
            </a:r>
            <a:r>
              <a:rPr lang="en-CA" sz="2400" i="1" dirty="0" smtClean="0"/>
              <a:t>Canada Shipping Act </a:t>
            </a:r>
            <a:r>
              <a:rPr lang="en-CA" sz="2400" dirty="0" smtClean="0"/>
              <a:t>(since 2006, no new AIS have been documented in the Great Lakes)</a:t>
            </a:r>
          </a:p>
          <a:p>
            <a:endParaRPr lang="en-CA" sz="1200" dirty="0" smtClean="0"/>
          </a:p>
          <a:p>
            <a:r>
              <a:rPr lang="en-CA" sz="2400" dirty="0" smtClean="0"/>
              <a:t>2010 - Canada ratified IMO’s Convention for the Control and Management of Ships’ Ballast Water and Sediments</a:t>
            </a:r>
          </a:p>
          <a:p>
            <a:endParaRPr lang="en-CA" sz="1200" dirty="0" smtClean="0"/>
          </a:p>
          <a:p>
            <a:r>
              <a:rPr lang="en-CA" sz="2400" dirty="0" smtClean="0"/>
              <a:t>2012 – USCG Final Rule came into effect implementing the IMO D-2 Discharge Standard (USCG is allowing Alternate Management Systems and compliance date extensions)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692696"/>
            <a:ext cx="7632848" cy="5693866"/>
          </a:xfrm>
          <a:prstGeom prst="rect">
            <a:avLst/>
          </a:prstGeom>
        </p:spPr>
        <p:txBody>
          <a:bodyPr wrap="square">
            <a:spAutoFit/>
          </a:bodyPr>
          <a:lstStyle/>
          <a:p>
            <a:pPr lvl="0" algn="ctr" fontAlgn="base">
              <a:spcBef>
                <a:spcPct val="0"/>
              </a:spcBef>
              <a:spcAft>
                <a:spcPct val="0"/>
              </a:spcAft>
            </a:pPr>
            <a:r>
              <a:rPr lang="en-CA" sz="2800" b="1" dirty="0" smtClean="0">
                <a:ea typeface="Calibri" pitchFamily="34" charset="0"/>
                <a:cs typeface="Times New Roman" pitchFamily="18" charset="0"/>
              </a:rPr>
              <a:t>STATUS OF THE INTERNATIONAL CONVENTION</a:t>
            </a:r>
            <a:endParaRPr lang="en-CA" sz="2800" dirty="0" smtClean="0">
              <a:cs typeface="Arial" pitchFamily="34" charset="0"/>
            </a:endParaRPr>
          </a:p>
          <a:p>
            <a:pPr lvl="0" algn="ctr" eaLnBrk="0" fontAlgn="base" hangingPunct="0">
              <a:spcBef>
                <a:spcPct val="0"/>
              </a:spcBef>
              <a:spcAft>
                <a:spcPct val="0"/>
              </a:spcAft>
            </a:pPr>
            <a:r>
              <a:rPr lang="en-CA" sz="2800" b="1" dirty="0" smtClean="0">
                <a:ea typeface="Calibri" pitchFamily="34" charset="0"/>
                <a:cs typeface="Times New Roman" pitchFamily="18" charset="0"/>
              </a:rPr>
              <a:t>FOR THE CONTROL AND MANAGEMENT OF</a:t>
            </a:r>
            <a:endParaRPr lang="en-CA" sz="2800" dirty="0" smtClean="0">
              <a:cs typeface="Arial" pitchFamily="34" charset="0"/>
            </a:endParaRPr>
          </a:p>
          <a:p>
            <a:pPr lvl="0" algn="ctr" eaLnBrk="0" fontAlgn="base" hangingPunct="0">
              <a:spcBef>
                <a:spcPct val="0"/>
              </a:spcBef>
              <a:spcAft>
                <a:spcPct val="0"/>
              </a:spcAft>
            </a:pPr>
            <a:r>
              <a:rPr lang="en-CA" sz="2800" b="1" dirty="0" smtClean="0">
                <a:ea typeface="Calibri" pitchFamily="34" charset="0"/>
                <a:cs typeface="Times New Roman" pitchFamily="18" charset="0"/>
              </a:rPr>
              <a:t>SHIP’S BALLAST WATER AND SEDIMENTS (2004)</a:t>
            </a:r>
            <a:endParaRPr lang="en-CA" sz="2800" dirty="0" smtClean="0">
              <a:cs typeface="Arial" pitchFamily="34" charset="0"/>
            </a:endParaRPr>
          </a:p>
          <a:p>
            <a:pPr lvl="0" algn="ctr" eaLnBrk="0" fontAlgn="base" hangingPunct="0">
              <a:spcBef>
                <a:spcPct val="0"/>
              </a:spcBef>
              <a:spcAft>
                <a:spcPct val="0"/>
              </a:spcAft>
            </a:pPr>
            <a:r>
              <a:rPr lang="en-CA" sz="2800" b="1" dirty="0" smtClean="0">
                <a:ea typeface="Calibri" pitchFamily="34" charset="0"/>
                <a:cs typeface="Times New Roman" pitchFamily="18" charset="0"/>
              </a:rPr>
              <a:t>AS OF 6 JANUARY 2015</a:t>
            </a:r>
            <a:endParaRPr lang="en-CA" sz="2800" dirty="0" smtClean="0">
              <a:cs typeface="Arial" pitchFamily="34" charset="0"/>
            </a:endParaRPr>
          </a:p>
          <a:p>
            <a:pPr lvl="0" algn="ctr" eaLnBrk="0" fontAlgn="base" hangingPunct="0">
              <a:spcBef>
                <a:spcPct val="0"/>
              </a:spcBef>
              <a:spcAft>
                <a:spcPct val="0"/>
              </a:spcAft>
            </a:pPr>
            <a:endParaRPr lang="en-CA" sz="2800" b="1" dirty="0" smtClean="0">
              <a:ea typeface="Calibri" pitchFamily="34" charset="0"/>
              <a:cs typeface="Times New Roman" pitchFamily="18" charset="0"/>
            </a:endParaRPr>
          </a:p>
          <a:p>
            <a:pPr lvl="0" algn="ctr" eaLnBrk="0" fontAlgn="base" hangingPunct="0">
              <a:spcBef>
                <a:spcPct val="0"/>
              </a:spcBef>
              <a:spcAft>
                <a:spcPct val="0"/>
              </a:spcAft>
            </a:pPr>
            <a:r>
              <a:rPr lang="en-CA" sz="2800" b="1" dirty="0" smtClean="0">
                <a:ea typeface="Calibri" pitchFamily="34" charset="0"/>
                <a:cs typeface="Times New Roman" pitchFamily="18" charset="0"/>
              </a:rPr>
              <a:t>NUMBER OF CONTRACTING STATES</a:t>
            </a:r>
            <a:endParaRPr lang="en-CA" sz="2800" dirty="0" smtClean="0">
              <a:cs typeface="Arial" pitchFamily="34" charset="0"/>
            </a:endParaRPr>
          </a:p>
          <a:p>
            <a:pPr lvl="0" algn="ctr" eaLnBrk="0" fontAlgn="base" hangingPunct="0">
              <a:spcBef>
                <a:spcPct val="0"/>
              </a:spcBef>
              <a:spcAft>
                <a:spcPct val="0"/>
              </a:spcAft>
            </a:pPr>
            <a:r>
              <a:rPr lang="en-CA" sz="2800" b="1" dirty="0" smtClean="0">
                <a:ea typeface="Calibri" pitchFamily="34" charset="0"/>
                <a:cs typeface="Times New Roman" pitchFamily="18" charset="0"/>
              </a:rPr>
              <a:t>43 (30 REQUIRED)</a:t>
            </a:r>
            <a:endParaRPr lang="en-CA" sz="2800" dirty="0" smtClean="0">
              <a:cs typeface="Arial" pitchFamily="34" charset="0"/>
            </a:endParaRPr>
          </a:p>
          <a:p>
            <a:pPr lvl="0" algn="ctr" eaLnBrk="0" fontAlgn="base" hangingPunct="0">
              <a:spcBef>
                <a:spcPct val="0"/>
              </a:spcBef>
              <a:spcAft>
                <a:spcPct val="0"/>
              </a:spcAft>
            </a:pPr>
            <a:endParaRPr lang="en-CA" sz="2800" b="1" dirty="0" smtClean="0">
              <a:ea typeface="Calibri" pitchFamily="34" charset="0"/>
              <a:cs typeface="Times New Roman" pitchFamily="18" charset="0"/>
            </a:endParaRPr>
          </a:p>
          <a:p>
            <a:pPr lvl="0" algn="ctr" eaLnBrk="0" fontAlgn="base" hangingPunct="0">
              <a:spcBef>
                <a:spcPct val="0"/>
              </a:spcBef>
              <a:spcAft>
                <a:spcPct val="0"/>
              </a:spcAft>
            </a:pPr>
            <a:r>
              <a:rPr lang="en-CA" sz="2800" b="1" dirty="0" smtClean="0">
                <a:ea typeface="Calibri" pitchFamily="34" charset="0"/>
                <a:cs typeface="Times New Roman" pitchFamily="18" charset="0"/>
              </a:rPr>
              <a:t>PERCENTAGE OF WORLD MERCHANT FLEET</a:t>
            </a:r>
            <a:endParaRPr lang="en-CA" sz="2800" dirty="0" smtClean="0">
              <a:cs typeface="Arial" pitchFamily="34" charset="0"/>
            </a:endParaRPr>
          </a:p>
          <a:p>
            <a:pPr lvl="0" algn="ctr" eaLnBrk="0" fontAlgn="base" hangingPunct="0">
              <a:spcBef>
                <a:spcPct val="0"/>
              </a:spcBef>
              <a:spcAft>
                <a:spcPct val="0"/>
              </a:spcAft>
            </a:pPr>
            <a:r>
              <a:rPr lang="en-CA" sz="2800" b="1" dirty="0" smtClean="0">
                <a:ea typeface="Calibri" pitchFamily="34" charset="0"/>
                <a:cs typeface="Times New Roman" pitchFamily="18" charset="0"/>
              </a:rPr>
              <a:t>32.54% (35% REQUIRED)</a:t>
            </a:r>
          </a:p>
          <a:p>
            <a:pPr lvl="0" algn="ctr" eaLnBrk="0" fontAlgn="base" hangingPunct="0">
              <a:spcBef>
                <a:spcPct val="0"/>
              </a:spcBef>
              <a:spcAft>
                <a:spcPct val="0"/>
              </a:spcAft>
            </a:pPr>
            <a:endParaRPr lang="en-CA" sz="2800" b="1" dirty="0" smtClean="0">
              <a:cs typeface="Times New Roman" pitchFamily="18" charset="0"/>
            </a:endParaRPr>
          </a:p>
          <a:p>
            <a:pPr lvl="0" algn="ctr" eaLnBrk="0" fontAlgn="base" hangingPunct="0">
              <a:spcBef>
                <a:spcPct val="0"/>
              </a:spcBef>
              <a:spcAft>
                <a:spcPct val="0"/>
              </a:spcAft>
            </a:pPr>
            <a:r>
              <a:rPr lang="en-CA" sz="2800" b="1" dirty="0" smtClean="0">
                <a:cs typeface="Times New Roman" pitchFamily="18" charset="0"/>
              </a:rPr>
              <a:t>THE REQUIRED 35% OF THE WORLD FLEET</a:t>
            </a:r>
          </a:p>
          <a:p>
            <a:pPr lvl="0" algn="ctr" eaLnBrk="0" fontAlgn="base" hangingPunct="0">
              <a:spcBef>
                <a:spcPct val="0"/>
              </a:spcBef>
              <a:spcAft>
                <a:spcPct val="0"/>
              </a:spcAft>
            </a:pPr>
            <a:r>
              <a:rPr lang="en-CA" sz="2800" b="1" dirty="0" smtClean="0">
                <a:cs typeface="Times New Roman" pitchFamily="18" charset="0"/>
              </a:rPr>
              <a:t>COULD BE ACHIEVED AT ANY TIME</a:t>
            </a:r>
            <a:endParaRPr lang="en-CA" sz="2800" dirty="0" smtClean="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4659</TotalTime>
  <Words>1445</Words>
  <Application>Microsoft Office PowerPoint</Application>
  <PresentationFormat>On-screen Show (4:3)</PresentationFormat>
  <Paragraphs>213</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ArialMT</vt:lpstr>
      <vt:lpstr>Calibri</vt:lpstr>
      <vt:lpstr>Times New Roman</vt:lpstr>
      <vt:lpstr>Office Theme</vt:lpstr>
      <vt:lpstr>PowerPoint Presentation</vt:lpstr>
      <vt:lpstr>PowerPoint Presentation</vt:lpstr>
      <vt:lpstr>PowerPoint Presentation</vt:lpstr>
      <vt:lpstr>West Coast Marine Invaders</vt:lpstr>
      <vt:lpstr>PowerPoint Presentation</vt:lpstr>
      <vt:lpstr>PowerPoint Presentation</vt:lpstr>
      <vt:lpstr>PowerPoint Presentation</vt:lpstr>
      <vt:lpstr>PowerPoint Presentation</vt:lpstr>
      <vt:lpstr>PowerPoint Presentation</vt:lpstr>
      <vt:lpstr>PowerPoint Presentation</vt:lpstr>
      <vt:lpstr>Filtration and UV BWTSs</vt:lpstr>
      <vt:lpstr>Active Substance BWTSs</vt:lpstr>
      <vt:lpstr>Ballast Water Treatment System Estimated Costs (World Fleet Estimated to be ~60,000 Vessels) </vt:lpstr>
      <vt:lpstr>Concerns Regarding BWTSs</vt:lpstr>
      <vt:lpstr>PowerPoint Presentation</vt:lpstr>
      <vt:lpstr>PACIFIC BALLAST WATER EXCHANGE ZONES</vt:lpstr>
      <vt:lpstr>PowerPoint Presentation</vt:lpstr>
      <vt:lpstr>CONCERNS WITH BALLAST WATER EXCHANGE</vt:lpstr>
      <vt:lpstr>BENEFITS OF BALLAST WATER TREATMENT AND BALLAST WATER EXCHANGE COMBINED</vt:lpstr>
      <vt:lpstr>Risk Assessment</vt:lpstr>
      <vt:lpstr>PowerPoint Presentation</vt:lpstr>
      <vt:lpstr>What Next</vt:lpstr>
      <vt:lpstr>Best Practice + Due Diligence = Risk Reduction = Social Licence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Ballast Water Management</dc:title>
  <dc:creator>don</dc:creator>
  <cp:lastModifiedBy>dbancroft</cp:lastModifiedBy>
  <cp:revision>356</cp:revision>
  <dcterms:created xsi:type="dcterms:W3CDTF">2015-01-15T16:08:03Z</dcterms:created>
  <dcterms:modified xsi:type="dcterms:W3CDTF">2015-02-10T03:20:19Z</dcterms:modified>
</cp:coreProperties>
</file>