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0" r:id="rId2"/>
  </p:sldMasterIdLst>
  <p:notesMasterIdLst>
    <p:notesMasterId r:id="rId13"/>
  </p:notesMasterIdLst>
  <p:sldIdLst>
    <p:sldId id="256" r:id="rId3"/>
    <p:sldId id="708" r:id="rId4"/>
    <p:sldId id="723" r:id="rId5"/>
    <p:sldId id="727" r:id="rId6"/>
    <p:sldId id="728" r:id="rId7"/>
    <p:sldId id="722" r:id="rId8"/>
    <p:sldId id="718" r:id="rId9"/>
    <p:sldId id="725" r:id="rId10"/>
    <p:sldId id="701" r:id="rId11"/>
    <p:sldId id="726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FF"/>
    <a:srgbClr val="000000"/>
    <a:srgbClr val="0033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527" autoAdjust="0"/>
  </p:normalViewPr>
  <p:slideViewPr>
    <p:cSldViewPr>
      <p:cViewPr varScale="1">
        <p:scale>
          <a:sx n="59" d="100"/>
          <a:sy n="59" d="100"/>
        </p:scale>
        <p:origin x="99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F3DAFC14-05B9-9E4B-906F-D4CA18E2B1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59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4A893FC-CC2F-724D-8583-354A50680A7D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715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10B76-400F-4FCD-A205-5AC2B1F21B33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1971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DAFC14-05B9-9E4B-906F-D4CA18E2B18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957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21B2F-E94E-41E9-AF05-65CAE8AF48C9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1715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3511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4762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0793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2697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9019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0646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416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8673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64111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70671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1408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3526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99336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53438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7851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3969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9047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7327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6581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7299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5226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895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" name="Group 16"/>
          <p:cNvGrpSpPr>
            <a:grpSpLocks/>
          </p:cNvGrpSpPr>
          <p:nvPr userDrawn="1"/>
        </p:nvGrpSpPr>
        <p:grpSpPr bwMode="auto">
          <a:xfrm>
            <a:off x="250826" y="188914"/>
            <a:ext cx="4505812" cy="942975"/>
            <a:chOff x="90" y="94"/>
            <a:chExt cx="2484" cy="594"/>
          </a:xfrm>
        </p:grpSpPr>
        <p:pic>
          <p:nvPicPr>
            <p:cNvPr id="1028" name="Picture 13" descr="MarWay_Logo10"/>
            <p:cNvPicPr>
              <a:picLocks noChangeAspect="1" noChangeArrowheads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75" t="32394" r="7765" b="38889"/>
            <a:stretch>
              <a:fillRect/>
            </a:stretch>
          </p:blipFill>
          <p:spPr bwMode="auto">
            <a:xfrm>
              <a:off x="90" y="94"/>
              <a:ext cx="2472" cy="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9" name="Text Box 14"/>
            <p:cNvSpPr txBox="1">
              <a:spLocks noChangeArrowheads="1"/>
            </p:cNvSpPr>
            <p:nvPr userDrawn="1"/>
          </p:nvSpPr>
          <p:spPr bwMode="auto">
            <a:xfrm>
              <a:off x="487" y="94"/>
              <a:ext cx="2087" cy="31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 smtClean="0">
                  <a:solidFill>
                    <a:srgbClr val="FF3300"/>
                  </a:solidFill>
                  <a:latin typeface="Arial Unicode MS" pitchFamily="34" charset="-128"/>
                  <a:ea typeface="+mn-ea"/>
                  <a:cs typeface="+mn-cs"/>
                </a:rPr>
                <a:t>Maritime Way Scientific Ltd.</a:t>
              </a:r>
            </a:p>
            <a:p>
              <a:pPr eaLnBrk="1" hangingPunct="1">
                <a:defRPr/>
              </a:pPr>
              <a:r>
                <a:rPr lang="en-US" sz="1200" i="1" dirty="0" smtClean="0">
                  <a:solidFill>
                    <a:srgbClr val="0000FF"/>
                  </a:solidFill>
                  <a:ea typeface="+mn-ea"/>
                  <a:cs typeface="+mn-cs"/>
                </a:rPr>
                <a:t>Operational Oceanography &amp; Scientific Solutions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Arial Narrow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Arial Narrow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Arial Narrow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Arial Narrow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" name="Group 16"/>
          <p:cNvGrpSpPr>
            <a:grpSpLocks/>
          </p:cNvGrpSpPr>
          <p:nvPr userDrawn="1"/>
        </p:nvGrpSpPr>
        <p:grpSpPr bwMode="auto">
          <a:xfrm>
            <a:off x="250826" y="188914"/>
            <a:ext cx="4505812" cy="942975"/>
            <a:chOff x="90" y="94"/>
            <a:chExt cx="2484" cy="594"/>
          </a:xfrm>
        </p:grpSpPr>
        <p:pic>
          <p:nvPicPr>
            <p:cNvPr id="1028" name="Picture 13" descr="MarWay_Logo10"/>
            <p:cNvPicPr>
              <a:picLocks noChangeAspect="1" noChangeArrowheads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75" t="32394" r="7765" b="38889"/>
            <a:stretch>
              <a:fillRect/>
            </a:stretch>
          </p:blipFill>
          <p:spPr bwMode="auto">
            <a:xfrm>
              <a:off x="90" y="94"/>
              <a:ext cx="2472" cy="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9" name="Text Box 14"/>
            <p:cNvSpPr txBox="1">
              <a:spLocks noChangeArrowheads="1"/>
            </p:cNvSpPr>
            <p:nvPr userDrawn="1"/>
          </p:nvSpPr>
          <p:spPr bwMode="auto">
            <a:xfrm>
              <a:off x="487" y="94"/>
              <a:ext cx="2087" cy="31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 smtClean="0">
                  <a:solidFill>
                    <a:srgbClr val="FF3300"/>
                  </a:solidFill>
                  <a:latin typeface="Arial Unicode MS" pitchFamily="34" charset="-128"/>
                  <a:cs typeface="+mn-cs"/>
                </a:rPr>
                <a:t>Maritime Way Scientific Ltd.</a:t>
              </a:r>
            </a:p>
            <a:p>
              <a:pPr eaLnBrk="1" hangingPunct="1">
                <a:defRPr/>
              </a:pPr>
              <a:r>
                <a:rPr lang="en-US" sz="1200" i="1" dirty="0" smtClean="0">
                  <a:solidFill>
                    <a:srgbClr val="0000FF"/>
                  </a:solidFill>
                  <a:cs typeface="+mn-cs"/>
                </a:rPr>
                <a:t>Operational Oceanography &amp; Scientific Solutions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191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Arial Narrow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Arial Narrow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Arial Narrow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Arial Narrow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251520" y="735669"/>
            <a:ext cx="8642350" cy="480131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3600" u="none" dirty="0">
                <a:solidFill>
                  <a:srgbClr val="FF3300"/>
                </a:solidFill>
                <a:latin typeface="Arial" charset="0"/>
              </a:rPr>
              <a:t/>
            </a:r>
            <a:br>
              <a:rPr lang="en-US" sz="3600" u="none" dirty="0">
                <a:solidFill>
                  <a:srgbClr val="FF3300"/>
                </a:solidFill>
                <a:latin typeface="Arial" charset="0"/>
              </a:rPr>
            </a:br>
            <a:r>
              <a:rPr lang="en-US" sz="4400" b="1" u="none" dirty="0">
                <a:solidFill>
                  <a:schemeClr val="tx1"/>
                </a:solidFill>
                <a:latin typeface="Arial" charset="0"/>
              </a:rPr>
              <a:t>P</a:t>
            </a:r>
            <a:r>
              <a:rPr lang="en-US" sz="4400" b="1" u="none" dirty="0" smtClean="0">
                <a:solidFill>
                  <a:schemeClr val="tx1"/>
                </a:solidFill>
                <a:latin typeface="Arial" charset="0"/>
              </a:rPr>
              <a:t>otential Structure of a</a:t>
            </a:r>
            <a:br>
              <a:rPr lang="en-US" sz="4400" b="1" u="none" dirty="0" smtClean="0">
                <a:solidFill>
                  <a:schemeClr val="tx1"/>
                </a:solidFill>
                <a:latin typeface="Arial" charset="0"/>
              </a:rPr>
            </a:br>
            <a:r>
              <a:rPr lang="en-US" sz="4400" b="1" u="none" dirty="0" smtClean="0">
                <a:solidFill>
                  <a:schemeClr val="tx1"/>
                </a:solidFill>
                <a:latin typeface="Arial" charset="0"/>
              </a:rPr>
              <a:t>Ballast </a:t>
            </a:r>
            <a:r>
              <a:rPr lang="en-US" sz="4400" b="1" u="none" dirty="0">
                <a:solidFill>
                  <a:schemeClr val="tx1"/>
                </a:solidFill>
                <a:latin typeface="Arial" charset="0"/>
              </a:rPr>
              <a:t>Water Exchange </a:t>
            </a:r>
            <a:r>
              <a:rPr lang="en-US" sz="4400" b="1" u="none" dirty="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en-US" sz="4400" b="1" u="none" dirty="0" smtClean="0">
                <a:solidFill>
                  <a:schemeClr val="tx1"/>
                </a:solidFill>
                <a:latin typeface="Arial" charset="0"/>
              </a:rPr>
            </a:br>
            <a:r>
              <a:rPr lang="en-US" sz="4400" b="1" u="none" dirty="0" smtClean="0">
                <a:solidFill>
                  <a:schemeClr val="tx1"/>
                </a:solidFill>
                <a:latin typeface="Arial" charset="0"/>
              </a:rPr>
              <a:t>Advisory </a:t>
            </a:r>
            <a:r>
              <a:rPr lang="en-US" sz="4400" b="1" u="none" dirty="0">
                <a:solidFill>
                  <a:schemeClr val="tx1"/>
                </a:solidFill>
                <a:latin typeface="Arial" charset="0"/>
              </a:rPr>
              <a:t>Service </a:t>
            </a:r>
            <a:r>
              <a:rPr lang="en-CA" sz="2400" u="none" dirty="0">
                <a:latin typeface="Arial" pitchFamily="34" charset="0"/>
                <a:cs typeface="Arial" pitchFamily="34" charset="0"/>
              </a:rPr>
              <a:t/>
            </a:r>
            <a:br>
              <a:rPr lang="en-CA" sz="2400" u="none" dirty="0">
                <a:latin typeface="Arial" pitchFamily="34" charset="0"/>
                <a:cs typeface="Arial" pitchFamily="34" charset="0"/>
              </a:rPr>
            </a:br>
            <a:r>
              <a:rPr lang="en-CA" sz="2400" u="none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CA" sz="2400" u="none" dirty="0" smtClean="0">
                <a:latin typeface="Arial" pitchFamily="34" charset="0"/>
                <a:cs typeface="Arial" pitchFamily="34" charset="0"/>
              </a:rPr>
            </a:br>
            <a:r>
              <a:rPr lang="en-CA" sz="2400" u="none" dirty="0">
                <a:latin typeface="Arial" pitchFamily="34" charset="0"/>
                <a:cs typeface="Arial" pitchFamily="34" charset="0"/>
              </a:rPr>
              <a:t/>
            </a:r>
            <a:br>
              <a:rPr lang="en-CA" sz="2400" u="none" dirty="0">
                <a:latin typeface="Arial" pitchFamily="34" charset="0"/>
                <a:cs typeface="Arial" pitchFamily="34" charset="0"/>
              </a:rPr>
            </a:br>
            <a:r>
              <a:rPr lang="en-CA" sz="2400" u="none" dirty="0" smtClean="0">
                <a:latin typeface="Arial" pitchFamily="34" charset="0"/>
                <a:cs typeface="Arial" pitchFamily="34" charset="0"/>
              </a:rPr>
              <a:t>Douglas Bancroft, Marty </a:t>
            </a:r>
            <a:r>
              <a:rPr lang="en-CA" sz="2400" u="none" dirty="0" smtClean="0">
                <a:latin typeface="Arial" pitchFamily="34" charset="0"/>
                <a:cs typeface="Arial" pitchFamily="34" charset="0"/>
              </a:rPr>
              <a:t>Taillefer</a:t>
            </a:r>
            <a:r>
              <a:rPr lang="en-CA" sz="2400" u="none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CA" sz="2400" u="none" dirty="0" smtClean="0">
                <a:latin typeface="Arial" pitchFamily="34" charset="0"/>
                <a:cs typeface="Arial" pitchFamily="34" charset="0"/>
              </a:rPr>
            </a:br>
            <a:r>
              <a:rPr lang="en-CA" sz="2400" u="none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CA" sz="2400" u="none" dirty="0" smtClean="0">
                <a:latin typeface="Arial" pitchFamily="34" charset="0"/>
                <a:cs typeface="Arial" pitchFamily="34" charset="0"/>
              </a:rPr>
            </a:br>
            <a:r>
              <a:rPr lang="en-CA" sz="2400" u="none" dirty="0" smtClean="0">
                <a:latin typeface="Arial" pitchFamily="34" charset="0"/>
                <a:cs typeface="Arial" pitchFamily="34" charset="0"/>
              </a:rPr>
              <a:t>10 February 2015</a:t>
            </a:r>
            <a:r>
              <a:rPr lang="en-CA" sz="2400" u="none" dirty="0">
                <a:latin typeface="Arial" pitchFamily="34" charset="0"/>
                <a:cs typeface="Arial" pitchFamily="34" charset="0"/>
              </a:rPr>
              <a:t/>
            </a:r>
            <a:br>
              <a:rPr lang="en-CA" sz="2400" u="none" dirty="0">
                <a:latin typeface="Arial" pitchFamily="34" charset="0"/>
                <a:cs typeface="Arial" pitchFamily="34" charset="0"/>
              </a:rPr>
            </a:b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0"/>
            <a:ext cx="1979712" cy="12630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60648"/>
            <a:ext cx="1728192" cy="66725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! MARITIME WAY\! MWS ADMIN\WEB\Web images\Picture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14552"/>
            <a:ext cx="2186862" cy="175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! MARITIME WAY\! MWS ADMIN\WEB\Web images\OWS 1.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71" y="4033259"/>
            <a:ext cx="2245733" cy="195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3113838" y="3106666"/>
            <a:ext cx="6172200" cy="8572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u="sng">
                <a:solidFill>
                  <a:schemeClr val="accent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u="sng">
                <a:solidFill>
                  <a:schemeClr val="accent2"/>
                </a:solidFill>
                <a:latin typeface="Arial Narrow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u="sng">
                <a:solidFill>
                  <a:schemeClr val="accent2"/>
                </a:solidFill>
                <a:latin typeface="Arial Narrow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u="sng">
                <a:solidFill>
                  <a:schemeClr val="accent2"/>
                </a:solidFill>
                <a:latin typeface="Arial Narrow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u="sng">
                <a:solidFill>
                  <a:schemeClr val="accent2"/>
                </a:solidFill>
                <a:latin typeface="Arial Narrow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u="sng">
                <a:solidFill>
                  <a:schemeClr val="accent2"/>
                </a:solidFill>
                <a:latin typeface="Arial Narrow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u="sng">
                <a:solidFill>
                  <a:schemeClr val="accent2"/>
                </a:solidFill>
                <a:latin typeface="Arial Narrow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u="sng">
                <a:solidFill>
                  <a:schemeClr val="accent2"/>
                </a:solidFill>
                <a:latin typeface="Arial Narrow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u="sng">
                <a:solidFill>
                  <a:schemeClr val="accent2"/>
                </a:solidFill>
                <a:latin typeface="Arial Narrow" pitchFamily="34" charset="0"/>
              </a:defRPr>
            </a:lvl9pPr>
          </a:lstStyle>
          <a:p>
            <a:r>
              <a:rPr lang="en-CA" sz="4500" b="1" u="none" kern="0" dirty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en-CA" sz="4500" b="1" u="none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658" y="854816"/>
            <a:ext cx="3078342" cy="20418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38" y="1875732"/>
            <a:ext cx="1484784" cy="9472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18" y="3080270"/>
            <a:ext cx="1493304" cy="57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49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148" y="1196752"/>
            <a:ext cx="8229600" cy="1143000"/>
          </a:xfrm>
        </p:spPr>
        <p:txBody>
          <a:bodyPr/>
          <a:lstStyle/>
          <a:p>
            <a:r>
              <a:rPr lang="en-CA" b="1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Workshop Deliverable</a:t>
            </a:r>
            <a:endParaRPr lang="en-CA" b="1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45" y="220486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actionable plan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for implementing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 robust real time system for delivery of optimised ballast water ocean exchange locations for marine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shipping, that is:</a:t>
            </a:r>
          </a:p>
          <a:p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Scientifically valid</a:t>
            </a:r>
          </a:p>
          <a:p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Supported by the marine shipping industry  </a:t>
            </a:r>
          </a:p>
          <a:p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Addresses required resources for </a:t>
            </a:r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  </a:t>
            </a:r>
          </a:p>
          <a:p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Addresses required resources for </a:t>
            </a:r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operations</a:t>
            </a:r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0"/>
            <a:ext cx="1979712" cy="12630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60648"/>
            <a:ext cx="1728192" cy="66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07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67544" y="1008070"/>
            <a:ext cx="8212429" cy="5849930"/>
            <a:chOff x="467544" y="1008070"/>
            <a:chExt cx="8212429" cy="5849930"/>
          </a:xfrm>
        </p:grpSpPr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91388393"/>
                </p:ext>
              </p:extLst>
            </p:nvPr>
          </p:nvGraphicFramePr>
          <p:xfrm>
            <a:off x="467544" y="1008070"/>
            <a:ext cx="8212429" cy="58499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" name="Document" r:id="rId3" imgW="9028733" imgH="6430775" progId="Word.Document.12">
                    <p:embed/>
                  </p:oleObj>
                </mc:Choice>
                <mc:Fallback>
                  <p:oleObj name="Document" r:id="rId3" imgW="9028733" imgH="6430775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67544" y="1008070"/>
                          <a:ext cx="8212429" cy="584993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TextBox 3"/>
            <p:cNvSpPr txBox="1"/>
            <p:nvPr/>
          </p:nvSpPr>
          <p:spPr>
            <a:xfrm>
              <a:off x="5936399" y="1805473"/>
              <a:ext cx="792088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CA" sz="1100" b="1" dirty="0" smtClean="0">
                  <a:latin typeface="Calibri" panose="020F0502020204030204" pitchFamily="34" charset="0"/>
                </a:rPr>
                <a:t>  Clients</a:t>
              </a:r>
              <a:endParaRPr lang="en-CA" sz="1100" b="1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694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077" y="989856"/>
            <a:ext cx="8229600" cy="1143000"/>
          </a:xfrm>
        </p:spPr>
        <p:txBody>
          <a:bodyPr/>
          <a:lstStyle/>
          <a:p>
            <a:r>
              <a:rPr lang="en-CA" sz="44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Proposed Structure</a:t>
            </a:r>
            <a:endParaRPr lang="en-CA" sz="44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110" y="1844824"/>
            <a:ext cx="8229600" cy="3777284"/>
          </a:xfrm>
        </p:spPr>
        <p:txBody>
          <a:bodyPr/>
          <a:lstStyle/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Generation of products will be at MWS Ottawa</a:t>
            </a:r>
          </a:p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 flow to MWS from</a:t>
            </a:r>
          </a:p>
          <a:p>
            <a:pPr lvl="1"/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Port Authorities</a:t>
            </a:r>
          </a:p>
          <a:p>
            <a:pPr lvl="1"/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Shipping Companies</a:t>
            </a:r>
          </a:p>
          <a:p>
            <a:pPr lvl="1"/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Shipping Agents</a:t>
            </a:r>
          </a:p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Dissemination of products to ships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issemination to other users</a:t>
            </a:r>
          </a:p>
        </p:txBody>
      </p:sp>
    </p:spTree>
    <p:extLst>
      <p:ext uri="{BB962C8B-B14F-4D97-AF65-F5344CB8AC3E}">
        <p14:creationId xmlns:p14="http://schemas.microsoft.com/office/powerpoint/2010/main" val="334457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028701"/>
            <a:ext cx="8229600" cy="1143000"/>
          </a:xfrm>
        </p:spPr>
        <p:txBody>
          <a:bodyPr/>
          <a:lstStyle/>
          <a:p>
            <a:r>
              <a:rPr lang="en-CA" sz="4400" b="1" u="none" dirty="0">
                <a:latin typeface="Arial" panose="020B0604020202020204" pitchFamily="34" charset="0"/>
                <a:cs typeface="Arial" panose="020B0604020202020204" pitchFamily="34" charset="0"/>
              </a:rPr>
              <a:t>Information flow to </a:t>
            </a:r>
            <a:r>
              <a:rPr lang="en-CA" sz="4400" b="1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MWS</a:t>
            </a:r>
            <a:r>
              <a:rPr lang="en-CA" sz="4400" b="1" u="none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CA" sz="4400" b="1" u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sz="4400" b="1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70078"/>
            <a:ext cx="8229600" cy="4525963"/>
          </a:xfrm>
        </p:spPr>
        <p:txBody>
          <a:bodyPr/>
          <a:lstStyle/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Weather and Ocean</a:t>
            </a:r>
          </a:p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Port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Authorities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Shipping Companies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Shipping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Agents</a:t>
            </a:r>
          </a:p>
          <a:p>
            <a:r>
              <a:rPr lang="en-C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ExactEarth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C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Maerospace</a:t>
            </a:r>
            <a:endParaRPr lang="en-C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Biological hot spots </a:t>
            </a:r>
          </a:p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What else?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66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5416"/>
            <a:ext cx="10188624" cy="679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7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990" y="2077920"/>
            <a:ext cx="8229600" cy="4281340"/>
          </a:xfrm>
        </p:spPr>
        <p:txBody>
          <a:bodyPr/>
          <a:lstStyle/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How best to work with mariners?</a:t>
            </a:r>
          </a:p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the role of Port Authorities?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What is the role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of shipping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companies and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agents?</a:t>
            </a:r>
            <a:endParaRPr lang="en-C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What is the role of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BC Chamber of Shipping?</a:t>
            </a:r>
          </a:p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What formats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should?</a:t>
            </a:r>
            <a:endParaRPr lang="en-CA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50016"/>
            <a:ext cx="8229600" cy="1143000"/>
          </a:xfrm>
        </p:spPr>
        <p:txBody>
          <a:bodyPr/>
          <a:lstStyle/>
          <a:p>
            <a:r>
              <a:rPr lang="en-CA" b="1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Dissemination of Products</a:t>
            </a:r>
            <a:endParaRPr lang="en-CA" b="1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0"/>
            <a:ext cx="1979712" cy="12630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60648"/>
            <a:ext cx="1728192" cy="66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80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on\Documents\Work Files\MWS Files\BW Exchange Zones\Victoria 2015\PowerPoint Presentation\Scans and Pictures\Amelie graph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470" y="0"/>
            <a:ext cx="887505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383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772816"/>
            <a:ext cx="8229600" cy="1143000"/>
          </a:xfrm>
        </p:spPr>
        <p:txBody>
          <a:bodyPr/>
          <a:lstStyle/>
          <a:p>
            <a:r>
              <a:rPr lang="en-CA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What have we overlooked?</a:t>
            </a:r>
            <a:endParaRPr lang="en-CA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58" name="Picture 2" descr="C:\! MARITIME WAY\! MWS ADMIN\WEB\Web images\pic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708920"/>
            <a:ext cx="3990603" cy="347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0"/>
            <a:ext cx="1979712" cy="12630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60648"/>
            <a:ext cx="1728192" cy="66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58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4499</TotalTime>
  <Words>152</Words>
  <Application>Microsoft Office PowerPoint</Application>
  <PresentationFormat>On-screen Show (4:3)</PresentationFormat>
  <Paragraphs>36</Paragraphs>
  <Slides>10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 Unicode MS</vt:lpstr>
      <vt:lpstr>ＭＳ Ｐゴシック</vt:lpstr>
      <vt:lpstr>Arial</vt:lpstr>
      <vt:lpstr>Arial Narrow</vt:lpstr>
      <vt:lpstr>Calibri</vt:lpstr>
      <vt:lpstr>Default Design</vt:lpstr>
      <vt:lpstr>3_Default Design</vt:lpstr>
      <vt:lpstr>Document</vt:lpstr>
      <vt:lpstr> Potential Structure of a Ballast Water Exchange  Advisory Service    Douglas Bancroft, Marty Taillefer  10 February 2015 </vt:lpstr>
      <vt:lpstr>Workshop Deliverable</vt:lpstr>
      <vt:lpstr>PowerPoint Presentation</vt:lpstr>
      <vt:lpstr>Proposed Structure</vt:lpstr>
      <vt:lpstr>Information flow to MWS </vt:lpstr>
      <vt:lpstr>PowerPoint Presentation</vt:lpstr>
      <vt:lpstr>Dissemination of Products</vt:lpstr>
      <vt:lpstr>PowerPoint Presentation</vt:lpstr>
      <vt:lpstr>What have we overlooked?</vt:lpstr>
      <vt:lpstr>PowerPoint Presentation</vt:lpstr>
    </vt:vector>
  </TitlesOfParts>
  <Company>DFO-MPO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FowlerK</dc:creator>
  <cp:lastModifiedBy>dbancroft</cp:lastModifiedBy>
  <cp:revision>316</cp:revision>
  <dcterms:created xsi:type="dcterms:W3CDTF">2004-05-26T16:55:55Z</dcterms:created>
  <dcterms:modified xsi:type="dcterms:W3CDTF">2015-02-09T20:22:17Z</dcterms:modified>
</cp:coreProperties>
</file>