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9" r:id="rId2"/>
    <p:sldMasterId id="2147483701" r:id="rId3"/>
    <p:sldMasterId id="2147483713" r:id="rId4"/>
  </p:sldMasterIdLst>
  <p:notesMasterIdLst>
    <p:notesMasterId r:id="rId9"/>
  </p:notesMasterIdLst>
  <p:sldIdLst>
    <p:sldId id="256" r:id="rId5"/>
    <p:sldId id="410" r:id="rId6"/>
    <p:sldId id="412" r:id="rId7"/>
    <p:sldId id="413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FF"/>
    <a:srgbClr val="000000"/>
    <a:srgbClr val="0033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24" autoAdjust="0"/>
    <p:restoredTop sz="79527" autoAdjust="0"/>
  </p:normalViewPr>
  <p:slideViewPr>
    <p:cSldViewPr>
      <p:cViewPr varScale="1">
        <p:scale>
          <a:sx n="74" d="100"/>
          <a:sy n="74" d="100"/>
        </p:scale>
        <p:origin x="122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3101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F3DAFC14-05B9-9E4B-906F-D4CA18E2B1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2594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4A893FC-CC2F-724D-8583-354A50680A7D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994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What are we up to?</a:t>
            </a:r>
          </a:p>
          <a:p>
            <a:endParaRPr lang="en-CA" dirty="0" smtClean="0"/>
          </a:p>
          <a:p>
            <a:r>
              <a:rPr lang="en-CA" dirty="0" smtClean="0"/>
              <a:t>Starting from a clean whiteboard.</a:t>
            </a:r>
          </a:p>
          <a:p>
            <a:endParaRPr lang="en-CA" dirty="0" smtClean="0"/>
          </a:p>
          <a:p>
            <a:r>
              <a:rPr lang="en-CA" dirty="0" smtClean="0"/>
              <a:t>Building</a:t>
            </a:r>
            <a:r>
              <a:rPr lang="en-CA" baseline="0" dirty="0" smtClean="0"/>
              <a:t> something new, exciting, and useful to ourselves and others.</a:t>
            </a:r>
          </a:p>
          <a:p>
            <a:endParaRPr lang="en-CA" baseline="0" dirty="0" smtClean="0"/>
          </a:p>
          <a:p>
            <a:r>
              <a:rPr lang="en-US" dirty="0" smtClean="0"/>
              <a:t>The ODI is a comprehensive commercial oceanographic applications suite allowing tailored support to management decision making.  </a:t>
            </a:r>
          </a:p>
          <a:p>
            <a:endParaRPr lang="en-CA" dirty="0" smtClean="0"/>
          </a:p>
          <a:p>
            <a:r>
              <a:rPr lang="en-US" sz="1600" dirty="0" smtClean="0"/>
              <a:t>The ODI will allow for:</a:t>
            </a:r>
            <a:endParaRPr lang="en-CA" sz="1600" dirty="0" smtClean="0"/>
          </a:p>
          <a:p>
            <a:pPr lvl="1"/>
            <a:r>
              <a:rPr lang="en-CA" sz="1600" dirty="0" smtClean="0"/>
              <a:t>data harvesting from hundreds of external oceanographic data bases (using a propriety meta data base, and internal data bases to support specific operational oceanographic applications, as well as automated and semi-automated scripts too update internal data bases);</a:t>
            </a:r>
          </a:p>
          <a:p>
            <a:pPr lvl="1"/>
            <a:r>
              <a:rPr lang="en-CA" sz="1600" dirty="0" smtClean="0"/>
              <a:t>fusion and visualisation of in-situ and remotely sensed environmental data with forecast model output; and</a:t>
            </a:r>
          </a:p>
          <a:p>
            <a:pPr lvl="1"/>
            <a:r>
              <a:rPr lang="en-CA" sz="1600" dirty="0" smtClean="0"/>
              <a:t>creation of additional layers of derived geospatial information to support marine decision making </a:t>
            </a: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DAFC14-05B9-9E4B-906F-D4CA18E2B18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475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4A893FC-CC2F-724D-8583-354A50680A7D}" type="slidenum">
              <a:rPr lang="en-US" sz="1200"/>
              <a:pPr eaLnBrk="1" hangingPunct="1"/>
              <a:t>3</a:t>
            </a:fld>
            <a:endParaRPr lang="en-US" sz="1200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598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4A893FC-CC2F-724D-8583-354A50680A7D}" type="slidenum">
              <a:rPr lang="en-US" sz="1200"/>
              <a:pPr eaLnBrk="1" hangingPunct="1"/>
              <a:t>4</a:t>
            </a:fld>
            <a:endParaRPr lang="en-US" sz="1200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984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3511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4762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0793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2245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XNNrthcm Hdr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908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66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032500" y="4876800"/>
            <a:ext cx="2692400" cy="698500"/>
          </a:xfrm>
        </p:spPr>
        <p:txBody>
          <a:bodyPr/>
          <a:lstStyle>
            <a:lvl1pPr marL="0" indent="0">
              <a:spcBef>
                <a:spcPct val="0"/>
              </a:spcBef>
              <a:buFontTx/>
              <a:buNone/>
              <a:defRPr sz="2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3860800" y="1054100"/>
            <a:ext cx="5041900" cy="2527300"/>
          </a:xfrm>
        </p:spPr>
        <p:txBody>
          <a:bodyPr/>
          <a:lstStyle>
            <a:lvl1pPr algn="ctr">
              <a:defRPr sz="48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380492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68300"/>
            <a:ext cx="6781800" cy="5588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77D92-047F-4113-A24A-69EE72E4EB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533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30806-DBE2-4D57-94E7-B66D0CBC4AB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5141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3" descr="C:\2014-1-19 Archives\2014 Finances\2014 - BTB Consulting Ltd\BTB Logo With Glow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6" t="10411" r="9184" b="7381"/>
          <a:stretch>
            <a:fillRect/>
          </a:stretch>
        </p:blipFill>
        <p:spPr bwMode="auto">
          <a:xfrm>
            <a:off x="-6350" y="15875"/>
            <a:ext cx="9461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4400" y="-75060"/>
            <a:ext cx="6781800" cy="55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9900" y="734291"/>
            <a:ext cx="3930650" cy="541250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2950" y="762000"/>
            <a:ext cx="3930650" cy="538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ABA85-B587-40E8-8E55-7F335CC382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2432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5"/>
          <p:cNvGrpSpPr>
            <a:grpSpLocks/>
          </p:cNvGrpSpPr>
          <p:nvPr userDrawn="1"/>
        </p:nvGrpSpPr>
        <p:grpSpPr bwMode="auto">
          <a:xfrm>
            <a:off x="0" y="-304800"/>
            <a:ext cx="9144000" cy="1143000"/>
            <a:chOff x="0" y="-304800"/>
            <a:chExt cx="9144000" cy="1143000"/>
          </a:xfrm>
        </p:grpSpPr>
        <p:pic>
          <p:nvPicPr>
            <p:cNvPr id="8" name="Picture 19" descr="slide00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304800"/>
              <a:ext cx="91440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Norad Shld.png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-76200"/>
              <a:ext cx="756744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00545"/>
            <a:ext cx="4040188" cy="127433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28255"/>
            <a:ext cx="4041775" cy="124662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455" y="-265689"/>
            <a:ext cx="8229600" cy="1143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425DA-D400-407E-9360-97C984F2BAA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8651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>
            <a:grpSpLocks/>
          </p:cNvGrpSpPr>
          <p:nvPr userDrawn="1"/>
        </p:nvGrpSpPr>
        <p:grpSpPr bwMode="auto">
          <a:xfrm>
            <a:off x="0" y="-304800"/>
            <a:ext cx="9144000" cy="1143000"/>
            <a:chOff x="0" y="-304800"/>
            <a:chExt cx="9144000" cy="1143000"/>
          </a:xfrm>
        </p:grpSpPr>
        <p:pic>
          <p:nvPicPr>
            <p:cNvPr id="4" name="Picture 19" descr="slide00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304800"/>
              <a:ext cx="91440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7" descr="Norad Shld.png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-76200"/>
              <a:ext cx="756744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4400" y="-61205"/>
            <a:ext cx="6781800" cy="5588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3F5E9-438E-4919-AAE2-2FFB545471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698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3" descr="C:\2014-1-19 Archives\2014 Finances\2014 - BTB Consulting Ltd\BTB Logo With Glow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6" t="10411" r="9184" b="7381"/>
          <a:stretch>
            <a:fillRect/>
          </a:stretch>
        </p:blipFill>
        <p:spPr bwMode="auto">
          <a:xfrm>
            <a:off x="-6350" y="15875"/>
            <a:ext cx="9461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537EA-50F3-4CC3-BC4C-29B0F11E530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826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3526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>
            <a:grpSpLocks/>
          </p:cNvGrpSpPr>
          <p:nvPr userDrawn="1"/>
        </p:nvGrpSpPr>
        <p:grpSpPr bwMode="auto">
          <a:xfrm>
            <a:off x="0" y="-304800"/>
            <a:ext cx="9144000" cy="1143000"/>
            <a:chOff x="0" y="-304800"/>
            <a:chExt cx="9144000" cy="1143000"/>
          </a:xfrm>
        </p:grpSpPr>
        <p:pic>
          <p:nvPicPr>
            <p:cNvPr id="6" name="Picture 19" descr="slide00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304800"/>
              <a:ext cx="91440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7" descr="Norad Shld.png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-76200"/>
              <a:ext cx="756744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6582"/>
            <a:ext cx="3008313" cy="728517"/>
          </a:xfrm>
        </p:spPr>
        <p:txBody>
          <a:bodyPr anchor="b"/>
          <a:lstStyle>
            <a:lvl1pPr algn="l">
              <a:defRPr sz="2000" b="1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86691"/>
            <a:ext cx="5111750" cy="52394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08064-0FFD-4A9D-9B79-8463260D3D7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3843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>
            <a:grpSpLocks/>
          </p:cNvGrpSpPr>
          <p:nvPr userDrawn="1"/>
        </p:nvGrpSpPr>
        <p:grpSpPr bwMode="auto">
          <a:xfrm>
            <a:off x="0" y="-304800"/>
            <a:ext cx="9144000" cy="1143000"/>
            <a:chOff x="0" y="-304800"/>
            <a:chExt cx="9144000" cy="1143000"/>
          </a:xfrm>
        </p:grpSpPr>
        <p:pic>
          <p:nvPicPr>
            <p:cNvPr id="6" name="Picture 19" descr="slide00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304800"/>
              <a:ext cx="91440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7" descr="Norad Shld.png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-76200"/>
              <a:ext cx="756744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89709"/>
            <a:ext cx="5486400" cy="393786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0BACC-02C7-4A90-B6B2-5917F2DC61A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1653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>
            <a:grpSpLocks/>
          </p:cNvGrpSpPr>
          <p:nvPr userDrawn="1"/>
        </p:nvGrpSpPr>
        <p:grpSpPr bwMode="auto">
          <a:xfrm>
            <a:off x="0" y="-304800"/>
            <a:ext cx="9144000" cy="1143000"/>
            <a:chOff x="0" y="-304800"/>
            <a:chExt cx="9144000" cy="1143000"/>
          </a:xfrm>
        </p:grpSpPr>
        <p:pic>
          <p:nvPicPr>
            <p:cNvPr id="5" name="Picture 19" descr="slide00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304800"/>
              <a:ext cx="91440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7" descr="Norad Shld.png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-76200"/>
              <a:ext cx="756744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4400" y="-19640"/>
            <a:ext cx="6781800" cy="5588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6326D-8258-4BEB-B7FE-3E9B0C37F62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2792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>
            <a:grpSpLocks/>
          </p:cNvGrpSpPr>
          <p:nvPr userDrawn="1"/>
        </p:nvGrpSpPr>
        <p:grpSpPr bwMode="auto">
          <a:xfrm>
            <a:off x="0" y="-304800"/>
            <a:ext cx="9144000" cy="1143000"/>
            <a:chOff x="0" y="-304800"/>
            <a:chExt cx="9144000" cy="1143000"/>
          </a:xfrm>
        </p:grpSpPr>
        <p:pic>
          <p:nvPicPr>
            <p:cNvPr id="5" name="Picture 19" descr="slide00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304800"/>
              <a:ext cx="91440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7" descr="Norad Shld.png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-76200"/>
              <a:ext cx="756744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720436"/>
            <a:ext cx="2124075" cy="5426364"/>
          </a:xfrm>
        </p:spPr>
        <p:txBody>
          <a:bodyPr vert="eaVert"/>
          <a:lstStyle>
            <a:lvl1pPr>
              <a:defRPr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9900" y="706582"/>
            <a:ext cx="6219825" cy="544021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1A0AA-709F-4E59-9973-74A5734587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4722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XNNrthcm Hdr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908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66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032500" y="4876800"/>
            <a:ext cx="2692400" cy="698500"/>
          </a:xfrm>
        </p:spPr>
        <p:txBody>
          <a:bodyPr/>
          <a:lstStyle>
            <a:lvl1pPr marL="0" indent="0">
              <a:spcBef>
                <a:spcPct val="0"/>
              </a:spcBef>
              <a:buFontTx/>
              <a:buNone/>
              <a:defRPr sz="2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3860800" y="1054100"/>
            <a:ext cx="5041900" cy="2527300"/>
          </a:xfrm>
        </p:spPr>
        <p:txBody>
          <a:bodyPr/>
          <a:lstStyle>
            <a:lvl1pPr algn="ctr">
              <a:defRPr sz="48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644192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68300"/>
            <a:ext cx="6781800" cy="5588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3D9A94-99E0-4AA1-94DB-C2EBB5F4EAE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1873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CCF9B-1BC3-4C75-AD34-5A4C75E98F4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0301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3" descr="C:\2014-1-19 Archives\2014 Finances\2014 - BTB Consulting Ltd\BTB Logo With Glow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6" t="10411" r="9184" b="7381"/>
          <a:stretch>
            <a:fillRect/>
          </a:stretch>
        </p:blipFill>
        <p:spPr bwMode="auto">
          <a:xfrm>
            <a:off x="-6350" y="15875"/>
            <a:ext cx="9461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4400" y="-75060"/>
            <a:ext cx="6781800" cy="55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9900" y="734291"/>
            <a:ext cx="3930650" cy="541250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2950" y="762000"/>
            <a:ext cx="3930650" cy="538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66785-370C-4E01-80B5-499A27422FD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5656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5"/>
          <p:cNvGrpSpPr>
            <a:grpSpLocks/>
          </p:cNvGrpSpPr>
          <p:nvPr userDrawn="1"/>
        </p:nvGrpSpPr>
        <p:grpSpPr bwMode="auto">
          <a:xfrm>
            <a:off x="0" y="-304800"/>
            <a:ext cx="9144000" cy="1143000"/>
            <a:chOff x="0" y="-304800"/>
            <a:chExt cx="9144000" cy="1143000"/>
          </a:xfrm>
        </p:grpSpPr>
        <p:pic>
          <p:nvPicPr>
            <p:cNvPr id="8" name="Picture 19" descr="slide00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304800"/>
              <a:ext cx="91440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Norad Shld.png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-76200"/>
              <a:ext cx="756744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00545"/>
            <a:ext cx="4040188" cy="127433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28255"/>
            <a:ext cx="4041775" cy="124662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455" y="-265689"/>
            <a:ext cx="8229600" cy="1143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273C9-FC5B-483E-912A-F2D084610E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3779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>
            <a:grpSpLocks/>
          </p:cNvGrpSpPr>
          <p:nvPr userDrawn="1"/>
        </p:nvGrpSpPr>
        <p:grpSpPr bwMode="auto">
          <a:xfrm>
            <a:off x="0" y="-304800"/>
            <a:ext cx="9144000" cy="1143000"/>
            <a:chOff x="0" y="-304800"/>
            <a:chExt cx="9144000" cy="1143000"/>
          </a:xfrm>
        </p:grpSpPr>
        <p:pic>
          <p:nvPicPr>
            <p:cNvPr id="4" name="Picture 19" descr="slide00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304800"/>
              <a:ext cx="91440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7" descr="Norad Shld.png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-76200"/>
              <a:ext cx="756744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4400" y="-61205"/>
            <a:ext cx="6781800" cy="5588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39D97-49DE-45FA-9078-57097F1FD12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404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39696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3" descr="C:\2014-1-19 Archives\2014 Finances\2014 - BTB Consulting Ltd\BTB Logo With Glow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6" t="10411" r="9184" b="7381"/>
          <a:stretch>
            <a:fillRect/>
          </a:stretch>
        </p:blipFill>
        <p:spPr bwMode="auto">
          <a:xfrm>
            <a:off x="-6350" y="15875"/>
            <a:ext cx="9461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7ADAD-FC1E-44A9-B8D4-9C61D024CA3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2682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>
            <a:grpSpLocks/>
          </p:cNvGrpSpPr>
          <p:nvPr userDrawn="1"/>
        </p:nvGrpSpPr>
        <p:grpSpPr bwMode="auto">
          <a:xfrm>
            <a:off x="0" y="-304800"/>
            <a:ext cx="9144000" cy="1143000"/>
            <a:chOff x="0" y="-304800"/>
            <a:chExt cx="9144000" cy="1143000"/>
          </a:xfrm>
        </p:grpSpPr>
        <p:pic>
          <p:nvPicPr>
            <p:cNvPr id="6" name="Picture 19" descr="slide00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304800"/>
              <a:ext cx="91440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7" descr="Norad Shld.png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-76200"/>
              <a:ext cx="756744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6582"/>
            <a:ext cx="3008313" cy="728517"/>
          </a:xfrm>
        </p:spPr>
        <p:txBody>
          <a:bodyPr anchor="b"/>
          <a:lstStyle>
            <a:lvl1pPr algn="l">
              <a:defRPr sz="2000" b="1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86691"/>
            <a:ext cx="5111750" cy="52394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EA56F-0C56-4D8D-818C-2FBAE1C10C8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334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>
            <a:grpSpLocks/>
          </p:cNvGrpSpPr>
          <p:nvPr userDrawn="1"/>
        </p:nvGrpSpPr>
        <p:grpSpPr bwMode="auto">
          <a:xfrm>
            <a:off x="0" y="-304800"/>
            <a:ext cx="9144000" cy="1143000"/>
            <a:chOff x="0" y="-304800"/>
            <a:chExt cx="9144000" cy="1143000"/>
          </a:xfrm>
        </p:grpSpPr>
        <p:pic>
          <p:nvPicPr>
            <p:cNvPr id="6" name="Picture 19" descr="slide00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304800"/>
              <a:ext cx="91440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7" descr="Norad Shld.png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-76200"/>
              <a:ext cx="756744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89709"/>
            <a:ext cx="5486400" cy="393786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C4D94-BD31-4ACA-A386-F1E5D7F99F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0958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>
            <a:grpSpLocks/>
          </p:cNvGrpSpPr>
          <p:nvPr userDrawn="1"/>
        </p:nvGrpSpPr>
        <p:grpSpPr bwMode="auto">
          <a:xfrm>
            <a:off x="0" y="-304800"/>
            <a:ext cx="9144000" cy="1143000"/>
            <a:chOff x="0" y="-304800"/>
            <a:chExt cx="9144000" cy="1143000"/>
          </a:xfrm>
        </p:grpSpPr>
        <p:pic>
          <p:nvPicPr>
            <p:cNvPr id="5" name="Picture 19" descr="slide00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304800"/>
              <a:ext cx="91440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7" descr="Norad Shld.png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-76200"/>
              <a:ext cx="756744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4400" y="-19640"/>
            <a:ext cx="6781800" cy="5588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A713C-9648-497D-A35F-E3F0450528C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0682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>
            <a:grpSpLocks/>
          </p:cNvGrpSpPr>
          <p:nvPr userDrawn="1"/>
        </p:nvGrpSpPr>
        <p:grpSpPr bwMode="auto">
          <a:xfrm>
            <a:off x="0" y="-304800"/>
            <a:ext cx="9144000" cy="1143000"/>
            <a:chOff x="0" y="-304800"/>
            <a:chExt cx="9144000" cy="1143000"/>
          </a:xfrm>
        </p:grpSpPr>
        <p:pic>
          <p:nvPicPr>
            <p:cNvPr id="5" name="Picture 19" descr="slide00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304800"/>
              <a:ext cx="91440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7" descr="Norad Shld.png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-76200"/>
              <a:ext cx="756744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720436"/>
            <a:ext cx="2124075" cy="5426364"/>
          </a:xfrm>
        </p:spPr>
        <p:txBody>
          <a:bodyPr vert="eaVert"/>
          <a:lstStyle>
            <a:lvl1pPr>
              <a:defRPr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9900" y="706582"/>
            <a:ext cx="6219825" cy="544021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23531-71FD-4CB4-BF9A-5B7921E9A6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85829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XNNrthcm Hdr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908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66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032500" y="4876800"/>
            <a:ext cx="2692400" cy="698500"/>
          </a:xfrm>
        </p:spPr>
        <p:txBody>
          <a:bodyPr/>
          <a:lstStyle>
            <a:lvl1pPr marL="0" indent="0">
              <a:spcBef>
                <a:spcPct val="0"/>
              </a:spcBef>
              <a:buFontTx/>
              <a:buNone/>
              <a:defRPr sz="2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3860800" y="1054100"/>
            <a:ext cx="5041900" cy="2527300"/>
          </a:xfrm>
        </p:spPr>
        <p:txBody>
          <a:bodyPr/>
          <a:lstStyle>
            <a:lvl1pPr algn="ctr">
              <a:defRPr sz="48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098308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68300"/>
            <a:ext cx="6781800" cy="5588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3D9A94-99E0-4AA1-94DB-C2EBB5F4EAE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5" name="Picture 13" descr="C:\2014-1-19 Archives\2014 Finances\2014 - BTB Consulting Ltd\BTB Logo With Glow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6" t="10411" r="9184" b="7381"/>
          <a:stretch>
            <a:fillRect/>
          </a:stretch>
        </p:blipFill>
        <p:spPr bwMode="auto">
          <a:xfrm>
            <a:off x="-6350" y="15875"/>
            <a:ext cx="9461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572853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CCF9B-1BC3-4C75-AD34-5A4C75E98F4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6022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3" descr="C:\2014-1-19 Archives\2014 Finances\2014 - BTB Consulting Ltd\BTB Logo With Glow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6" t="10411" r="9184" b="7381"/>
          <a:stretch>
            <a:fillRect/>
          </a:stretch>
        </p:blipFill>
        <p:spPr bwMode="auto">
          <a:xfrm>
            <a:off x="-6350" y="15875"/>
            <a:ext cx="9461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4400" y="-75060"/>
            <a:ext cx="6781800" cy="55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9900" y="734291"/>
            <a:ext cx="3930650" cy="541250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2950" y="762000"/>
            <a:ext cx="3930650" cy="538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66785-370C-4E01-80B5-499A27422FD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44062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5"/>
          <p:cNvGrpSpPr>
            <a:grpSpLocks/>
          </p:cNvGrpSpPr>
          <p:nvPr userDrawn="1"/>
        </p:nvGrpSpPr>
        <p:grpSpPr bwMode="auto">
          <a:xfrm>
            <a:off x="0" y="-304800"/>
            <a:ext cx="9144000" cy="1143000"/>
            <a:chOff x="0" y="-304800"/>
            <a:chExt cx="9144000" cy="1143000"/>
          </a:xfrm>
        </p:grpSpPr>
        <p:pic>
          <p:nvPicPr>
            <p:cNvPr id="8" name="Picture 19" descr="slide00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304800"/>
              <a:ext cx="91440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Norad Shld.png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-76200"/>
              <a:ext cx="756744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00545"/>
            <a:ext cx="4040188" cy="127433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28255"/>
            <a:ext cx="4041775" cy="124662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455" y="-265689"/>
            <a:ext cx="8229600" cy="1143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273C9-FC5B-483E-912A-F2D084610E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870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904780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>
            <a:grpSpLocks/>
          </p:cNvGrpSpPr>
          <p:nvPr userDrawn="1"/>
        </p:nvGrpSpPr>
        <p:grpSpPr bwMode="auto">
          <a:xfrm>
            <a:off x="0" y="-304800"/>
            <a:ext cx="9144000" cy="1143000"/>
            <a:chOff x="0" y="-304800"/>
            <a:chExt cx="9144000" cy="1143000"/>
          </a:xfrm>
        </p:grpSpPr>
        <p:pic>
          <p:nvPicPr>
            <p:cNvPr id="4" name="Picture 19" descr="slide00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304800"/>
              <a:ext cx="91440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7" descr="Norad Shld.png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-76200"/>
              <a:ext cx="756744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4400" y="-61205"/>
            <a:ext cx="6781800" cy="5588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39D97-49DE-45FA-9078-57097F1FD12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74629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3" descr="C:\2014-1-19 Archives\2014 Finances\2014 - BTB Consulting Ltd\BTB Logo With Glow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6" t="10411" r="9184" b="7381"/>
          <a:stretch>
            <a:fillRect/>
          </a:stretch>
        </p:blipFill>
        <p:spPr bwMode="auto">
          <a:xfrm>
            <a:off x="-6350" y="15875"/>
            <a:ext cx="9461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7ADAD-FC1E-44A9-B8D4-9C61D024CA3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1257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>
            <a:grpSpLocks/>
          </p:cNvGrpSpPr>
          <p:nvPr userDrawn="1"/>
        </p:nvGrpSpPr>
        <p:grpSpPr bwMode="auto">
          <a:xfrm>
            <a:off x="0" y="-304800"/>
            <a:ext cx="9144000" cy="1143000"/>
            <a:chOff x="0" y="-304800"/>
            <a:chExt cx="9144000" cy="1143000"/>
          </a:xfrm>
        </p:grpSpPr>
        <p:pic>
          <p:nvPicPr>
            <p:cNvPr id="6" name="Picture 19" descr="slide00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304800"/>
              <a:ext cx="91440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7" descr="Norad Shld.png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-76200"/>
              <a:ext cx="756744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6582"/>
            <a:ext cx="3008313" cy="728517"/>
          </a:xfrm>
        </p:spPr>
        <p:txBody>
          <a:bodyPr anchor="b"/>
          <a:lstStyle>
            <a:lvl1pPr algn="l">
              <a:defRPr sz="2000" b="1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86691"/>
            <a:ext cx="5111750" cy="52394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EA56F-0C56-4D8D-818C-2FBAE1C10C8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37551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>
            <a:grpSpLocks/>
          </p:cNvGrpSpPr>
          <p:nvPr userDrawn="1"/>
        </p:nvGrpSpPr>
        <p:grpSpPr bwMode="auto">
          <a:xfrm>
            <a:off x="0" y="-304800"/>
            <a:ext cx="9144000" cy="1143000"/>
            <a:chOff x="0" y="-304800"/>
            <a:chExt cx="9144000" cy="1143000"/>
          </a:xfrm>
        </p:grpSpPr>
        <p:pic>
          <p:nvPicPr>
            <p:cNvPr id="6" name="Picture 19" descr="slide00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304800"/>
              <a:ext cx="91440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7" descr="Norad Shld.png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-76200"/>
              <a:ext cx="756744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89709"/>
            <a:ext cx="5486400" cy="393786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C4D94-BD31-4ACA-A386-F1E5D7F99F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19680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>
            <a:grpSpLocks/>
          </p:cNvGrpSpPr>
          <p:nvPr userDrawn="1"/>
        </p:nvGrpSpPr>
        <p:grpSpPr bwMode="auto">
          <a:xfrm>
            <a:off x="0" y="-304800"/>
            <a:ext cx="9144000" cy="1143000"/>
            <a:chOff x="0" y="-304800"/>
            <a:chExt cx="9144000" cy="1143000"/>
          </a:xfrm>
        </p:grpSpPr>
        <p:pic>
          <p:nvPicPr>
            <p:cNvPr id="5" name="Picture 19" descr="slide00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304800"/>
              <a:ext cx="91440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7" descr="Norad Shld.png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-76200"/>
              <a:ext cx="756744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4400" y="-19640"/>
            <a:ext cx="6781800" cy="5588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A713C-9648-497D-A35F-E3F0450528C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09294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>
            <a:grpSpLocks/>
          </p:cNvGrpSpPr>
          <p:nvPr userDrawn="1"/>
        </p:nvGrpSpPr>
        <p:grpSpPr bwMode="auto">
          <a:xfrm>
            <a:off x="0" y="-304800"/>
            <a:ext cx="9144000" cy="1143000"/>
            <a:chOff x="0" y="-304800"/>
            <a:chExt cx="9144000" cy="1143000"/>
          </a:xfrm>
        </p:grpSpPr>
        <p:pic>
          <p:nvPicPr>
            <p:cNvPr id="5" name="Picture 19" descr="slide00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304800"/>
              <a:ext cx="91440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7" descr="Norad Shld.png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-76200"/>
              <a:ext cx="756744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720436"/>
            <a:ext cx="2124075" cy="5426364"/>
          </a:xfrm>
        </p:spPr>
        <p:txBody>
          <a:bodyPr vert="eaVert"/>
          <a:lstStyle>
            <a:lvl1pPr>
              <a:defRPr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9900" y="706582"/>
            <a:ext cx="6219825" cy="544021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23531-71FD-4CB4-BF9A-5B7921E9A6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78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7327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6581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7299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5226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895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WS"/>
          <p:cNvPicPr/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640"/>
            <a:ext cx="2778507" cy="749719"/>
          </a:xfrm>
          <a:prstGeom prst="rect">
            <a:avLst/>
          </a:prstGeom>
          <a:noFill/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8569" y="5733256"/>
            <a:ext cx="1612698" cy="77460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4504" y="5308517"/>
            <a:ext cx="1524000" cy="152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Arial Narrow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Arial Narrow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Arial Narrow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Arial Narrow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9900" y="1473200"/>
            <a:ext cx="8013700" cy="467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FFE2BAC6-C471-48A3-96A4-F332DFDB384E}" type="slidenum">
              <a:rPr lang="en-US" b="1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b="1">
              <a:solidFill>
                <a:srgbClr val="000000"/>
              </a:solidFill>
            </a:endParaRP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184400" y="368300"/>
            <a:ext cx="67818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56641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2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9900" y="1473200"/>
            <a:ext cx="8013700" cy="467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990D66F1-3A85-4D41-A842-373E0D86AE0F}" type="slidenum">
              <a:rPr lang="en-US" b="1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b="1">
              <a:solidFill>
                <a:srgbClr val="000000"/>
              </a:solidFill>
            </a:endParaRP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184400" y="368300"/>
            <a:ext cx="67818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90587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2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9900" y="1473200"/>
            <a:ext cx="8013700" cy="467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990D66F1-3A85-4D41-A842-373E0D86AE0F}" type="slidenum">
              <a:rPr lang="en-US" b="1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b="1">
              <a:solidFill>
                <a:srgbClr val="000000"/>
              </a:solidFill>
            </a:endParaRP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184400" y="368300"/>
            <a:ext cx="67818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91854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2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611560" y="1321598"/>
            <a:ext cx="7920880" cy="4339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CA" sz="3600" u="none" dirty="0" smtClean="0">
                <a:solidFill>
                  <a:srgbClr val="FF0000"/>
                </a:solidFill>
              </a:rPr>
              <a:t>Ocean Data Integrator</a:t>
            </a:r>
            <a:br>
              <a:rPr lang="en-CA" sz="3600" u="none" dirty="0" smtClean="0">
                <a:solidFill>
                  <a:srgbClr val="FF0000"/>
                </a:solidFill>
              </a:rPr>
            </a:br>
            <a:r>
              <a:rPr lang="en-CA" sz="3600" u="none" dirty="0" smtClean="0">
                <a:solidFill>
                  <a:srgbClr val="FF0000"/>
                </a:solidFill>
              </a:rPr>
              <a:t>Ballast Water </a:t>
            </a:r>
            <a:r>
              <a:rPr lang="en-CA" sz="3600" u="none" dirty="0">
                <a:solidFill>
                  <a:srgbClr val="FF0000"/>
                </a:solidFill>
              </a:rPr>
              <a:t>O</a:t>
            </a:r>
            <a:r>
              <a:rPr lang="en-CA" sz="3600" u="none" dirty="0" smtClean="0">
                <a:solidFill>
                  <a:srgbClr val="FF0000"/>
                </a:solidFill>
              </a:rPr>
              <a:t>ps System</a:t>
            </a:r>
            <a:r>
              <a:rPr lang="en-CA" sz="2800" u="none" dirty="0" smtClean="0">
                <a:solidFill>
                  <a:schemeClr val="tx1"/>
                </a:solidFill>
              </a:rPr>
              <a:t/>
            </a:r>
            <a:br>
              <a:rPr lang="en-CA" sz="2800" u="none" dirty="0" smtClean="0">
                <a:solidFill>
                  <a:schemeClr val="tx1"/>
                </a:solidFill>
              </a:rPr>
            </a:br>
            <a:r>
              <a:rPr lang="en-CA" sz="2800" u="none" dirty="0" smtClean="0">
                <a:solidFill>
                  <a:schemeClr val="tx1"/>
                </a:solidFill>
              </a:rPr>
              <a:t>SUCCESS THOUGH COLLABORATION</a:t>
            </a:r>
            <a:br>
              <a:rPr lang="en-CA" sz="2800" u="none" dirty="0" smtClean="0">
                <a:solidFill>
                  <a:schemeClr val="tx1"/>
                </a:solidFill>
              </a:rPr>
            </a:br>
            <a:r>
              <a:rPr lang="en-CA" sz="2800" u="none" dirty="0" smtClean="0">
                <a:solidFill>
                  <a:schemeClr val="tx1"/>
                </a:solidFill>
              </a:rPr>
              <a:t/>
            </a:r>
            <a:br>
              <a:rPr lang="en-CA" sz="2800" u="none" dirty="0" smtClean="0">
                <a:solidFill>
                  <a:schemeClr val="tx1"/>
                </a:solidFill>
              </a:rPr>
            </a:br>
            <a:r>
              <a:rPr lang="en-CA" sz="2800" u="none" dirty="0" smtClean="0">
                <a:solidFill>
                  <a:schemeClr val="tx1"/>
                </a:solidFill>
              </a:rPr>
              <a:t>“</a:t>
            </a:r>
            <a:r>
              <a:rPr lang="en-CA" sz="2800" i="1" u="none" dirty="0" smtClean="0">
                <a:solidFill>
                  <a:srgbClr val="0000FF"/>
                </a:solidFill>
              </a:rPr>
              <a:t>Building </a:t>
            </a:r>
            <a:r>
              <a:rPr lang="en-CA" sz="2800" i="1" u="none" dirty="0">
                <a:solidFill>
                  <a:srgbClr val="0000FF"/>
                </a:solidFill>
              </a:rPr>
              <a:t>a </a:t>
            </a:r>
            <a:r>
              <a:rPr lang="en-CA" sz="2800" i="1" u="none" dirty="0" smtClean="0">
                <a:solidFill>
                  <a:srgbClr val="0000FF"/>
                </a:solidFill>
              </a:rPr>
              <a:t>Window </a:t>
            </a:r>
            <a:r>
              <a:rPr lang="en-CA" sz="2800" i="1" u="none" dirty="0">
                <a:solidFill>
                  <a:srgbClr val="0000FF"/>
                </a:solidFill>
              </a:rPr>
              <a:t>to a </a:t>
            </a:r>
            <a:r>
              <a:rPr lang="en-CA" sz="2800" i="1" u="none" dirty="0" smtClean="0">
                <a:solidFill>
                  <a:srgbClr val="0000FF"/>
                </a:solidFill>
              </a:rPr>
              <a:t>Transparent Ocean”</a:t>
            </a:r>
            <a:r>
              <a:rPr lang="en-US" sz="3600" u="none" dirty="0" smtClean="0">
                <a:solidFill>
                  <a:schemeClr val="tx1"/>
                </a:solidFill>
                <a:latin typeface="Arial" charset="0"/>
              </a:rPr>
              <a:t/>
            </a:r>
            <a:br>
              <a:rPr lang="en-US" sz="3600" u="none" dirty="0" smtClean="0">
                <a:solidFill>
                  <a:schemeClr val="tx1"/>
                </a:solidFill>
                <a:latin typeface="Arial" charset="0"/>
              </a:rPr>
            </a:br>
            <a:r>
              <a:rPr lang="en-US" sz="3600" u="none" dirty="0" smtClean="0">
                <a:solidFill>
                  <a:schemeClr val="tx1"/>
                </a:solidFill>
                <a:latin typeface="Arial" charset="0"/>
              </a:rPr>
              <a:t/>
            </a:r>
            <a:br>
              <a:rPr lang="en-US" sz="3600" u="none" dirty="0" smtClean="0">
                <a:solidFill>
                  <a:schemeClr val="tx1"/>
                </a:solidFill>
                <a:latin typeface="Arial" charset="0"/>
              </a:rPr>
            </a:br>
            <a:r>
              <a:rPr lang="en-CA" sz="2400" u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Martin Taillefer</a:t>
            </a:r>
            <a:r>
              <a:rPr lang="en-CA" sz="1800" u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CD, M.Sc., B.Sc.</a:t>
            </a:r>
            <a:br>
              <a:rPr lang="en-CA" sz="1800" u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CA" sz="1800" u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President &amp; Managing Director</a:t>
            </a:r>
            <a:br>
              <a:rPr lang="en-CA" sz="1800" u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CA" sz="2000" i="1" u="none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Maritime Way Scientific Ltd</a:t>
            </a:r>
            <a:r>
              <a:rPr lang="en-CA" sz="2400" u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br>
              <a:rPr lang="en-CA" sz="2400" u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404664"/>
            <a:ext cx="8596010" cy="576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7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755576" y="1484784"/>
            <a:ext cx="7920880" cy="36933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400" u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TWO STREAMS OF ACTIVITIES</a:t>
            </a:r>
            <a:endParaRPr lang="en-US" sz="2400" u="none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nip Single Corner Rectangle 1"/>
          <p:cNvSpPr/>
          <p:nvPr/>
        </p:nvSpPr>
        <p:spPr>
          <a:xfrm>
            <a:off x="1763688" y="2348880"/>
            <a:ext cx="1872208" cy="1008112"/>
          </a:xfrm>
          <a:prstGeom prst="snip1Rect">
            <a:avLst/>
          </a:prstGeom>
          <a:solidFill>
            <a:srgbClr val="FFFF00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Snip Single Corner Rectangle 3"/>
          <p:cNvSpPr/>
          <p:nvPr/>
        </p:nvSpPr>
        <p:spPr>
          <a:xfrm>
            <a:off x="1916088" y="2501280"/>
            <a:ext cx="1872208" cy="1008112"/>
          </a:xfrm>
          <a:prstGeom prst="snip1Rect">
            <a:avLst/>
          </a:prstGeom>
          <a:solidFill>
            <a:srgbClr val="FFFF00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Snip Single Corner Rectangle 4"/>
          <p:cNvSpPr/>
          <p:nvPr/>
        </p:nvSpPr>
        <p:spPr>
          <a:xfrm>
            <a:off x="2068488" y="2653680"/>
            <a:ext cx="1872208" cy="1008112"/>
          </a:xfrm>
          <a:prstGeom prst="snip1Rect">
            <a:avLst/>
          </a:prstGeom>
          <a:solidFill>
            <a:srgbClr val="FFFF00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Flowchart: Preparation 2"/>
          <p:cNvSpPr/>
          <p:nvPr/>
        </p:nvSpPr>
        <p:spPr>
          <a:xfrm>
            <a:off x="5076056" y="2501280"/>
            <a:ext cx="2160240" cy="1152128"/>
          </a:xfrm>
          <a:prstGeom prst="flowChartPreparati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/>
          <p:cNvSpPr txBox="1"/>
          <p:nvPr/>
        </p:nvSpPr>
        <p:spPr>
          <a:xfrm>
            <a:off x="1763688" y="4156556"/>
            <a:ext cx="23054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Development</a:t>
            </a:r>
            <a:endParaRPr lang="en-CA" dirty="0"/>
          </a:p>
        </p:txBody>
      </p:sp>
      <p:sp>
        <p:nvSpPr>
          <p:cNvPr id="8" name="TextBox 7"/>
          <p:cNvSpPr txBox="1"/>
          <p:nvPr/>
        </p:nvSpPr>
        <p:spPr>
          <a:xfrm>
            <a:off x="5093643" y="4149080"/>
            <a:ext cx="25095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OPERATIONS</a:t>
            </a:r>
            <a:endParaRPr lang="en-CA" dirty="0"/>
          </a:p>
        </p:txBody>
      </p:sp>
      <p:sp>
        <p:nvSpPr>
          <p:cNvPr id="10" name="Right Arrow 9"/>
          <p:cNvSpPr/>
          <p:nvPr/>
        </p:nvSpPr>
        <p:spPr>
          <a:xfrm>
            <a:off x="4131568" y="2864906"/>
            <a:ext cx="792088" cy="43204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6677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9100" y="293976"/>
            <a:ext cx="6167236" cy="324036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9100" y="3678352"/>
            <a:ext cx="6167236" cy="291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7652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Default Design">
  <a:themeElements>
    <a:clrScheme name="1_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1_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7214</TotalTime>
  <Words>55</Words>
  <Application>Microsoft Office PowerPoint</Application>
  <PresentationFormat>On-screen Show (4:3)</PresentationFormat>
  <Paragraphs>20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ＭＳ Ｐゴシック</vt:lpstr>
      <vt:lpstr>Arial</vt:lpstr>
      <vt:lpstr>Arial Narrow</vt:lpstr>
      <vt:lpstr>Times New Roman</vt:lpstr>
      <vt:lpstr>Default Design</vt:lpstr>
      <vt:lpstr>1_Default Design</vt:lpstr>
      <vt:lpstr>3_Default Design</vt:lpstr>
      <vt:lpstr>2_Default Design</vt:lpstr>
      <vt:lpstr>Ocean Data Integrator Ballast Water Ops System SUCCESS THOUGH COLLABORATION  “Building a Window to a Transparent Ocean”  Martin Taillefer, CD, M.Sc., B.Sc. President &amp; Managing Director Maritime Way Scientific Ltd.  </vt:lpstr>
      <vt:lpstr>PowerPoint Presentation</vt:lpstr>
      <vt:lpstr>TWO STREAMS OF ACTIVITIES</vt:lpstr>
      <vt:lpstr>PowerPoint Presentation</vt:lpstr>
    </vt:vector>
  </TitlesOfParts>
  <Company>DFO-MPO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FowlerK</dc:creator>
  <cp:lastModifiedBy>dbancroft</cp:lastModifiedBy>
  <cp:revision>483</cp:revision>
  <dcterms:created xsi:type="dcterms:W3CDTF">2004-05-26T16:55:55Z</dcterms:created>
  <dcterms:modified xsi:type="dcterms:W3CDTF">2015-02-11T18:34:14Z</dcterms:modified>
</cp:coreProperties>
</file>