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42" r:id="rId1"/>
    <p:sldMasterId id="2147483756" r:id="rId2"/>
  </p:sldMasterIdLst>
  <p:notesMasterIdLst>
    <p:notesMasterId r:id="rId14"/>
  </p:notesMasterIdLst>
  <p:handoutMasterIdLst>
    <p:handoutMasterId r:id="rId15"/>
  </p:handoutMasterIdLst>
  <p:sldIdLst>
    <p:sldId id="410" r:id="rId3"/>
    <p:sldId id="409" r:id="rId4"/>
    <p:sldId id="401" r:id="rId5"/>
    <p:sldId id="412" r:id="rId6"/>
    <p:sldId id="402" r:id="rId7"/>
    <p:sldId id="413" r:id="rId8"/>
    <p:sldId id="404" r:id="rId9"/>
    <p:sldId id="405" r:id="rId10"/>
    <p:sldId id="406" r:id="rId11"/>
    <p:sldId id="407" r:id="rId12"/>
    <p:sldId id="40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Arial Unicode MS" panose="020B0604020202020204" pitchFamily="34" charset="-128"/>
      <p:regular r:id="rId22"/>
    </p:embeddedFont>
    <p:embeddedFont>
      <p:font typeface="PMingLiU" panose="02020500000000000000" pitchFamily="18" charset="-120"/>
      <p:regular r:id="rId23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00FF"/>
    <a:srgbClr val="3366CC"/>
    <a:srgbClr val="05F91C"/>
    <a:srgbClr val="CC3300"/>
    <a:srgbClr val="EABD00"/>
    <a:srgbClr val="3A601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93997" autoAdjust="0"/>
  </p:normalViewPr>
  <p:slideViewPr>
    <p:cSldViewPr>
      <p:cViewPr>
        <p:scale>
          <a:sx n="75" d="100"/>
          <a:sy n="75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0DFA7-0796-4A2D-943C-6C7902377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E421DF-F29A-4408-8836-1355CBFF0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22B053DA-AC1E-412A-926D-4FE0C2688E7F}" type="slidenum">
              <a:rPr lang="fr-CA" smtClean="0"/>
              <a:pPr eaLnBrk="1" hangingPunct="1"/>
              <a:t>2</a:t>
            </a:fld>
            <a:endParaRPr lang="fr-CA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18025" cy="3389312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37188" cy="39957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159333-2F3D-47B5-8643-86AD64ACC7E7}" type="slidenum">
              <a:rPr lang="en-CA" sz="1200">
                <a:solidFill>
                  <a:prstClr val="black"/>
                </a:solidFill>
              </a:rPr>
              <a:pPr eaLnBrk="1" hangingPunct="1"/>
              <a:t>5</a:t>
            </a:fld>
            <a:endParaRPr lang="en-CA" sz="1200">
              <a:solidFill>
                <a:prstClr val="black"/>
              </a:solidFill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45713" rIns="91425" bIns="45713"/>
          <a:lstStyle/>
          <a:p>
            <a:pPr eaLnBrk="1" hangingPunct="1"/>
            <a:endParaRPr lang="en-CA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9A11484-B82A-4F39-A89E-EC083596545F}" type="slidenum">
              <a:rPr kumimoji="0" lang="fr-CA" sz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eaLnBrk="1" hangingPunct="1"/>
              <a:t>5</a:t>
            </a:fld>
            <a:endParaRPr kumimoji="0" lang="fr-CA" sz="120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159333-2F3D-47B5-8643-86AD64ACC7E7}" type="slidenum">
              <a:rPr lang="en-CA" sz="1200">
                <a:solidFill>
                  <a:prstClr val="black"/>
                </a:solidFill>
              </a:rPr>
              <a:pPr eaLnBrk="1" hangingPunct="1"/>
              <a:t>6</a:t>
            </a:fld>
            <a:endParaRPr lang="en-CA" sz="1200">
              <a:solidFill>
                <a:prstClr val="black"/>
              </a:solidFill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45713" rIns="91425" bIns="45713"/>
          <a:lstStyle/>
          <a:p>
            <a:pPr eaLnBrk="1" hangingPunct="1"/>
            <a:endParaRPr lang="en-CA" smtClean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3" rIns="91425" bIns="45713" anchor="b"/>
          <a:lstStyle>
            <a:lvl1pPr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9A11484-B82A-4F39-A89E-EC083596545F}" type="slidenum">
              <a:rPr kumimoji="0" lang="fr-CA" sz="120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eaLnBrk="1" hangingPunct="1"/>
              <a:t>6</a:t>
            </a:fld>
            <a:endParaRPr kumimoji="0" lang="fr-CA" sz="120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38"/>
            <a:fld id="{54BF4EAF-CABE-4B88-BDCF-56C0496B3BC3}" type="slidenum">
              <a:rPr lang="en-US" smtClean="0">
                <a:latin typeface="Arial" pitchFamily="34" charset="0"/>
              </a:rPr>
              <a:pPr defTabSz="919138"/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71" tIns="46135" rIns="92271" bIns="46135"/>
          <a:lstStyle/>
          <a:p>
            <a:pPr>
              <a:buClr>
                <a:schemeClr val="tx2"/>
              </a:buClr>
            </a:pPr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CONCEPTS not just about improving weather forecasts….ice/ocean products as well!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F8F83-9BD4-4AB7-8E99-C1FFD0CF3BE9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2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DF36-5321-4E1A-BB78-D54CD803C0B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1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1962-E1B4-4A38-9ABD-56EEEBD9B6C1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0668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762000" y="1557338"/>
            <a:ext cx="4000500" cy="46799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4900" y="1557338"/>
            <a:ext cx="4000500" cy="46799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564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0" y="0"/>
            <a:ext cx="2236787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0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1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00201"/>
            <a:ext cx="7734300" cy="4495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905000" cy="6400800"/>
            <a:chOff x="0" y="0"/>
            <a:chExt cx="1905000" cy="6400800"/>
          </a:xfrm>
        </p:grpSpPr>
        <p:sp>
          <p:nvSpPr>
            <p:cNvPr id="8" name="Rounded Rectangle 7"/>
            <p:cNvSpPr/>
            <p:nvPr/>
          </p:nvSpPr>
          <p:spPr>
            <a:xfrm>
              <a:off x="502920" y="1371600"/>
              <a:ext cx="45720" cy="5029200"/>
            </a:xfrm>
            <a:prstGeom prst="roundRect">
              <a:avLst/>
            </a:prstGeom>
            <a:solidFill>
              <a:srgbClr val="6F7070"/>
            </a:solidFill>
            <a:ln>
              <a:solidFill>
                <a:srgbClr val="6F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0080" y="1371600"/>
              <a:ext cx="45720" cy="5029200"/>
            </a:xfrm>
            <a:prstGeom prst="roundRect">
              <a:avLst/>
            </a:prstGeom>
            <a:solidFill>
              <a:srgbClr val="5EACDF"/>
            </a:solidFill>
            <a:ln>
              <a:solidFill>
                <a:srgbClr val="5EA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" y="1371600"/>
              <a:ext cx="45720" cy="5029200"/>
            </a:xfrm>
            <a:prstGeom prst="roundRect">
              <a:avLst/>
            </a:prstGeom>
            <a:solidFill>
              <a:srgbClr val="BDE2F8"/>
            </a:solidFill>
            <a:ln>
              <a:solidFill>
                <a:srgbClr val="BDE2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t="18627" r="11448" b="20392"/>
            <a:stretch/>
          </p:blipFill>
          <p:spPr>
            <a:xfrm>
              <a:off x="0" y="0"/>
              <a:ext cx="1905000" cy="1224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752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18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17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5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F5B0-AE23-4DBD-A9BA-A442B5B9528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06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5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49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9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9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21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7629-3B43-441E-8FB7-42D7C5FC58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143-419E-4151-8444-33596F7139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5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6608-7147-4E07-BC58-F857396A8E0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3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350C-1F8B-4409-9D67-89286EAF4CE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F9D0-DED5-47F9-8582-A7CF1403992A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2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DBA43-F933-40AB-947E-4A801F679BD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7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8F35-EDB5-4FA8-9BE9-2F9E03750AA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6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AC6B-A62C-447D-8B3B-A7B95A412612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2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7A4E-E92B-41A9-A0A4-A080EB015529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kumimoji="0" lang="en-CA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kumimoji="0" lang="en-CA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115EB2F-3A11-4D4B-A1B0-DF00AEB5D432}" type="slidenum">
              <a:rPr kumimoji="0" lang="en-CA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>
                <a:defRPr/>
              </a:pPr>
              <a:t>‹#›</a:t>
            </a:fld>
            <a:endParaRPr kumimoji="0" lang="en-CA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65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217629-3B43-441E-8FB7-42D7C5FC581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659143-419E-4151-8444-33596F7139F7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905000" cy="6400800"/>
            <a:chOff x="0" y="0"/>
            <a:chExt cx="1905000" cy="6400800"/>
          </a:xfrm>
        </p:grpSpPr>
        <p:sp>
          <p:nvSpPr>
            <p:cNvPr id="8" name="Rounded Rectangle 7"/>
            <p:cNvSpPr/>
            <p:nvPr/>
          </p:nvSpPr>
          <p:spPr>
            <a:xfrm>
              <a:off x="502920" y="1371600"/>
              <a:ext cx="45720" cy="5029200"/>
            </a:xfrm>
            <a:prstGeom prst="roundRect">
              <a:avLst/>
            </a:prstGeom>
            <a:solidFill>
              <a:srgbClr val="6F7070"/>
            </a:solidFill>
            <a:ln>
              <a:solidFill>
                <a:srgbClr val="6F7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0080" y="1371600"/>
              <a:ext cx="45720" cy="5029200"/>
            </a:xfrm>
            <a:prstGeom prst="roundRect">
              <a:avLst/>
            </a:prstGeom>
            <a:solidFill>
              <a:srgbClr val="5EACDF"/>
            </a:solidFill>
            <a:ln>
              <a:solidFill>
                <a:srgbClr val="5EA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" y="1371600"/>
              <a:ext cx="45720" cy="5029200"/>
            </a:xfrm>
            <a:prstGeom prst="roundRect">
              <a:avLst/>
            </a:prstGeom>
            <a:solidFill>
              <a:srgbClr val="BDE2F8"/>
            </a:solidFill>
            <a:ln>
              <a:solidFill>
                <a:srgbClr val="BDE2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t="18627" r="11448" b="20392"/>
            <a:stretch/>
          </p:blipFill>
          <p:spPr>
            <a:xfrm>
              <a:off x="0" y="0"/>
              <a:ext cx="1905000" cy="1224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3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1484784"/>
            <a:ext cx="7772400" cy="2685553"/>
          </a:xfrm>
        </p:spPr>
        <p:txBody>
          <a:bodyPr>
            <a:normAutofit/>
          </a:bodyPr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CONCEPTS MOU  Project Structure</a:t>
            </a:r>
            <a:r>
              <a:rPr lang="en-GB" sz="4000" b="1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/>
            </a:r>
            <a:br>
              <a:rPr lang="en-GB" sz="4000" b="1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</a:br>
            <a:r>
              <a:rPr lang="en-GB" sz="4000" b="1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/>
            </a:r>
            <a:br>
              <a:rPr lang="en-GB" sz="4000" b="1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</a:br>
            <a:r>
              <a:rPr lang="en-GB" sz="3200" b="1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CONCEPTS MEOPAR Discussions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GB" b="1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Fraser Davidson on behalf of CONCEPTS Team</a:t>
            </a:r>
          </a:p>
        </p:txBody>
      </p:sp>
      <p:pic>
        <p:nvPicPr>
          <p:cNvPr id="5" name="Picture 19" descr="CON-LogosCMOS_t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12393"/>
            <a:ext cx="26654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ercator-logo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5" b="31236"/>
          <a:stretch>
            <a:fillRect/>
          </a:stretch>
        </p:blipFill>
        <p:spPr bwMode="auto">
          <a:xfrm>
            <a:off x="6837363" y="0"/>
            <a:ext cx="22971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fr-CA" dirty="0" smtClean="0"/>
              <a:t>CONCEPTS </a:t>
            </a:r>
            <a:r>
              <a:rPr lang="fr-CA" dirty="0" err="1" smtClean="0"/>
              <a:t>tech</a:t>
            </a:r>
            <a:r>
              <a:rPr lang="fr-CA" dirty="0" smtClean="0"/>
              <a:t> </a:t>
            </a:r>
            <a:r>
              <a:rPr lang="fr-CA" dirty="0" err="1" smtClean="0"/>
              <a:t>transfer</a:t>
            </a:r>
            <a:r>
              <a:rPr lang="fr-CA" dirty="0" smtClean="0"/>
              <a:t> to CMC </a:t>
            </a:r>
            <a:r>
              <a:rPr lang="fr-CA" dirty="0" err="1" smtClean="0"/>
              <a:t>operations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153400" cy="4767262"/>
          </a:xfrm>
        </p:spPr>
        <p:txBody>
          <a:bodyPr/>
          <a:lstStyle/>
          <a:p>
            <a:r>
              <a:rPr lang="fr-CA" dirty="0" err="1" smtClean="0"/>
              <a:t>EC’s</a:t>
            </a:r>
            <a:r>
              <a:rPr lang="fr-CA" dirty="0" smtClean="0"/>
              <a:t> Canadian </a:t>
            </a:r>
            <a:r>
              <a:rPr lang="fr-CA" dirty="0" err="1" smtClean="0"/>
              <a:t>Meteorological</a:t>
            </a:r>
            <a:r>
              <a:rPr lang="fr-CA" dirty="0" smtClean="0"/>
              <a:t> Center in Dorval hosts a unique 24-7 </a:t>
            </a:r>
            <a:r>
              <a:rPr lang="fr-CA" dirty="0" err="1" smtClean="0"/>
              <a:t>operational</a:t>
            </a:r>
            <a:r>
              <a:rPr lang="fr-CA" dirty="0" smtClean="0"/>
              <a:t> </a:t>
            </a:r>
            <a:r>
              <a:rPr lang="fr-CA" dirty="0" err="1" smtClean="0"/>
              <a:t>supercomputing</a:t>
            </a:r>
            <a:r>
              <a:rPr lang="fr-CA" dirty="0" smtClean="0"/>
              <a:t> infrastructure</a:t>
            </a:r>
          </a:p>
          <a:p>
            <a:r>
              <a:rPr lang="fr-CA" dirty="0" smtClean="0"/>
              <a:t>Efficient </a:t>
            </a:r>
            <a:r>
              <a:rPr lang="fr-CA" dirty="0" err="1" smtClean="0"/>
              <a:t>Research</a:t>
            </a:r>
            <a:r>
              <a:rPr lang="fr-CA" dirty="0" smtClean="0"/>
              <a:t>-</a:t>
            </a:r>
            <a:r>
              <a:rPr lang="fr-CA" dirty="0" err="1" smtClean="0"/>
              <a:t>Development</a:t>
            </a:r>
            <a:r>
              <a:rPr lang="fr-CA" dirty="0" smtClean="0"/>
              <a:t>-Operations </a:t>
            </a:r>
            <a:r>
              <a:rPr lang="fr-CA" dirty="0" err="1" smtClean="0"/>
              <a:t>technologcial</a:t>
            </a:r>
            <a:r>
              <a:rPr lang="fr-CA" dirty="0" smtClean="0"/>
              <a:t> </a:t>
            </a:r>
            <a:r>
              <a:rPr lang="fr-CA" dirty="0" err="1" smtClean="0"/>
              <a:t>transfer</a:t>
            </a:r>
            <a:r>
              <a:rPr lang="fr-CA" dirty="0" smtClean="0"/>
              <a:t> </a:t>
            </a:r>
            <a:r>
              <a:rPr lang="fr-CA" dirty="0" err="1" smtClean="0"/>
              <a:t>process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key</a:t>
            </a:r>
            <a:r>
              <a:rPr lang="fr-CA" dirty="0" smtClean="0"/>
              <a:t> to </a:t>
            </a:r>
            <a:r>
              <a:rPr lang="fr-CA" dirty="0" err="1" smtClean="0"/>
              <a:t>success</a:t>
            </a:r>
            <a:r>
              <a:rPr lang="fr-CA" dirty="0" smtClean="0"/>
              <a:t> and </a:t>
            </a:r>
            <a:r>
              <a:rPr lang="fr-CA" dirty="0" err="1" smtClean="0"/>
              <a:t>sustainability</a:t>
            </a:r>
            <a:r>
              <a:rPr lang="fr-CA" dirty="0" smtClean="0"/>
              <a:t>/maintenance of </a:t>
            </a:r>
            <a:r>
              <a:rPr lang="fr-CA" dirty="0" err="1" smtClean="0"/>
              <a:t>operational</a:t>
            </a:r>
            <a:r>
              <a:rPr lang="fr-CA" dirty="0" smtClean="0"/>
              <a:t> </a:t>
            </a:r>
            <a:r>
              <a:rPr lang="fr-CA" dirty="0" err="1" smtClean="0"/>
              <a:t>systems</a:t>
            </a:r>
            <a:endParaRPr lang="fr-CA" dirty="0" smtClean="0"/>
          </a:p>
          <a:p>
            <a:r>
              <a:rPr lang="fr-CA" dirty="0" smtClean="0"/>
              <a:t>CPOP </a:t>
            </a:r>
            <a:r>
              <a:rPr lang="fr-CA" dirty="0" err="1" smtClean="0"/>
              <a:t>framework</a:t>
            </a:r>
            <a:r>
              <a:rPr lang="fr-CA" dirty="0" smtClean="0"/>
              <a:t> manages the </a:t>
            </a:r>
            <a:r>
              <a:rPr lang="fr-CA" dirty="0" err="1" smtClean="0"/>
              <a:t>tech</a:t>
            </a:r>
            <a:r>
              <a:rPr lang="fr-CA" dirty="0" smtClean="0"/>
              <a:t> </a:t>
            </a:r>
            <a:r>
              <a:rPr lang="fr-CA" dirty="0" err="1" smtClean="0"/>
              <a:t>transfer</a:t>
            </a:r>
            <a:r>
              <a:rPr lang="fr-CA" dirty="0" smtClean="0"/>
              <a:t> </a:t>
            </a:r>
            <a:r>
              <a:rPr lang="fr-CA" dirty="0" err="1" smtClean="0"/>
              <a:t>process</a:t>
            </a:r>
            <a:r>
              <a:rPr lang="fr-CA" dirty="0" smtClean="0"/>
              <a:t> </a:t>
            </a:r>
            <a:r>
              <a:rPr lang="fr-CA" dirty="0" err="1" smtClean="0"/>
              <a:t>under</a:t>
            </a:r>
            <a:r>
              <a:rPr lang="fr-CA" dirty="0" smtClean="0"/>
              <a:t> strict </a:t>
            </a:r>
            <a:r>
              <a:rPr lang="fr-CA" dirty="0" err="1" smtClean="0"/>
              <a:t>scientific</a:t>
            </a:r>
            <a:r>
              <a:rPr lang="fr-CA" dirty="0" smtClean="0"/>
              <a:t> </a:t>
            </a:r>
            <a:r>
              <a:rPr lang="fr-CA" dirty="0" err="1" smtClean="0"/>
              <a:t>oversight</a:t>
            </a:r>
            <a:endParaRPr lang="fr-CA" dirty="0" smtClean="0"/>
          </a:p>
          <a:p>
            <a:r>
              <a:rPr lang="fr-CA" dirty="0" smtClean="0"/>
              <a:t>Planning </a:t>
            </a:r>
            <a:r>
              <a:rPr lang="fr-CA" dirty="0" err="1" smtClean="0"/>
              <a:t>well</a:t>
            </a:r>
            <a:r>
              <a:rPr lang="fr-CA" dirty="0" smtClean="0"/>
              <a:t> </a:t>
            </a:r>
            <a:r>
              <a:rPr lang="fr-CA" dirty="0" err="1" smtClean="0"/>
              <a:t>ahead</a:t>
            </a:r>
            <a:r>
              <a:rPr lang="fr-CA" dirty="0" smtClean="0"/>
              <a:t> </a:t>
            </a:r>
            <a:r>
              <a:rPr lang="fr-CA" dirty="0" err="1" smtClean="0"/>
              <a:t>is</a:t>
            </a:r>
            <a:r>
              <a:rPr lang="fr-CA" dirty="0" smtClean="0"/>
              <a:t> a </a:t>
            </a:r>
            <a:r>
              <a:rPr lang="fr-CA" dirty="0" err="1" smtClean="0"/>
              <a:t>critical</a:t>
            </a:r>
            <a:r>
              <a:rPr lang="fr-CA" dirty="0" smtClean="0"/>
              <a:t> factor to </a:t>
            </a:r>
            <a:r>
              <a:rPr lang="fr-CA" dirty="0" err="1" smtClean="0"/>
              <a:t>ensure</a:t>
            </a:r>
            <a:r>
              <a:rPr lang="fr-CA" dirty="0" smtClean="0"/>
              <a:t> efficient </a:t>
            </a:r>
            <a:r>
              <a:rPr lang="fr-CA" dirty="0" err="1" smtClean="0"/>
              <a:t>tech</a:t>
            </a:r>
            <a:r>
              <a:rPr lang="fr-CA" dirty="0" smtClean="0"/>
              <a:t> </a:t>
            </a:r>
            <a:r>
              <a:rPr lang="fr-CA" dirty="0" err="1" smtClean="0"/>
              <a:t>transfer</a:t>
            </a:r>
            <a:r>
              <a:rPr lang="fr-CA" dirty="0" smtClean="0"/>
              <a:t> </a:t>
            </a:r>
            <a:r>
              <a:rPr lang="fr-CA" dirty="0" err="1" smtClean="0"/>
              <a:t>process</a:t>
            </a:r>
            <a:r>
              <a:rPr lang="fr-CA" dirty="0" smtClean="0"/>
              <a:t>…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25E3AB7-B629-471D-BB8E-B7E27FEF4F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sz="2800"/>
              <a:t>The Need for a Canadian Ice-Ocean Forecasting Capability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16113"/>
            <a:ext cx="53340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/>
              <a:t>Weather prediction (days to seasons)</a:t>
            </a:r>
          </a:p>
          <a:p>
            <a:pPr>
              <a:lnSpc>
                <a:spcPct val="80000"/>
              </a:lnSpc>
            </a:pPr>
            <a:r>
              <a:rPr lang="en-US" sz="1400"/>
              <a:t>Sea ice prediction </a:t>
            </a:r>
          </a:p>
          <a:p>
            <a:pPr>
              <a:lnSpc>
                <a:spcPct val="80000"/>
              </a:lnSpc>
            </a:pPr>
            <a:r>
              <a:rPr lang="en-US" sz="1400"/>
              <a:t>Coast Guard Operations, e.g.: seal hunt, navigation</a:t>
            </a:r>
          </a:p>
          <a:p>
            <a:pPr>
              <a:lnSpc>
                <a:spcPct val="80000"/>
              </a:lnSpc>
            </a:pPr>
            <a:r>
              <a:rPr lang="en-US" sz="1400"/>
              <a:t>Fisheries and aquaculture management</a:t>
            </a:r>
          </a:p>
          <a:p>
            <a:pPr>
              <a:lnSpc>
                <a:spcPct val="80000"/>
              </a:lnSpc>
            </a:pPr>
            <a:r>
              <a:rPr lang="en-US" sz="1400"/>
              <a:t>Increased understanding of biological field observations</a:t>
            </a:r>
          </a:p>
          <a:p>
            <a:pPr>
              <a:lnSpc>
                <a:spcPct val="80000"/>
              </a:lnSpc>
            </a:pPr>
            <a:r>
              <a:rPr lang="en-US" sz="1400"/>
              <a:t>Attribution and mitigation of regional climate change impacts</a:t>
            </a:r>
          </a:p>
          <a:p>
            <a:pPr>
              <a:lnSpc>
                <a:spcPct val="80000"/>
              </a:lnSpc>
            </a:pPr>
            <a:r>
              <a:rPr lang="en-US" sz="1400"/>
              <a:t>Risk assessment for extreme events (sea level, waves, currents)</a:t>
            </a:r>
          </a:p>
          <a:p>
            <a:pPr>
              <a:lnSpc>
                <a:spcPct val="80000"/>
              </a:lnSpc>
            </a:pPr>
            <a:r>
              <a:rPr lang="en-US" sz="1400"/>
              <a:t>Emergency response: Search and Rescue, dispersion of pollutants</a:t>
            </a: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400"/>
              <a:t>Provide initial and boundary conditions to regional ice-ocean forecasting system for METAREAs</a:t>
            </a:r>
          </a:p>
          <a:p>
            <a:pPr>
              <a:lnSpc>
                <a:spcPct val="80000"/>
              </a:lnSpc>
            </a:pPr>
            <a:r>
              <a:rPr lang="en-US" sz="1400"/>
              <a:t>Surface currents for emergency reponse (e.g. oil spill)</a:t>
            </a:r>
          </a:p>
          <a:p>
            <a:pPr>
              <a:lnSpc>
                <a:spcPct val="80000"/>
              </a:lnSpc>
            </a:pPr>
            <a:r>
              <a:rPr lang="en-US" sz="1400"/>
              <a:t>Initial conditions for monthly-seasonal coupled forecasts</a:t>
            </a:r>
          </a:p>
          <a:p>
            <a:pPr>
              <a:lnSpc>
                <a:spcPct val="80000"/>
              </a:lnSpc>
            </a:pPr>
            <a:r>
              <a:rPr lang="en-US" sz="1400"/>
              <a:t>Surface BC and IC for GDPS and coupling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/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73838" y="1524000"/>
            <a:ext cx="2187575" cy="1711325"/>
          </a:xfrm>
          <a:noFill/>
          <a:ln/>
        </p:spPr>
      </p:pic>
      <p:pic>
        <p:nvPicPr>
          <p:cNvPr id="62469" name="Picture 5" descr="P10100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53200" y="4767263"/>
            <a:ext cx="2209800" cy="1524000"/>
          </a:xfrm>
          <a:noFill/>
          <a:ln/>
        </p:spPr>
      </p:pic>
      <p:pic>
        <p:nvPicPr>
          <p:cNvPr id="62470" name="Picture 6" descr="SHIP_SSK_HMCS_Windsor_and_FFG_HMCS_Montreal_l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243263"/>
            <a:ext cx="2209800" cy="1531937"/>
          </a:xfrm>
          <a:prstGeom prst="rect">
            <a:avLst/>
          </a:prstGeo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62000" y="1341438"/>
            <a:ext cx="5410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新細明體" pitchFamily="18" charset="-120"/>
              <a:buNone/>
            </a:pPr>
            <a:r>
              <a:rPr kumimoji="0" lang="en-US" sz="2000" b="1">
                <a:solidFill>
                  <a:srgbClr val="3366CC"/>
                </a:solidFill>
              </a:rPr>
              <a:t>Canada requires ice-ocean forecasts and information services for:</a:t>
            </a:r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kumimoji="0" lang="en-US" sz="2000" b="1">
              <a:solidFill>
                <a:schemeClr val="accent2"/>
              </a:solidFill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755650" y="4244975"/>
            <a:ext cx="541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新細明體" pitchFamily="18" charset="-120"/>
              <a:buNone/>
            </a:pPr>
            <a:r>
              <a:rPr kumimoji="0" lang="en-US" sz="2000" b="1">
                <a:solidFill>
                  <a:srgbClr val="3366CC"/>
                </a:solidFill>
              </a:rPr>
              <a:t>Specific Applications:</a:t>
            </a:r>
            <a:endParaRPr kumimoji="0" lang="en-US" sz="2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CONCEPT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1455" r="17500" b="22206"/>
          <a:stretch>
            <a:fillRect/>
          </a:stretch>
        </p:blipFill>
        <p:spPr bwMode="auto">
          <a:xfrm>
            <a:off x="22225" y="-17463"/>
            <a:ext cx="19224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306762"/>
            <a:ext cx="2735263" cy="35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Rectangle 1"/>
          <p:cNvSpPr txBox="1">
            <a:spLocks noChangeArrowheads="1"/>
          </p:cNvSpPr>
          <p:nvPr/>
        </p:nvSpPr>
        <p:spPr bwMode="auto">
          <a:xfrm>
            <a:off x="1187624" y="1634083"/>
            <a:ext cx="5831929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en-CA" sz="3600" b="1" dirty="0">
                <a:cs typeface="Arial" panose="020B0604020202020204" pitchFamily="34" charset="0"/>
              </a:rPr>
              <a:t>CONCEPTS</a:t>
            </a:r>
          </a:p>
          <a:p>
            <a:pPr algn="ctr" eaLnBrk="1" hangingPunct="1"/>
            <a:r>
              <a:rPr lang="en-CA" sz="3600" dirty="0">
                <a:cs typeface="Arial" panose="020B0604020202020204" pitchFamily="34" charset="0"/>
              </a:rPr>
              <a:t>A collaborative Vehicle </a:t>
            </a:r>
            <a:r>
              <a:rPr lang="en-CA" sz="3600" dirty="0" smtClean="0">
                <a:cs typeface="Arial" panose="020B0604020202020204" pitchFamily="34" charset="0"/>
              </a:rPr>
              <a:t>for Research &amp; Development +Operations </a:t>
            </a:r>
          </a:p>
          <a:p>
            <a:pPr algn="ctr" eaLnBrk="1" hangingPunct="1"/>
            <a:r>
              <a:rPr lang="en-CA" sz="3600" dirty="0" smtClean="0">
                <a:cs typeface="Arial" panose="020B0604020202020204" pitchFamily="34" charset="0"/>
              </a:rPr>
              <a:t>of Government </a:t>
            </a:r>
            <a:r>
              <a:rPr lang="en-CA" sz="3600" dirty="0">
                <a:cs typeface="Arial" panose="020B0604020202020204" pitchFamily="34" charset="0"/>
              </a:rPr>
              <a:t>of Canada Environmental </a:t>
            </a:r>
            <a:r>
              <a:rPr lang="en-CA" sz="3600" dirty="0" smtClean="0">
                <a:cs typeface="Arial" panose="020B0604020202020204" pitchFamily="34" charset="0"/>
              </a:rPr>
              <a:t>Forecast </a:t>
            </a:r>
            <a:endParaRPr lang="en-CA" sz="3600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CA" sz="3600" dirty="0" smtClean="0">
                <a:cs typeface="Arial" panose="020B0604020202020204" pitchFamily="34" charset="0"/>
              </a:rPr>
              <a:t>&amp; </a:t>
            </a:r>
            <a:r>
              <a:rPr lang="en-CA" sz="3600" dirty="0" err="1" smtClean="0">
                <a:cs typeface="Arial" panose="020B0604020202020204" pitchFamily="34" charset="0"/>
              </a:rPr>
              <a:t>Renalysis</a:t>
            </a:r>
            <a:endParaRPr lang="en-CA" sz="3600" dirty="0" smtClean="0">
              <a:cs typeface="Arial" panose="020B0604020202020204" pitchFamily="34" charset="0"/>
            </a:endParaRPr>
          </a:p>
          <a:p>
            <a:pPr algn="ctr" eaLnBrk="1" hangingPunct="1"/>
            <a:r>
              <a:rPr lang="en-CA" sz="3600" dirty="0" smtClean="0">
                <a:cs typeface="Arial" panose="020B0604020202020204" pitchFamily="34" charset="0"/>
              </a:rPr>
              <a:t>Systems </a:t>
            </a:r>
            <a:endParaRPr lang="en-CA" sz="3600" dirty="0">
              <a:cs typeface="Arial" panose="020B0604020202020204" pitchFamily="34" charset="0"/>
            </a:endParaRPr>
          </a:p>
        </p:txBody>
      </p:sp>
      <p:pic>
        <p:nvPicPr>
          <p:cNvPr id="21509" name="Picture 8" descr="Mercator-logo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5" b="31236"/>
          <a:stretch>
            <a:fillRect/>
          </a:stretch>
        </p:blipFill>
        <p:spPr bwMode="auto">
          <a:xfrm>
            <a:off x="6837363" y="0"/>
            <a:ext cx="22971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Grille_regIPY_lam649x6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75" y="1863477"/>
            <a:ext cx="14398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90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ANNEX1 GIOPS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GP1: </a:t>
            </a:r>
            <a:r>
              <a:rPr lang="en-CA" dirty="0" smtClean="0"/>
              <a:t>Global ice-ocean forecasting model </a:t>
            </a:r>
          </a:p>
          <a:p>
            <a:r>
              <a:rPr lang="en-CA" dirty="0" smtClean="0"/>
              <a:t>GP2: Analysis system</a:t>
            </a:r>
            <a:endParaRPr lang="en-US" dirty="0" smtClean="0"/>
          </a:p>
          <a:p>
            <a:r>
              <a:rPr lang="fr-CA" dirty="0" smtClean="0"/>
              <a:t>GP3: </a:t>
            </a:r>
            <a:r>
              <a:rPr lang="en-CA" dirty="0" smtClean="0"/>
              <a:t>Global ocean validation and monitoring system</a:t>
            </a:r>
          </a:p>
          <a:p>
            <a:r>
              <a:rPr lang="en-CA" dirty="0" smtClean="0"/>
              <a:t>GP4: Global ice-ocean reanalysis</a:t>
            </a:r>
            <a:endParaRPr lang="en-US" dirty="0" smtClean="0"/>
          </a:p>
          <a:p>
            <a:r>
              <a:rPr lang="fr-CA" dirty="0" smtClean="0"/>
              <a:t>GP5: </a:t>
            </a:r>
            <a:r>
              <a:rPr lang="en-CA" dirty="0" smtClean="0"/>
              <a:t>Coupled global atmosphere-ice-ocean forecasting system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ANNEX1 RIOPS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12776"/>
            <a:ext cx="7734300" cy="4495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RP1: 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ocean</a:t>
            </a:r>
            <a:r>
              <a:rPr lang="fr-CA" dirty="0"/>
              <a:t> model </a:t>
            </a:r>
            <a:br>
              <a:rPr lang="fr-CA" dirty="0"/>
            </a:br>
            <a:r>
              <a:rPr lang="fr-CA" dirty="0"/>
              <a:t>RP2: 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ocean</a:t>
            </a:r>
            <a:r>
              <a:rPr lang="fr-CA" dirty="0"/>
              <a:t> </a:t>
            </a:r>
            <a:r>
              <a:rPr lang="fr-CA" dirty="0" err="1"/>
              <a:t>analysis</a:t>
            </a:r>
            <a:r>
              <a:rPr lang="fr-CA" dirty="0"/>
              <a:t> system</a:t>
            </a:r>
            <a:br>
              <a:rPr lang="fr-CA" dirty="0"/>
            </a:br>
            <a:r>
              <a:rPr lang="fr-CA" dirty="0"/>
              <a:t>RP3: 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ice</a:t>
            </a:r>
            <a:r>
              <a:rPr lang="fr-CA" dirty="0"/>
              <a:t> model</a:t>
            </a:r>
            <a:br>
              <a:rPr lang="fr-CA" dirty="0"/>
            </a:br>
            <a:r>
              <a:rPr lang="fr-CA" dirty="0"/>
              <a:t>RP4: 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ice</a:t>
            </a:r>
            <a:r>
              <a:rPr lang="fr-CA" dirty="0"/>
              <a:t> </a:t>
            </a:r>
            <a:r>
              <a:rPr lang="fr-CA" dirty="0" err="1"/>
              <a:t>reanalysis</a:t>
            </a:r>
            <a:r>
              <a:rPr lang="fr-CA" dirty="0"/>
              <a:t> system</a:t>
            </a:r>
            <a:br>
              <a:rPr lang="fr-CA" dirty="0"/>
            </a:br>
            <a:r>
              <a:rPr lang="fr-CA" dirty="0"/>
              <a:t>RP5: 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ice</a:t>
            </a:r>
            <a:r>
              <a:rPr lang="fr-CA" dirty="0"/>
              <a:t> validation &amp; monitoring  system</a:t>
            </a:r>
            <a:br>
              <a:rPr lang="fr-CA" dirty="0"/>
            </a:br>
            <a:r>
              <a:rPr lang="fr-CA" dirty="0"/>
              <a:t>RP6: 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ocean</a:t>
            </a:r>
            <a:r>
              <a:rPr lang="fr-CA" dirty="0"/>
              <a:t> validation &amp; monitoring  system</a:t>
            </a:r>
            <a:br>
              <a:rPr lang="fr-CA" dirty="0"/>
            </a:br>
            <a:r>
              <a:rPr lang="fr-CA" dirty="0"/>
              <a:t>RP7: </a:t>
            </a:r>
            <a:r>
              <a:rPr lang="fr-CA" dirty="0" err="1"/>
              <a:t>Arctic-North</a:t>
            </a:r>
            <a:r>
              <a:rPr lang="fr-CA" dirty="0"/>
              <a:t> Atlantic 1/12° </a:t>
            </a:r>
            <a:r>
              <a:rPr lang="fr-CA" dirty="0" err="1"/>
              <a:t>ice-ocean</a:t>
            </a:r>
            <a:r>
              <a:rPr lang="fr-CA" dirty="0"/>
              <a:t> </a:t>
            </a:r>
            <a:r>
              <a:rPr lang="fr-CA" dirty="0" err="1"/>
              <a:t>reanalysis</a:t>
            </a:r>
            <a:r>
              <a:rPr lang="fr-CA" dirty="0"/>
              <a:t/>
            </a:r>
            <a:br>
              <a:rPr lang="fr-CA" dirty="0"/>
            </a:br>
            <a:r>
              <a:rPr lang="fr-CA" dirty="0"/>
              <a:t>RP8: </a:t>
            </a:r>
            <a:r>
              <a:rPr lang="fr-CA" dirty="0" err="1"/>
              <a:t>Coupled</a:t>
            </a:r>
            <a:r>
              <a:rPr lang="fr-CA" dirty="0"/>
              <a:t> 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atmosphere-ice-ocean</a:t>
            </a:r>
            <a:r>
              <a:rPr lang="fr-CA" dirty="0"/>
              <a:t> </a:t>
            </a:r>
            <a:r>
              <a:rPr lang="fr-CA" dirty="0" err="1"/>
              <a:t>forecasting</a:t>
            </a:r>
            <a:r>
              <a:rPr lang="fr-CA" dirty="0"/>
              <a:t> 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7818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CA" sz="24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ANNEX1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 Products and Client Product Validation </a:t>
            </a:r>
            <a:r>
              <a:rPr lang="en-CA" sz="24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CA" sz="24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sz="2400" b="1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CA" sz="2400" b="1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CA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060848"/>
            <a:ext cx="7734300" cy="44957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PP1 Assemble pre-operational delivery system for CONCEPTS validations and products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PP2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interaction with CONCEPTS end users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b="1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CA" b="1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44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781800" cy="1143000"/>
          </a:xfrm>
        </p:spPr>
        <p:txBody>
          <a:bodyPr>
            <a:normAutofit/>
          </a:bodyPr>
          <a:lstStyle/>
          <a:p>
            <a:pPr algn="l"/>
            <a:r>
              <a:rPr lang="en-CA" sz="2000" b="1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ANNEX2  Monitoring</a:t>
            </a:r>
            <a:r>
              <a:rPr lang="en-CA" sz="24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CA" sz="2400" b="1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sz="2400" b="1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CA" sz="2400" b="1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CA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484784"/>
            <a:ext cx="7734300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3.1 </a:t>
            </a:r>
            <a:r>
              <a:rPr lang="en-CA" b="1" dirty="0"/>
              <a:t>Investigating Collaborative Monitoring Efforts</a:t>
            </a:r>
            <a:br>
              <a:rPr lang="en-CA" b="1" dirty="0"/>
            </a:br>
            <a:r>
              <a:rPr lang="en-CA" b="1" dirty="0"/>
              <a:t>3.2 Argo Canada</a:t>
            </a:r>
            <a:r>
              <a:rPr lang="en-CA" dirty="0"/>
              <a:t/>
            </a:r>
            <a:br>
              <a:rPr lang="en-CA" dirty="0"/>
            </a:br>
            <a:r>
              <a:rPr lang="en-CA" b="1" dirty="0"/>
              <a:t>3.3 Barrow Strait Observatory</a:t>
            </a:r>
            <a:r>
              <a:rPr lang="en-CA" dirty="0"/>
              <a:t/>
            </a:r>
            <a:br>
              <a:rPr lang="en-CA" dirty="0"/>
            </a:br>
            <a:r>
              <a:rPr lang="en-CA" b="1" dirty="0"/>
              <a:t>3.4 Canadian Ranger Ocean Watch (CROW)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0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523288" cy="1143000"/>
          </a:xfrm>
        </p:spPr>
        <p:txBody>
          <a:bodyPr/>
          <a:lstStyle/>
          <a:p>
            <a:pPr algn="ctr"/>
            <a:r>
              <a:rPr lang="en-CA" sz="2400" dirty="0" smtClean="0"/>
              <a:t>A meteorological Service highly dependant on High Performance Computing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90900" y="1503363"/>
            <a:ext cx="5753100" cy="38385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CA" sz="1800" dirty="0"/>
              <a:t>Critically dependent on Supercomputing and Modelling </a:t>
            </a:r>
            <a:r>
              <a:rPr lang="en-CA" sz="1800" dirty="0" smtClean="0"/>
              <a:t>expertise</a:t>
            </a:r>
            <a:endParaRPr lang="en-CA" sz="1800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CA" sz="1600" dirty="0"/>
              <a:t>Huge number </a:t>
            </a:r>
            <a:r>
              <a:rPr lang="en-CA" sz="1600" dirty="0" smtClean="0"/>
              <a:t>of </a:t>
            </a:r>
            <a:r>
              <a:rPr lang="en-CA" sz="1600" dirty="0"/>
              <a:t>hard deadlines </a:t>
            </a:r>
            <a:r>
              <a:rPr lang="en-CA" sz="1600" dirty="0" smtClean="0"/>
              <a:t>daily</a:t>
            </a:r>
            <a:endParaRPr lang="en-CA" sz="1600" dirty="0"/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CA" sz="1600" dirty="0" smtClean="0"/>
              <a:t>Need very reliable IT processing (24/7)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CA" sz="1600" dirty="0" smtClean="0"/>
              <a:t>Very complex computing environment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defRPr/>
            </a:pPr>
            <a:r>
              <a:rPr lang="en-CA" sz="1600" dirty="0" smtClean="0"/>
              <a:t>Model forecast performance dependents:</a:t>
            </a:r>
          </a:p>
          <a:p>
            <a:pPr marL="1138237" lvl="2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▪"/>
              <a:defRPr/>
            </a:pPr>
            <a:r>
              <a:rPr lang="en-CA" sz="1600" dirty="0"/>
              <a:t>F</a:t>
            </a:r>
            <a:r>
              <a:rPr lang="en-CA" sz="1600" dirty="0" smtClean="0"/>
              <a:t>ast </a:t>
            </a:r>
            <a:r>
              <a:rPr lang="en-CA" sz="1600" dirty="0"/>
              <a:t>real time global data </a:t>
            </a:r>
            <a:r>
              <a:rPr lang="en-CA" sz="1600" dirty="0" smtClean="0"/>
              <a:t>acquisition and QC to collect as much as possible data before the start of numerical model predictions</a:t>
            </a:r>
          </a:p>
          <a:p>
            <a:pPr marL="1138237" lvl="2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▪"/>
              <a:defRPr/>
            </a:pPr>
            <a:r>
              <a:rPr lang="en-CA" sz="1600" dirty="0" smtClean="0"/>
              <a:t>State-of-the-art numerical data assimilation and forecast algorithms, adapted and optimized for the HPC environment</a:t>
            </a:r>
          </a:p>
          <a:p>
            <a:pPr marL="1138237" lvl="2" indent="-285750">
              <a:lnSpc>
                <a:spcPct val="90000"/>
              </a:lnSpc>
              <a:spcBef>
                <a:spcPts val="600"/>
              </a:spcBef>
              <a:buFont typeface="Arial" charset="0"/>
              <a:buChar char="▪"/>
              <a:defRPr/>
            </a:pPr>
            <a:r>
              <a:rPr lang="en-CA" sz="1600" dirty="0" smtClean="0"/>
              <a:t>On the available HPC power to resolve as accurately as possible the atmosphere behavior</a:t>
            </a:r>
          </a:p>
          <a:p>
            <a:pPr marL="477837" lvl="1" indent="0">
              <a:lnSpc>
                <a:spcPct val="90000"/>
              </a:lnSpc>
              <a:buFont typeface="Arial" charset="0"/>
              <a:buNone/>
              <a:defRPr/>
            </a:pPr>
            <a:endParaRPr lang="en-CA" sz="1600" dirty="0" smtClean="0"/>
          </a:p>
          <a:p>
            <a:pPr lvl="1">
              <a:lnSpc>
                <a:spcPct val="90000"/>
              </a:lnSpc>
              <a:defRPr/>
            </a:pPr>
            <a:endParaRPr lang="en-CA" sz="1600" dirty="0"/>
          </a:p>
          <a:p>
            <a:pPr marL="477837" lvl="1" indent="0">
              <a:lnSpc>
                <a:spcPct val="90000"/>
              </a:lnSpc>
              <a:buFont typeface="Arial" charset="0"/>
              <a:buNone/>
              <a:defRPr/>
            </a:pPr>
            <a:endParaRPr lang="en-CA" sz="1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98513" y="2994025"/>
            <a:ext cx="2417762" cy="3314700"/>
            <a:chOff x="3606" y="935"/>
            <a:chExt cx="2064" cy="2586"/>
          </a:xfrm>
        </p:grpSpPr>
        <p:pic>
          <p:nvPicPr>
            <p:cNvPr id="13318" name="Picture 5" descr="12_054_R1_north@america_I_4PAN_CLASSIC@012_04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6" y="935"/>
              <a:ext cx="2064" cy="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6" descr="12_054_R1_north@america_I_QPFTYPES_t6_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9" y="2659"/>
              <a:ext cx="998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7" descr="2011011100_000_0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6" y="2659"/>
              <a:ext cx="1046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3" y="1143000"/>
            <a:ext cx="2319337" cy="15462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5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14375" y="301625"/>
            <a:ext cx="91440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  <a:ea typeface="PMingLiU" pitchFamily="18" charset="-120"/>
              </a:rPr>
              <a:t>Environment Canada’s </a:t>
            </a:r>
          </a:p>
          <a:p>
            <a:r>
              <a:rPr lang="en-US" sz="2800">
                <a:solidFill>
                  <a:schemeClr val="tx2"/>
                </a:solidFill>
                <a:ea typeface="PMingLiU" pitchFamily="18" charset="-120"/>
              </a:rPr>
              <a:t>High Performance Computing  (HPC) Centre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860425" y="1585913"/>
            <a:ext cx="778033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3300"/>
              </a:buClr>
            </a:pPr>
            <a:r>
              <a:rPr lang="en-CA" sz="2400" dirty="0">
                <a:ea typeface="PMingLiU" pitchFamily="18" charset="-120"/>
              </a:rPr>
              <a:t>Nerve centre for all IT functions and </a:t>
            </a: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</a:pPr>
            <a:r>
              <a:rPr lang="en-CA" sz="2400" dirty="0">
                <a:ea typeface="PMingLiU" pitchFamily="18" charset="-120"/>
              </a:rPr>
              <a:t>supports 100% of EC’s government wide mission critical applications.  It is a unique site in Canada </a:t>
            </a: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</a:pPr>
            <a:r>
              <a:rPr lang="en-CA" sz="2400" dirty="0">
                <a:ea typeface="PMingLiU" pitchFamily="18" charset="-120"/>
              </a:rPr>
              <a:t>and one of only a few in the world.</a:t>
            </a:r>
            <a:endParaRPr lang="en-US" sz="2400" dirty="0">
              <a:solidFill>
                <a:srgbClr val="FF0000"/>
              </a:solidFill>
              <a:ea typeface="PMingLiU" pitchFamily="18" charset="-120"/>
            </a:endParaRPr>
          </a:p>
        </p:txBody>
      </p:sp>
      <p:pic>
        <p:nvPicPr>
          <p:cNvPr id="14340" name="Picture 10" descr="NetOPS-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463" y="3357563"/>
            <a:ext cx="45545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0" y="3330575"/>
            <a:ext cx="5254625" cy="29845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endParaRPr lang="en-US" sz="1000">
              <a:latin typeface="Arial" pitchFamily="34" charset="0"/>
              <a:cs typeface="Arial" pitchFamily="34" charset="0"/>
            </a:endParaRPr>
          </a:p>
          <a:p>
            <a:pPr lvl="1" algn="ctr"/>
            <a:endParaRPr lang="en-US" sz="1600"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24/7 operations</a:t>
            </a:r>
          </a:p>
          <a:p>
            <a:pPr lvl="1"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Supercomputing infrastructure</a:t>
            </a:r>
          </a:p>
          <a:p>
            <a:pPr lvl="1"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 area network </a:t>
            </a:r>
          </a:p>
          <a:p>
            <a:pPr lvl="1" algn="ctr"/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Reception of met. data </a:t>
            </a:r>
            <a:r>
              <a:rPr lang="en-CA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Dissemination of data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algn="ctr"/>
            <a:r>
              <a:rPr lang="en-CA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PB of near line data storage</a:t>
            </a:r>
            <a:endParaRPr lang="en-US" sz="400">
              <a:latin typeface="Arial" pitchFamily="34" charset="0"/>
              <a:cs typeface="Arial" pitchFamily="34" charset="0"/>
            </a:endParaRPr>
          </a:p>
          <a:p>
            <a:pPr lvl="1"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echnology transfer project at CMC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4"/>
            <a:ext cx="8153400" cy="5445125"/>
          </a:xfrm>
        </p:spPr>
        <p:txBody>
          <a:bodyPr/>
          <a:lstStyle/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How portable is this system to run on other platforms?</a:t>
            </a: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 Is the code optimized to run as efficiently as possible? How about notifications errors?</a:t>
            </a: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3) What are the computing resources required to have it run daily to obtain a meaningful result in a timely fashion?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4) How can the performance of the system be verified ? What are the methods used?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5) How does it serve the Canadian public and the industry? What are the client requirements?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		What are the displays needs and how are they produced? What is the required format of 	the data ? What is the required frequency of data to be outputted? The space and the 	durations of the data and the archives?</a:t>
            </a: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6) What type of on going technical, scientific and educational supports can be provided on this system by your group?</a:t>
            </a: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0738" lvl="1" indent="-3429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7) What are the future plans and developments on this system?</a:t>
            </a:r>
          </a:p>
        </p:txBody>
      </p:sp>
    </p:spTree>
    <p:extLst>
      <p:ext uri="{BB962C8B-B14F-4D97-AF65-F5344CB8AC3E}">
        <p14:creationId xmlns:p14="http://schemas.microsoft.com/office/powerpoint/2010/main" val="1985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4547</TotalTime>
  <Words>551</Words>
  <Application>Microsoft Office PowerPoint</Application>
  <PresentationFormat>On-screen Show (4:3)</PresentationFormat>
  <Paragraphs>88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Tahoma</vt:lpstr>
      <vt:lpstr>Arial Unicode MS</vt:lpstr>
      <vt:lpstr>PMingLiU</vt:lpstr>
      <vt:lpstr>Times New Roman</vt:lpstr>
      <vt:lpstr>2_Default Design</vt:lpstr>
      <vt:lpstr>Office Theme</vt:lpstr>
      <vt:lpstr>CONCEPTS MOU  Project Structure  CONCEPTS MEOPAR Discussions</vt:lpstr>
      <vt:lpstr>PowerPoint Presentation</vt:lpstr>
      <vt:lpstr>ANNEX1 GIOPS </vt:lpstr>
      <vt:lpstr>ANNEX1 RIOPS </vt:lpstr>
      <vt:lpstr>ANNEX1  CONCEPTS Products and Client Product Validation   </vt:lpstr>
      <vt:lpstr>ANNEX2  Monitoring  </vt:lpstr>
      <vt:lpstr>A meteorological Service highly dependant on High Performance Computing</vt:lpstr>
      <vt:lpstr>PowerPoint Presentation</vt:lpstr>
      <vt:lpstr>Technology transfer project at CMC</vt:lpstr>
      <vt:lpstr>CONCEPTS tech transfer to CMC operations </vt:lpstr>
      <vt:lpstr>The Need for a Canadian Ice-Ocean Forecasting Capability</vt:lpstr>
    </vt:vector>
  </TitlesOfParts>
  <Company>Environnement Canada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Ritchie,Hal [Dartmouth]</cp:lastModifiedBy>
  <cp:revision>239</cp:revision>
  <dcterms:created xsi:type="dcterms:W3CDTF">2006-02-27T19:58:49Z</dcterms:created>
  <dcterms:modified xsi:type="dcterms:W3CDTF">2013-11-01T13:26:51Z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-1164802244</vt:i4>
  </property>
  <property fmtid="{D5CDD505-2E9C-101B-9397-08002B2CF9AE}" pid="3" name="_NewReviewCycle">
    <vt:lpwstr/>
  </property>
  <property fmtid="{D5CDD505-2E9C-101B-9397-08002B2CF9AE}" pid="4" name="_EmailSubject">
    <vt:lpwstr>MEOPAR-CONCEPTS relocatable forecast project meeting in Halifax</vt:lpwstr>
  </property>
  <property fmtid="{D5CDD505-2E9C-101B-9397-08002B2CF9AE}" pid="5" name="_AuthorEmail">
    <vt:lpwstr>Fraser.Davidson@dfo-mpo.gc.ca</vt:lpwstr>
  </property>
  <property fmtid="{D5CDD505-2E9C-101B-9397-08002B2CF9AE}" pid="6" name="_AuthorEmailDisplayName">
    <vt:lpwstr>Davidson, Fraser</vt:lpwstr>
  </property>
</Properties>
</file>