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6" r:id="rId7"/>
    <p:sldId id="260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468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114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3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779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101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59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22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318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3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998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87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057F-7530-42DB-B355-6CC01983E73B}" type="datetimeFigureOut">
              <a:rPr lang="en-CA" smtClean="0"/>
              <a:pPr/>
              <a:t>1/23/13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AD8C-02F5-4BD1-A8F0-39D7FCFE6A5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18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1526"/>
          <a:stretch/>
        </p:blipFill>
        <p:spPr>
          <a:xfrm>
            <a:off x="232867" y="764704"/>
            <a:ext cx="8515597" cy="605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3938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Primary AZMP sections and fixed stations sampled in the DFO Maritimes and Gulf regions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462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Atlantic Zone Monitoring Program (AZMP)</a:t>
            </a:r>
            <a:endParaRPr lang="en-CA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84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762000" y="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2011-07-26 OTN Glider Deployment</a:t>
            </a:r>
          </a:p>
        </p:txBody>
      </p:sp>
      <p:pic>
        <p:nvPicPr>
          <p:cNvPr id="27651" name="Picture 2" descr="2011-07-25_cdo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1063"/>
            <a:ext cx="47069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2011-07-25_b532.png"/>
          <p:cNvPicPr>
            <a:picLocks noChangeAspect="1"/>
          </p:cNvPicPr>
          <p:nvPr/>
        </p:nvPicPr>
        <p:blipFill>
          <a:blip r:embed="rId3"/>
          <a:srcRect l="2940"/>
          <a:stretch>
            <a:fillRect/>
          </a:stretch>
        </p:blipFill>
        <p:spPr bwMode="auto">
          <a:xfrm>
            <a:off x="4649788" y="881063"/>
            <a:ext cx="4646612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11-05-13_T.png"/>
          <p:cNvPicPr>
            <a:picLocks noChangeAspect="1"/>
          </p:cNvPicPr>
          <p:nvPr/>
        </p:nvPicPr>
        <p:blipFill>
          <a:blip r:embed="rId2"/>
          <a:srcRect t="3587" r="63615" b="3587"/>
          <a:stretch>
            <a:fillRect/>
          </a:stretch>
        </p:blipFill>
        <p:spPr bwMode="auto">
          <a:xfrm>
            <a:off x="285750" y="0"/>
            <a:ext cx="16192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2011-06-17_T.png"/>
          <p:cNvPicPr>
            <a:picLocks noChangeAspect="1"/>
          </p:cNvPicPr>
          <p:nvPr/>
        </p:nvPicPr>
        <p:blipFill>
          <a:blip r:embed="rId3"/>
          <a:srcRect t="3587" r="59178" b="3587"/>
          <a:stretch>
            <a:fillRect/>
          </a:stretch>
        </p:blipFill>
        <p:spPr bwMode="auto">
          <a:xfrm>
            <a:off x="2133600" y="0"/>
            <a:ext cx="18161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2011-07-05_T.png"/>
          <p:cNvPicPr>
            <a:picLocks noChangeAspect="1"/>
          </p:cNvPicPr>
          <p:nvPr/>
        </p:nvPicPr>
        <p:blipFill>
          <a:blip r:embed="rId4"/>
          <a:srcRect t="3587" r="28110" b="3587"/>
          <a:stretch>
            <a:fillRect/>
          </a:stretch>
        </p:blipFill>
        <p:spPr bwMode="auto">
          <a:xfrm>
            <a:off x="4343400" y="0"/>
            <a:ext cx="319881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2011-07-25_T.png"/>
          <p:cNvPicPr>
            <a:picLocks noChangeAspect="1"/>
          </p:cNvPicPr>
          <p:nvPr/>
        </p:nvPicPr>
        <p:blipFill>
          <a:blip r:embed="rId5"/>
          <a:srcRect t="3587" r="11836" b="3587"/>
          <a:stretch>
            <a:fillRect/>
          </a:stretch>
        </p:blipFill>
        <p:spPr bwMode="auto">
          <a:xfrm>
            <a:off x="268288" y="3451225"/>
            <a:ext cx="392271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2011-08-24_T.png"/>
          <p:cNvPicPr>
            <a:picLocks noChangeAspect="1"/>
          </p:cNvPicPr>
          <p:nvPr/>
        </p:nvPicPr>
        <p:blipFill>
          <a:blip r:embed="rId6"/>
          <a:srcRect t="3587" r="2959" b="3587"/>
          <a:stretch>
            <a:fillRect/>
          </a:stretch>
        </p:blipFill>
        <p:spPr bwMode="auto">
          <a:xfrm>
            <a:off x="4343400" y="3429000"/>
            <a:ext cx="4318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7696200" y="152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Temperature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685800" y="1001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5/13-16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685800" y="2906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5/16-19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2514600" y="990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6/17-21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2514600" y="2895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6/21-27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4724400" y="990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7/05-13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4724400" y="2906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7/13-20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685800" y="45069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7/26-8/06</a:t>
            </a: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685800" y="6335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8/06-15</a:t>
            </a:r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4724400" y="4495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8/24-9/03</a:t>
            </a: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4724400" y="6335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9/03-12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028701" y="1638300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2600" y="1524000"/>
            <a:ext cx="685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124201" y="16764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38600" y="15240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019801" y="17526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4114800" y="32766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209801" y="51816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91000" y="49530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705601" y="51054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"/>
          <p:cNvSpPr txBox="1">
            <a:spLocks noChangeArrowheads="1"/>
          </p:cNvSpPr>
          <p:nvPr/>
        </p:nvSpPr>
        <p:spPr bwMode="auto">
          <a:xfrm>
            <a:off x="7696200" y="152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Chl (ug/l)</a:t>
            </a:r>
          </a:p>
        </p:txBody>
      </p:sp>
      <p:pic>
        <p:nvPicPr>
          <p:cNvPr id="29699" name="Picture 8" descr="2011-05-13_chl.png"/>
          <p:cNvPicPr>
            <a:picLocks noChangeAspect="1"/>
          </p:cNvPicPr>
          <p:nvPr/>
        </p:nvPicPr>
        <p:blipFill>
          <a:blip r:embed="rId2"/>
          <a:srcRect t="3587" r="63242" b="3587"/>
          <a:stretch>
            <a:fillRect/>
          </a:stretch>
        </p:blipFill>
        <p:spPr bwMode="auto">
          <a:xfrm>
            <a:off x="258763" y="0"/>
            <a:ext cx="1646237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2011-06-17_chl.png"/>
          <p:cNvPicPr>
            <a:picLocks noChangeAspect="1"/>
          </p:cNvPicPr>
          <p:nvPr/>
        </p:nvPicPr>
        <p:blipFill>
          <a:blip r:embed="rId3"/>
          <a:srcRect t="3738" r="58829" b="3738"/>
          <a:stretch>
            <a:fillRect/>
          </a:stretch>
        </p:blipFill>
        <p:spPr bwMode="auto">
          <a:xfrm>
            <a:off x="2195513" y="34925"/>
            <a:ext cx="191928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2011-07-05_chl.png"/>
          <p:cNvPicPr>
            <a:picLocks noChangeAspect="1"/>
          </p:cNvPicPr>
          <p:nvPr/>
        </p:nvPicPr>
        <p:blipFill>
          <a:blip r:embed="rId4"/>
          <a:srcRect t="3587" r="27943" b="3587"/>
          <a:stretch>
            <a:fillRect/>
          </a:stretch>
        </p:blipFill>
        <p:spPr bwMode="auto">
          <a:xfrm>
            <a:off x="4343400" y="0"/>
            <a:ext cx="32258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" descr="2011-07-25_chl.png"/>
          <p:cNvPicPr>
            <a:picLocks noChangeAspect="1"/>
          </p:cNvPicPr>
          <p:nvPr/>
        </p:nvPicPr>
        <p:blipFill>
          <a:blip r:embed="rId5"/>
          <a:srcRect t="3587" r="11766" b="3587"/>
          <a:stretch>
            <a:fillRect/>
          </a:stretch>
        </p:blipFill>
        <p:spPr bwMode="auto">
          <a:xfrm>
            <a:off x="241300" y="3451225"/>
            <a:ext cx="39497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2" descr="2011-08-24_chl.png"/>
          <p:cNvPicPr>
            <a:picLocks noChangeAspect="1"/>
          </p:cNvPicPr>
          <p:nvPr/>
        </p:nvPicPr>
        <p:blipFill>
          <a:blip r:embed="rId6"/>
          <a:srcRect t="3587" b="3587"/>
          <a:stretch>
            <a:fillRect/>
          </a:stretch>
        </p:blipFill>
        <p:spPr bwMode="auto">
          <a:xfrm>
            <a:off x="4343400" y="3451225"/>
            <a:ext cx="44767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4724400" y="6335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9/03-12</a:t>
            </a:r>
          </a:p>
        </p:txBody>
      </p:sp>
      <p:sp>
        <p:nvSpPr>
          <p:cNvPr id="29705" name="TextBox 14"/>
          <p:cNvSpPr txBox="1">
            <a:spLocks noChangeArrowheads="1"/>
          </p:cNvSpPr>
          <p:nvPr/>
        </p:nvSpPr>
        <p:spPr bwMode="auto">
          <a:xfrm>
            <a:off x="4724400" y="45069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8/24-9/03</a:t>
            </a:r>
          </a:p>
        </p:txBody>
      </p:sp>
      <p:sp>
        <p:nvSpPr>
          <p:cNvPr id="29706" name="TextBox 15"/>
          <p:cNvSpPr txBox="1">
            <a:spLocks noChangeArrowheads="1"/>
          </p:cNvSpPr>
          <p:nvPr/>
        </p:nvSpPr>
        <p:spPr bwMode="auto">
          <a:xfrm>
            <a:off x="685800" y="6335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8/06-15</a:t>
            </a:r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685800" y="45069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7/26-8/06</a:t>
            </a: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4724400" y="2895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7/13-20</a:t>
            </a:r>
          </a:p>
        </p:txBody>
      </p:sp>
      <p:sp>
        <p:nvSpPr>
          <p:cNvPr id="29709" name="TextBox 18"/>
          <p:cNvSpPr txBox="1">
            <a:spLocks noChangeArrowheads="1"/>
          </p:cNvSpPr>
          <p:nvPr/>
        </p:nvSpPr>
        <p:spPr bwMode="auto">
          <a:xfrm>
            <a:off x="4800600" y="990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7/05-13</a:t>
            </a:r>
          </a:p>
        </p:txBody>
      </p:sp>
      <p:sp>
        <p:nvSpPr>
          <p:cNvPr id="29710" name="TextBox 19"/>
          <p:cNvSpPr txBox="1">
            <a:spLocks noChangeArrowheads="1"/>
          </p:cNvSpPr>
          <p:nvPr/>
        </p:nvSpPr>
        <p:spPr bwMode="auto">
          <a:xfrm>
            <a:off x="2590800" y="2906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6/21-27</a:t>
            </a:r>
          </a:p>
        </p:txBody>
      </p:sp>
      <p:sp>
        <p:nvSpPr>
          <p:cNvPr id="29711" name="TextBox 20"/>
          <p:cNvSpPr txBox="1">
            <a:spLocks noChangeArrowheads="1"/>
          </p:cNvSpPr>
          <p:nvPr/>
        </p:nvSpPr>
        <p:spPr bwMode="auto">
          <a:xfrm>
            <a:off x="2590800" y="990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6/17-21</a:t>
            </a:r>
          </a:p>
        </p:txBody>
      </p:sp>
      <p:sp>
        <p:nvSpPr>
          <p:cNvPr id="29712" name="TextBox 21"/>
          <p:cNvSpPr txBox="1">
            <a:spLocks noChangeArrowheads="1"/>
          </p:cNvSpPr>
          <p:nvPr/>
        </p:nvSpPr>
        <p:spPr bwMode="auto">
          <a:xfrm>
            <a:off x="685800" y="2906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5/16-19</a:t>
            </a:r>
          </a:p>
        </p:txBody>
      </p:sp>
      <p:sp>
        <p:nvSpPr>
          <p:cNvPr id="29713" name="TextBox 22"/>
          <p:cNvSpPr txBox="1">
            <a:spLocks noChangeArrowheads="1"/>
          </p:cNvSpPr>
          <p:nvPr/>
        </p:nvSpPr>
        <p:spPr bwMode="auto">
          <a:xfrm>
            <a:off x="685800" y="10017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5/13-16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191000" y="49530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028701" y="1638300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752600" y="1524000"/>
            <a:ext cx="685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124201" y="16764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38600" y="1524000"/>
            <a:ext cx="609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1" y="17526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4114800" y="32766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209801" y="51816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705601" y="51054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ri-wave-glider-specifica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1176" t="12727" r="7059" b="17273"/>
              <a:stretch>
                <a:fillRect/>
              </a:stretch>
            </p:blipFill>
          </mc:Choice>
          <mc:Fallback>
            <p:blipFill>
              <a:blip r:embed="rId3"/>
              <a:srcRect l="21176" t="12727" r="7059" b="17273"/>
              <a:stretch>
                <a:fillRect/>
              </a:stretch>
            </p:blipFill>
          </mc:Fallback>
        </mc:AlternateContent>
        <p:spPr>
          <a:xfrm>
            <a:off x="4402530" y="872844"/>
            <a:ext cx="4741470" cy="5985156"/>
          </a:xfrm>
          <a:prstGeom prst="rect">
            <a:avLst/>
          </a:prstGeom>
        </p:spPr>
      </p:pic>
      <p:pic>
        <p:nvPicPr>
          <p:cNvPr id="5" name="Picture 4" descr="lri-wave-glider-technolog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22353" t="11818" r="5882" b="22727"/>
              <a:stretch>
                <a:fillRect/>
              </a:stretch>
            </p:blipFill>
          </mc:Choice>
          <mc:Fallback>
            <p:blipFill>
              <a:blip r:embed="rId5"/>
              <a:srcRect l="22353" t="11818" r="5882" b="22727"/>
              <a:stretch>
                <a:fillRect/>
              </a:stretch>
            </p:blipFill>
          </mc:Fallback>
        </mc:AlternateContent>
        <p:spPr>
          <a:xfrm>
            <a:off x="0" y="886179"/>
            <a:ext cx="4419600" cy="5216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304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OTN Wave Glider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veGlider Deployment P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4706" t="17273" r="4706" b="52727"/>
              <a:stretch>
                <a:fillRect/>
              </a:stretch>
            </p:blipFill>
          </mc:Choice>
          <mc:Fallback>
            <p:blipFill>
              <a:blip r:embed="rId3"/>
              <a:srcRect l="44706" t="17273" r="4706" b="52727"/>
              <a:stretch>
                <a:fillRect/>
              </a:stretch>
            </p:blipFill>
          </mc:Fallback>
        </mc:AlternateContent>
        <p:spPr>
          <a:xfrm>
            <a:off x="2193457" y="1524000"/>
            <a:ext cx="6950543" cy="5334000"/>
          </a:xfrm>
          <a:prstGeom prst="rect">
            <a:avLst/>
          </a:prstGeom>
        </p:spPr>
      </p:pic>
      <p:pic>
        <p:nvPicPr>
          <p:cNvPr id="6" name="Picture 5" descr="WaveGlider Deployment P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2353" t="34545" r="67059" b="59091"/>
              <a:stretch>
                <a:fillRect/>
              </a:stretch>
            </p:blipFill>
          </mc:Choice>
          <mc:Fallback>
            <p:blipFill>
              <a:blip r:embed="rId3"/>
              <a:srcRect l="22353" t="34545" r="67059" b="59091"/>
              <a:stretch>
                <a:fillRect/>
              </a:stretch>
            </p:blipFill>
          </mc:Fallback>
        </mc:AlternateContent>
        <p:spPr>
          <a:xfrm>
            <a:off x="-1" y="0"/>
            <a:ext cx="4702461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886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Fixed Stations</a:t>
            </a:r>
            <a:r>
              <a:rPr lang="en-CA" dirty="0" smtClean="0"/>
              <a:t>: Halifax 2, Prince 5 and </a:t>
            </a:r>
            <a:r>
              <a:rPr lang="en-CA" dirty="0" err="1" smtClean="0"/>
              <a:t>Shediac</a:t>
            </a:r>
            <a:r>
              <a:rPr lang="en-CA" dirty="0" smtClean="0"/>
              <a:t> Valley</a:t>
            </a:r>
          </a:p>
          <a:p>
            <a:r>
              <a:rPr lang="en-CA" dirty="0"/>
              <a:t> </a:t>
            </a:r>
            <a:r>
              <a:rPr lang="en-CA" dirty="0" smtClean="0"/>
              <a:t>Sampled every 2 weeks to monthly (when possible)</a:t>
            </a:r>
          </a:p>
          <a:p>
            <a:r>
              <a:rPr lang="en-CA" dirty="0"/>
              <a:t> </a:t>
            </a:r>
            <a:r>
              <a:rPr lang="en-CA" dirty="0" smtClean="0"/>
              <a:t>           In 2011, HL 2 sampled 21 times</a:t>
            </a:r>
            <a:r>
              <a:rPr lang="en-CA" dirty="0"/>
              <a:t>;</a:t>
            </a:r>
            <a:r>
              <a:rPr lang="en-CA" dirty="0" smtClean="0"/>
              <a:t> Prince 5, 12 times; </a:t>
            </a:r>
            <a:r>
              <a:rPr lang="en-CA" dirty="0" err="1" smtClean="0"/>
              <a:t>Shediac</a:t>
            </a:r>
            <a:r>
              <a:rPr lang="en-CA" dirty="0" smtClean="0"/>
              <a:t> Valley, 8 times</a:t>
            </a:r>
          </a:p>
          <a:p>
            <a:r>
              <a:rPr lang="en-CA" dirty="0" smtClean="0"/>
              <a:t> CTD profiles with O2, </a:t>
            </a:r>
            <a:r>
              <a:rPr lang="en-CA" dirty="0" err="1" smtClean="0"/>
              <a:t>Fl</a:t>
            </a:r>
            <a:r>
              <a:rPr lang="en-CA" dirty="0" smtClean="0"/>
              <a:t>, PAR and pH (sometimes)</a:t>
            </a:r>
          </a:p>
          <a:p>
            <a:r>
              <a:rPr lang="en-CA" dirty="0"/>
              <a:t> </a:t>
            </a:r>
            <a:r>
              <a:rPr lang="en-CA" dirty="0" err="1" smtClean="0"/>
              <a:t>Niskin</a:t>
            </a:r>
            <a:r>
              <a:rPr lang="en-CA" dirty="0" smtClean="0"/>
              <a:t> bottles – standard depths – nutrients, salinity, O2, </a:t>
            </a:r>
            <a:r>
              <a:rPr lang="en-CA" dirty="0" err="1" smtClean="0"/>
              <a:t>chl</a:t>
            </a:r>
            <a:r>
              <a:rPr lang="en-CA" dirty="0" smtClean="0"/>
              <a:t> and phytoplankton enumeration</a:t>
            </a:r>
          </a:p>
          <a:p>
            <a:r>
              <a:rPr lang="en-CA" dirty="0"/>
              <a:t> </a:t>
            </a:r>
            <a:r>
              <a:rPr lang="en-CA" dirty="0" smtClean="0"/>
              <a:t>Vertical nets – zooplankton biomass and enumeration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363981"/>
            <a:ext cx="886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Shelf Sections</a:t>
            </a:r>
            <a:r>
              <a:rPr lang="en-CA" dirty="0" smtClean="0"/>
              <a:t>: 4 Primary Transects: Browns Bank, Halifax, </a:t>
            </a:r>
            <a:r>
              <a:rPr lang="en-CA" dirty="0" err="1" smtClean="0"/>
              <a:t>Louisbourg</a:t>
            </a:r>
            <a:r>
              <a:rPr lang="en-CA" dirty="0" smtClean="0"/>
              <a:t> and Cabot Strait</a:t>
            </a:r>
          </a:p>
          <a:p>
            <a:r>
              <a:rPr lang="en-CA" dirty="0"/>
              <a:t> </a:t>
            </a:r>
            <a:r>
              <a:rPr lang="en-CA" dirty="0" smtClean="0"/>
              <a:t>Sampled April/May and Oct/Nov; Halifax sometimes in May/June</a:t>
            </a:r>
          </a:p>
          <a:p>
            <a:r>
              <a:rPr lang="en-CA" dirty="0" smtClean="0"/>
              <a:t> CTD profiles with O2, </a:t>
            </a:r>
            <a:r>
              <a:rPr lang="en-CA" dirty="0" err="1" smtClean="0"/>
              <a:t>Fl</a:t>
            </a:r>
            <a:r>
              <a:rPr lang="en-CA" dirty="0" smtClean="0"/>
              <a:t>, PAR (some locations) and pH (some locations)</a:t>
            </a:r>
          </a:p>
          <a:p>
            <a:r>
              <a:rPr lang="en-CA" dirty="0"/>
              <a:t> </a:t>
            </a:r>
            <a:r>
              <a:rPr lang="en-CA" dirty="0" err="1" smtClean="0"/>
              <a:t>Niskin</a:t>
            </a:r>
            <a:r>
              <a:rPr lang="en-CA" dirty="0" smtClean="0"/>
              <a:t> bottles – standard depths – nutrients, salinity, O2, </a:t>
            </a:r>
            <a:r>
              <a:rPr lang="en-CA" dirty="0" err="1" smtClean="0"/>
              <a:t>chl</a:t>
            </a:r>
            <a:endParaRPr lang="en-CA" dirty="0" smtClean="0"/>
          </a:p>
          <a:p>
            <a:r>
              <a:rPr lang="en-CA" dirty="0"/>
              <a:t> </a:t>
            </a:r>
            <a:r>
              <a:rPr lang="en-CA" dirty="0" smtClean="0"/>
              <a:t>                          -- includes POC</a:t>
            </a:r>
          </a:p>
          <a:p>
            <a:r>
              <a:rPr lang="en-CA" dirty="0"/>
              <a:t> </a:t>
            </a:r>
            <a:r>
              <a:rPr lang="en-CA" dirty="0" smtClean="0"/>
              <a:t>Vertical nets – zooplankton biomass and enumeration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277995"/>
            <a:ext cx="8868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Trawl Surveys</a:t>
            </a:r>
            <a:r>
              <a:rPr lang="en-CA" dirty="0" smtClean="0"/>
              <a:t>: </a:t>
            </a:r>
          </a:p>
          <a:p>
            <a:r>
              <a:rPr lang="en-CA" dirty="0"/>
              <a:t>  </a:t>
            </a:r>
            <a:r>
              <a:rPr lang="en-CA" dirty="0" smtClean="0"/>
              <a:t> Georges Bank (late winter), Western </a:t>
            </a:r>
            <a:r>
              <a:rPr lang="en-CA" dirty="0" err="1" smtClean="0"/>
              <a:t>Scotian</a:t>
            </a:r>
            <a:r>
              <a:rPr lang="en-CA" dirty="0" smtClean="0"/>
              <a:t> Shelf (spring), </a:t>
            </a:r>
            <a:r>
              <a:rPr lang="en-CA" dirty="0" err="1" smtClean="0"/>
              <a:t>Scotian</a:t>
            </a:r>
            <a:r>
              <a:rPr lang="en-CA" dirty="0" smtClean="0"/>
              <a:t> Shelf/eastern Gulf of Maine (summer),  southern Gulf of St. Lawrence (fall)</a:t>
            </a:r>
          </a:p>
          <a:p>
            <a:r>
              <a:rPr lang="en-CA" dirty="0"/>
              <a:t> </a:t>
            </a:r>
            <a:r>
              <a:rPr lang="en-CA" dirty="0" smtClean="0"/>
              <a:t> </a:t>
            </a:r>
          </a:p>
          <a:p>
            <a:r>
              <a:rPr lang="en-CA" dirty="0" smtClean="0"/>
              <a:t> CTD profiles with O2, </a:t>
            </a:r>
            <a:r>
              <a:rPr lang="en-CA" dirty="0" err="1" smtClean="0"/>
              <a:t>Fl</a:t>
            </a:r>
            <a:r>
              <a:rPr lang="en-CA" dirty="0" smtClean="0"/>
              <a:t>, PAR and pH (sometimes)</a:t>
            </a:r>
          </a:p>
          <a:p>
            <a:r>
              <a:rPr lang="en-CA" dirty="0"/>
              <a:t> </a:t>
            </a:r>
            <a:r>
              <a:rPr lang="en-CA" dirty="0" err="1" smtClean="0"/>
              <a:t>Niskin</a:t>
            </a:r>
            <a:r>
              <a:rPr lang="en-CA" dirty="0" smtClean="0"/>
              <a:t> bottles – standard depths – nutrients, salinity, O2, </a:t>
            </a:r>
            <a:r>
              <a:rPr lang="en-CA" dirty="0" err="1" smtClean="0"/>
              <a:t>chl</a:t>
            </a:r>
            <a:endParaRPr lang="en-CA" dirty="0" smtClean="0"/>
          </a:p>
          <a:p>
            <a:r>
              <a:rPr lang="en-CA" dirty="0"/>
              <a:t> </a:t>
            </a:r>
            <a:r>
              <a:rPr lang="en-CA" dirty="0" smtClean="0"/>
              <a:t>Vertical nets – zooplankton biomass and enumeration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76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361" t="15878" r="5103" b="11146"/>
          <a:stretch/>
        </p:blipFill>
        <p:spPr>
          <a:xfrm>
            <a:off x="35496" y="906377"/>
            <a:ext cx="9108504" cy="590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260648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2012 Fall AZMP Sampling Sites</a:t>
            </a:r>
            <a:endParaRPr lang="en-CA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328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73083" y="1"/>
            <a:ext cx="5221147" cy="403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87837" y="2348881"/>
            <a:ext cx="4061905" cy="525658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5148064" y="3326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2012 July </a:t>
            </a:r>
            <a:r>
              <a:rPr lang="en-CA" dirty="0" err="1" smtClean="0"/>
              <a:t>Groundfish</a:t>
            </a:r>
            <a:r>
              <a:rPr lang="en-CA" dirty="0" smtClean="0"/>
              <a:t> Survey</a:t>
            </a:r>
            <a:endParaRPr lang="en-CA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848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3528" y="1096458"/>
            <a:ext cx="8676456" cy="593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4624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Locations of the AZMP Halifax Line stations (white boxes), the OTN acoustic receivers (green boxes), benthic pods (white boxes), bottom ADCPs/CTDs (blue triangles) and a typical glider path (white line) </a:t>
            </a:r>
            <a:endParaRPr lang="en-CA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685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Glider_structu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688" y="838200"/>
            <a:ext cx="7032625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62000" y="3048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OTN Gliders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81000" y="4724400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The science payload consists of a Seabird CT pairs, an Aanderaa O2 optode, two Wetlabs ECO-packs measuring CDOM, chl a fluorescence, backscatter at 470, 532 660 and 880 nm and a Satlantic  radiometers at 412, 443, 490 and 555 nm.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71600" y="856699"/>
            <a:ext cx="7433205" cy="597488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61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85800" y="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2011-07-26 OTN Glider Deployment</a:t>
            </a:r>
          </a:p>
        </p:txBody>
      </p:sp>
      <p:pic>
        <p:nvPicPr>
          <p:cNvPr id="25603" name="Picture 3" descr="2011-07-25_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7593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2011-07-25_S.png"/>
          <p:cNvPicPr>
            <a:picLocks noChangeAspect="1"/>
          </p:cNvPicPr>
          <p:nvPr/>
        </p:nvPicPr>
        <p:blipFill>
          <a:blip r:embed="rId3"/>
          <a:srcRect l="2959"/>
          <a:stretch>
            <a:fillRect/>
          </a:stretch>
        </p:blipFill>
        <p:spPr bwMode="auto">
          <a:xfrm>
            <a:off x="4572000" y="685800"/>
            <a:ext cx="46180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62000" y="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2011-07-26 OTN Glider Deployment</a:t>
            </a:r>
          </a:p>
        </p:txBody>
      </p:sp>
      <p:pic>
        <p:nvPicPr>
          <p:cNvPr id="26627" name="Picture 2" descr="2011-07-25_oxsa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881063"/>
            <a:ext cx="481488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2011-07-25_chl.png"/>
          <p:cNvPicPr>
            <a:picLocks noChangeAspect="1"/>
          </p:cNvPicPr>
          <p:nvPr/>
        </p:nvPicPr>
        <p:blipFill>
          <a:blip r:embed="rId3"/>
          <a:srcRect l="2940"/>
          <a:stretch>
            <a:fillRect/>
          </a:stretch>
        </p:blipFill>
        <p:spPr bwMode="auto">
          <a:xfrm>
            <a:off x="4635500" y="881063"/>
            <a:ext cx="46466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504</Words>
  <Application>Microsoft Macintosh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dfo-mpo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Hebert, David</dc:creator>
  <cp:lastModifiedBy>Dave Hebert</cp:lastModifiedBy>
  <cp:revision>15</cp:revision>
  <dcterms:created xsi:type="dcterms:W3CDTF">2013-01-24T01:49:20Z</dcterms:created>
  <dcterms:modified xsi:type="dcterms:W3CDTF">2013-01-24T02:04:58Z</dcterms:modified>
</cp:coreProperties>
</file>