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0FBB8D-0682-401E-AE38-142722DC03F4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701BE59-6CCF-45BA-9DA7-876F68AF08D1}">
      <dgm:prSet phldrT="[Text]"/>
      <dgm:spPr/>
      <dgm:t>
        <a:bodyPr/>
        <a:lstStyle/>
        <a:p>
          <a:r>
            <a:rPr lang="de-DE" dirty="0" smtClean="0"/>
            <a:t>Rapid appraisal of socio-economic risks</a:t>
          </a:r>
          <a:endParaRPr lang="de-DE" dirty="0"/>
        </a:p>
      </dgm:t>
    </dgm:pt>
    <dgm:pt modelId="{BC2D8D49-7BC1-4174-ACCB-A4649D368786}" type="parTrans" cxnId="{D77332F4-ADEA-49A3-BC0D-30FA5FAB3E6A}">
      <dgm:prSet/>
      <dgm:spPr/>
      <dgm:t>
        <a:bodyPr/>
        <a:lstStyle/>
        <a:p>
          <a:endParaRPr lang="de-DE"/>
        </a:p>
      </dgm:t>
    </dgm:pt>
    <dgm:pt modelId="{3937F4B7-D325-4DCC-8CA5-906BFA236607}" type="sibTrans" cxnId="{D77332F4-ADEA-49A3-BC0D-30FA5FAB3E6A}">
      <dgm:prSet/>
      <dgm:spPr/>
      <dgm:t>
        <a:bodyPr/>
        <a:lstStyle/>
        <a:p>
          <a:endParaRPr lang="de-DE"/>
        </a:p>
      </dgm:t>
    </dgm:pt>
    <dgm:pt modelId="{983D994B-FCE1-4971-B6A2-CD43E64254DE}">
      <dgm:prSet phldrT="[Text]"/>
      <dgm:spPr/>
      <dgm:t>
        <a:bodyPr/>
        <a:lstStyle/>
        <a:p>
          <a:r>
            <a:rPr lang="de-DE" dirty="0" smtClean="0"/>
            <a:t>Rapidly Deployable Observations</a:t>
          </a:r>
          <a:endParaRPr lang="de-DE" dirty="0"/>
        </a:p>
      </dgm:t>
    </dgm:pt>
    <dgm:pt modelId="{2B51EFF2-52D7-477A-90C4-77AB685EC07F}" type="parTrans" cxnId="{1E786FB7-4F62-49D9-8021-670273D4D9C1}">
      <dgm:prSet/>
      <dgm:spPr/>
      <dgm:t>
        <a:bodyPr/>
        <a:lstStyle/>
        <a:p>
          <a:endParaRPr lang="de-DE"/>
        </a:p>
      </dgm:t>
    </dgm:pt>
    <dgm:pt modelId="{DC6FB69E-9BEC-480A-9188-3B8D9A788FF7}" type="sibTrans" cxnId="{1E786FB7-4F62-49D9-8021-670273D4D9C1}">
      <dgm:prSet/>
      <dgm:spPr/>
      <dgm:t>
        <a:bodyPr/>
        <a:lstStyle/>
        <a:p>
          <a:endParaRPr lang="de-DE"/>
        </a:p>
      </dgm:t>
    </dgm:pt>
    <dgm:pt modelId="{FF49DDC4-F55D-4925-88EF-671853161945}">
      <dgm:prSet phldrT="[Text]"/>
      <dgm:spPr/>
      <dgm:t>
        <a:bodyPr/>
        <a:lstStyle/>
        <a:p>
          <a:r>
            <a:rPr lang="de-DE" dirty="0" smtClean="0"/>
            <a:t>Atmos-Ocean Modelling</a:t>
          </a:r>
          <a:endParaRPr lang="de-DE" dirty="0"/>
        </a:p>
      </dgm:t>
    </dgm:pt>
    <dgm:pt modelId="{4920A362-37C1-4074-BB78-16EB8CF2AA8A}" type="parTrans" cxnId="{4CAC9F8F-58D5-4AF7-A635-8CFC4EABD3E4}">
      <dgm:prSet/>
      <dgm:spPr/>
      <dgm:t>
        <a:bodyPr/>
        <a:lstStyle/>
        <a:p>
          <a:endParaRPr lang="de-DE"/>
        </a:p>
      </dgm:t>
    </dgm:pt>
    <dgm:pt modelId="{4395E662-58D4-43AC-AE40-B5C5B0A759F7}" type="sibTrans" cxnId="{4CAC9F8F-58D5-4AF7-A635-8CFC4EABD3E4}">
      <dgm:prSet/>
      <dgm:spPr/>
      <dgm:t>
        <a:bodyPr/>
        <a:lstStyle/>
        <a:p>
          <a:endParaRPr lang="de-DE"/>
        </a:p>
      </dgm:t>
    </dgm:pt>
    <dgm:pt modelId="{9B114B57-3825-4B7A-98F1-7B63114E0AD2}" type="pres">
      <dgm:prSet presAssocID="{660FBB8D-0682-401E-AE38-142722DC03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DD7ACB4-A03A-413A-B50E-F4BFBE40362A}" type="pres">
      <dgm:prSet presAssocID="{7701BE59-6CCF-45BA-9DA7-876F68AF08D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6607E4-B338-41D4-9171-25C650D7173F}" type="pres">
      <dgm:prSet presAssocID="{3937F4B7-D325-4DCC-8CA5-906BFA236607}" presName="sibTrans" presStyleLbl="sibTrans2D1" presStyleIdx="0" presStyleCnt="3"/>
      <dgm:spPr/>
      <dgm:t>
        <a:bodyPr/>
        <a:lstStyle/>
        <a:p>
          <a:endParaRPr lang="de-DE"/>
        </a:p>
      </dgm:t>
    </dgm:pt>
    <dgm:pt modelId="{66FF17BB-ADBB-4A3D-9D6F-2368531E4462}" type="pres">
      <dgm:prSet presAssocID="{3937F4B7-D325-4DCC-8CA5-906BFA236607}" presName="connectorText" presStyleLbl="sibTrans2D1" presStyleIdx="0" presStyleCnt="3"/>
      <dgm:spPr/>
      <dgm:t>
        <a:bodyPr/>
        <a:lstStyle/>
        <a:p>
          <a:endParaRPr lang="de-DE"/>
        </a:p>
      </dgm:t>
    </dgm:pt>
    <dgm:pt modelId="{01B60DED-52ED-4D0C-B7F4-338134FD267D}" type="pres">
      <dgm:prSet presAssocID="{983D994B-FCE1-4971-B6A2-CD43E64254D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377095E-97FF-4CDD-86B2-8C8FC3EF6EEC}" type="pres">
      <dgm:prSet presAssocID="{DC6FB69E-9BEC-480A-9188-3B8D9A788FF7}" presName="sibTrans" presStyleLbl="sibTrans2D1" presStyleIdx="1" presStyleCnt="3"/>
      <dgm:spPr/>
      <dgm:t>
        <a:bodyPr/>
        <a:lstStyle/>
        <a:p>
          <a:endParaRPr lang="de-DE"/>
        </a:p>
      </dgm:t>
    </dgm:pt>
    <dgm:pt modelId="{257F2451-4777-4E42-BD8E-4E8D0FBDC78F}" type="pres">
      <dgm:prSet presAssocID="{DC6FB69E-9BEC-480A-9188-3B8D9A788FF7}" presName="connectorText" presStyleLbl="sibTrans2D1" presStyleIdx="1" presStyleCnt="3"/>
      <dgm:spPr/>
      <dgm:t>
        <a:bodyPr/>
        <a:lstStyle/>
        <a:p>
          <a:endParaRPr lang="de-DE"/>
        </a:p>
      </dgm:t>
    </dgm:pt>
    <dgm:pt modelId="{AE291980-3FB1-44CD-8F5C-9088EEDD4320}" type="pres">
      <dgm:prSet presAssocID="{FF49DDC4-F55D-4925-88EF-67185316194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0E9CB96-FA31-4EC9-968C-A51B603368E8}" type="pres">
      <dgm:prSet presAssocID="{4395E662-58D4-43AC-AE40-B5C5B0A759F7}" presName="sibTrans" presStyleLbl="sibTrans2D1" presStyleIdx="2" presStyleCnt="3"/>
      <dgm:spPr/>
      <dgm:t>
        <a:bodyPr/>
        <a:lstStyle/>
        <a:p>
          <a:endParaRPr lang="de-DE"/>
        </a:p>
      </dgm:t>
    </dgm:pt>
    <dgm:pt modelId="{D8697A75-1CFD-4A8B-89A2-9EBF31F7986A}" type="pres">
      <dgm:prSet presAssocID="{4395E662-58D4-43AC-AE40-B5C5B0A759F7}" presName="connectorText" presStyleLbl="sibTrans2D1" presStyleIdx="2" presStyleCnt="3"/>
      <dgm:spPr/>
      <dgm:t>
        <a:bodyPr/>
        <a:lstStyle/>
        <a:p>
          <a:endParaRPr lang="de-DE"/>
        </a:p>
      </dgm:t>
    </dgm:pt>
  </dgm:ptLst>
  <dgm:cxnLst>
    <dgm:cxn modelId="{D77332F4-ADEA-49A3-BC0D-30FA5FAB3E6A}" srcId="{660FBB8D-0682-401E-AE38-142722DC03F4}" destId="{7701BE59-6CCF-45BA-9DA7-876F68AF08D1}" srcOrd="0" destOrd="0" parTransId="{BC2D8D49-7BC1-4174-ACCB-A4649D368786}" sibTransId="{3937F4B7-D325-4DCC-8CA5-906BFA236607}"/>
    <dgm:cxn modelId="{63B19B36-DA1E-4933-A2F4-DAFAD02F8ECF}" type="presOf" srcId="{DC6FB69E-9BEC-480A-9188-3B8D9A788FF7}" destId="{7377095E-97FF-4CDD-86B2-8C8FC3EF6EEC}" srcOrd="0" destOrd="0" presId="urn:microsoft.com/office/officeart/2005/8/layout/cycle7"/>
    <dgm:cxn modelId="{8A8B80FD-319B-45E8-9BFC-F4E2619CAC60}" type="presOf" srcId="{4395E662-58D4-43AC-AE40-B5C5B0A759F7}" destId="{D8697A75-1CFD-4A8B-89A2-9EBF31F7986A}" srcOrd="1" destOrd="0" presId="urn:microsoft.com/office/officeart/2005/8/layout/cycle7"/>
    <dgm:cxn modelId="{B956892B-4C0D-4A57-BD30-30A60D05440C}" type="presOf" srcId="{3937F4B7-D325-4DCC-8CA5-906BFA236607}" destId="{66FF17BB-ADBB-4A3D-9D6F-2368531E4462}" srcOrd="1" destOrd="0" presId="urn:microsoft.com/office/officeart/2005/8/layout/cycle7"/>
    <dgm:cxn modelId="{383BEC88-6C0C-451C-8193-6C837C2B2F27}" type="presOf" srcId="{7701BE59-6CCF-45BA-9DA7-876F68AF08D1}" destId="{2DD7ACB4-A03A-413A-B50E-F4BFBE40362A}" srcOrd="0" destOrd="0" presId="urn:microsoft.com/office/officeart/2005/8/layout/cycle7"/>
    <dgm:cxn modelId="{AED953ED-31EF-4F13-9E7D-E48BF1812400}" type="presOf" srcId="{DC6FB69E-9BEC-480A-9188-3B8D9A788FF7}" destId="{257F2451-4777-4E42-BD8E-4E8D0FBDC78F}" srcOrd="1" destOrd="0" presId="urn:microsoft.com/office/officeart/2005/8/layout/cycle7"/>
    <dgm:cxn modelId="{40483910-4428-49A6-A77E-67F3DD3ADBA2}" type="presOf" srcId="{3937F4B7-D325-4DCC-8CA5-906BFA236607}" destId="{F76607E4-B338-41D4-9171-25C650D7173F}" srcOrd="0" destOrd="0" presId="urn:microsoft.com/office/officeart/2005/8/layout/cycle7"/>
    <dgm:cxn modelId="{78AEFA90-B6F0-45D3-AC47-51A0EBFEAE31}" type="presOf" srcId="{FF49DDC4-F55D-4925-88EF-671853161945}" destId="{AE291980-3FB1-44CD-8F5C-9088EEDD4320}" srcOrd="0" destOrd="0" presId="urn:microsoft.com/office/officeart/2005/8/layout/cycle7"/>
    <dgm:cxn modelId="{62982594-FDAF-40D2-AD36-A5DF26C95891}" type="presOf" srcId="{660FBB8D-0682-401E-AE38-142722DC03F4}" destId="{9B114B57-3825-4B7A-98F1-7B63114E0AD2}" srcOrd="0" destOrd="0" presId="urn:microsoft.com/office/officeart/2005/8/layout/cycle7"/>
    <dgm:cxn modelId="{1E786FB7-4F62-49D9-8021-670273D4D9C1}" srcId="{660FBB8D-0682-401E-AE38-142722DC03F4}" destId="{983D994B-FCE1-4971-B6A2-CD43E64254DE}" srcOrd="1" destOrd="0" parTransId="{2B51EFF2-52D7-477A-90C4-77AB685EC07F}" sibTransId="{DC6FB69E-9BEC-480A-9188-3B8D9A788FF7}"/>
    <dgm:cxn modelId="{6D53C640-AE61-4491-B5F6-991322DFAB36}" type="presOf" srcId="{4395E662-58D4-43AC-AE40-B5C5B0A759F7}" destId="{50E9CB96-FA31-4EC9-968C-A51B603368E8}" srcOrd="0" destOrd="0" presId="urn:microsoft.com/office/officeart/2005/8/layout/cycle7"/>
    <dgm:cxn modelId="{36D53CCD-6087-42A9-B99D-A4A23D8C0B6C}" type="presOf" srcId="{983D994B-FCE1-4971-B6A2-CD43E64254DE}" destId="{01B60DED-52ED-4D0C-B7F4-338134FD267D}" srcOrd="0" destOrd="0" presId="urn:microsoft.com/office/officeart/2005/8/layout/cycle7"/>
    <dgm:cxn modelId="{4CAC9F8F-58D5-4AF7-A635-8CFC4EABD3E4}" srcId="{660FBB8D-0682-401E-AE38-142722DC03F4}" destId="{FF49DDC4-F55D-4925-88EF-671853161945}" srcOrd="2" destOrd="0" parTransId="{4920A362-37C1-4074-BB78-16EB8CF2AA8A}" sibTransId="{4395E662-58D4-43AC-AE40-B5C5B0A759F7}"/>
    <dgm:cxn modelId="{FF7F0603-CA17-40EF-8207-02136E6CE145}" type="presParOf" srcId="{9B114B57-3825-4B7A-98F1-7B63114E0AD2}" destId="{2DD7ACB4-A03A-413A-B50E-F4BFBE40362A}" srcOrd="0" destOrd="0" presId="urn:microsoft.com/office/officeart/2005/8/layout/cycle7"/>
    <dgm:cxn modelId="{3E66DDC9-312E-4006-BCC2-6BCC0D1AA9E4}" type="presParOf" srcId="{9B114B57-3825-4B7A-98F1-7B63114E0AD2}" destId="{F76607E4-B338-41D4-9171-25C650D7173F}" srcOrd="1" destOrd="0" presId="urn:microsoft.com/office/officeart/2005/8/layout/cycle7"/>
    <dgm:cxn modelId="{C034F7B9-8B03-4F98-90E9-BEA3C1B1A447}" type="presParOf" srcId="{F76607E4-B338-41D4-9171-25C650D7173F}" destId="{66FF17BB-ADBB-4A3D-9D6F-2368531E4462}" srcOrd="0" destOrd="0" presId="urn:microsoft.com/office/officeart/2005/8/layout/cycle7"/>
    <dgm:cxn modelId="{C7BA3305-EAB4-48A8-BFAF-6CCA62B6FD6B}" type="presParOf" srcId="{9B114B57-3825-4B7A-98F1-7B63114E0AD2}" destId="{01B60DED-52ED-4D0C-B7F4-338134FD267D}" srcOrd="2" destOrd="0" presId="urn:microsoft.com/office/officeart/2005/8/layout/cycle7"/>
    <dgm:cxn modelId="{CB4191BE-B8D5-446E-B550-61AA14730BBE}" type="presParOf" srcId="{9B114B57-3825-4B7A-98F1-7B63114E0AD2}" destId="{7377095E-97FF-4CDD-86B2-8C8FC3EF6EEC}" srcOrd="3" destOrd="0" presId="urn:microsoft.com/office/officeart/2005/8/layout/cycle7"/>
    <dgm:cxn modelId="{B7347A28-4A95-4635-9EAC-8BD0609A39B0}" type="presParOf" srcId="{7377095E-97FF-4CDD-86B2-8C8FC3EF6EEC}" destId="{257F2451-4777-4E42-BD8E-4E8D0FBDC78F}" srcOrd="0" destOrd="0" presId="urn:microsoft.com/office/officeart/2005/8/layout/cycle7"/>
    <dgm:cxn modelId="{293283E5-CA25-4F07-9DC3-5139656A4A8C}" type="presParOf" srcId="{9B114B57-3825-4B7A-98F1-7B63114E0AD2}" destId="{AE291980-3FB1-44CD-8F5C-9088EEDD4320}" srcOrd="4" destOrd="0" presId="urn:microsoft.com/office/officeart/2005/8/layout/cycle7"/>
    <dgm:cxn modelId="{F5CD70CB-D4B4-49AE-B84C-EB353975148C}" type="presParOf" srcId="{9B114B57-3825-4B7A-98F1-7B63114E0AD2}" destId="{50E9CB96-FA31-4EC9-968C-A51B603368E8}" srcOrd="5" destOrd="0" presId="urn:microsoft.com/office/officeart/2005/8/layout/cycle7"/>
    <dgm:cxn modelId="{B0886548-23BF-4505-B611-67195A3E934F}" type="presParOf" srcId="{50E9CB96-FA31-4EC9-968C-A51B603368E8}" destId="{D8697A75-1CFD-4A8B-89A2-9EBF31F7986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7ACB4-A03A-413A-B50E-F4BFBE40362A}">
      <dsp:nvSpPr>
        <dsp:cNvPr id="0" name=""/>
        <dsp:cNvSpPr/>
      </dsp:nvSpPr>
      <dsp:spPr>
        <a:xfrm>
          <a:off x="2182415" y="805"/>
          <a:ext cx="1578768" cy="78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Rapid appraisal of socio-economic risks</a:t>
          </a:r>
          <a:endParaRPr lang="de-DE" sz="1500" kern="1200" dirty="0"/>
        </a:p>
      </dsp:txBody>
      <dsp:txXfrm>
        <a:off x="2205535" y="23925"/>
        <a:ext cx="1532528" cy="743144"/>
      </dsp:txXfrm>
    </dsp:sp>
    <dsp:sp modelId="{F76607E4-B338-41D4-9171-25C650D7173F}">
      <dsp:nvSpPr>
        <dsp:cNvPr id="0" name=""/>
        <dsp:cNvSpPr/>
      </dsp:nvSpPr>
      <dsp:spPr>
        <a:xfrm rot="3600000">
          <a:off x="3212382" y="1385857"/>
          <a:ext cx="821916" cy="2762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3295267" y="1441114"/>
        <a:ext cx="656146" cy="165770"/>
      </dsp:txXfrm>
    </dsp:sp>
    <dsp:sp modelId="{01B60DED-52ED-4D0C-B7F4-338134FD267D}">
      <dsp:nvSpPr>
        <dsp:cNvPr id="0" name=""/>
        <dsp:cNvSpPr/>
      </dsp:nvSpPr>
      <dsp:spPr>
        <a:xfrm>
          <a:off x="3485497" y="2257810"/>
          <a:ext cx="1578768" cy="78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Rapidly Deployable Observations</a:t>
          </a:r>
          <a:endParaRPr lang="de-DE" sz="1500" kern="1200" dirty="0"/>
        </a:p>
      </dsp:txBody>
      <dsp:txXfrm>
        <a:off x="3508617" y="2280930"/>
        <a:ext cx="1532528" cy="743144"/>
      </dsp:txXfrm>
    </dsp:sp>
    <dsp:sp modelId="{7377095E-97FF-4CDD-86B2-8C8FC3EF6EEC}">
      <dsp:nvSpPr>
        <dsp:cNvPr id="0" name=""/>
        <dsp:cNvSpPr/>
      </dsp:nvSpPr>
      <dsp:spPr>
        <a:xfrm rot="10800000">
          <a:off x="2560841" y="2514360"/>
          <a:ext cx="821916" cy="2762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 rot="10800000">
        <a:off x="2643726" y="2569617"/>
        <a:ext cx="656146" cy="165770"/>
      </dsp:txXfrm>
    </dsp:sp>
    <dsp:sp modelId="{AE291980-3FB1-44CD-8F5C-9088EEDD4320}">
      <dsp:nvSpPr>
        <dsp:cNvPr id="0" name=""/>
        <dsp:cNvSpPr/>
      </dsp:nvSpPr>
      <dsp:spPr>
        <a:xfrm>
          <a:off x="879333" y="2257810"/>
          <a:ext cx="1578768" cy="78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Atmos-Ocean Modelling</a:t>
          </a:r>
          <a:endParaRPr lang="de-DE" sz="1500" kern="1200" dirty="0"/>
        </a:p>
      </dsp:txBody>
      <dsp:txXfrm>
        <a:off x="902453" y="2280930"/>
        <a:ext cx="1532528" cy="743144"/>
      </dsp:txXfrm>
    </dsp:sp>
    <dsp:sp modelId="{50E9CB96-FA31-4EC9-968C-A51B603368E8}">
      <dsp:nvSpPr>
        <dsp:cNvPr id="0" name=""/>
        <dsp:cNvSpPr/>
      </dsp:nvSpPr>
      <dsp:spPr>
        <a:xfrm rot="18000000">
          <a:off x="1909300" y="1385857"/>
          <a:ext cx="821916" cy="2762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1992185" y="1441114"/>
        <a:ext cx="656146" cy="165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250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57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46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16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0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01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34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7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14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9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BBE9DC-12C8-4DA3-B975-DD66322505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1/22/2013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0043F7-8E0C-45CF-91B3-6F781BF16E8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927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Overview of Initial Project 1.1</a:t>
            </a:r>
            <a:br>
              <a:rPr lang="en-US" dirty="0" smtClean="0">
                <a:latin typeface="+mn-lt"/>
              </a:rPr>
            </a:br>
            <a:r>
              <a:rPr lang="en-US" sz="3300" dirty="0" smtClean="0">
                <a:latin typeface="+mn-lt"/>
              </a:rPr>
              <a:t>A </a:t>
            </a:r>
            <a:r>
              <a:rPr lang="en-US" sz="3300" dirty="0" err="1" smtClean="0">
                <a:latin typeface="+mn-lt"/>
              </a:rPr>
              <a:t>Relocatable</a:t>
            </a:r>
            <a:r>
              <a:rPr lang="en-US" sz="3300" dirty="0" smtClean="0">
                <a:latin typeface="+mn-lt"/>
              </a:rPr>
              <a:t> Coupled Atmosphere-Ocean Prediction System</a:t>
            </a:r>
            <a:endParaRPr lang="en-US" sz="33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0685233"/>
              </p:ext>
            </p:extLst>
          </p:nvPr>
        </p:nvGraphicFramePr>
        <p:xfrm>
          <a:off x="1600200" y="2209800"/>
          <a:ext cx="59436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5657671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prstClr val="black"/>
                </a:solidFill>
              </a:rPr>
              <a:t>Project Leader: 	Hal Ritchie</a:t>
            </a:r>
          </a:p>
          <a:p>
            <a:r>
              <a:rPr lang="de-DE" b="1" dirty="0" smtClean="0">
                <a:solidFill>
                  <a:prstClr val="black"/>
                </a:solidFill>
              </a:rPr>
              <a:t>		Environment Canada</a:t>
            </a:r>
          </a:p>
          <a:p>
            <a:r>
              <a:rPr lang="de-DE" b="1" dirty="0" smtClean="0">
                <a:solidFill>
                  <a:prstClr val="black"/>
                </a:solidFill>
              </a:rPr>
              <a:t>		Dalhousie University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0418" name="Picture 2" descr="http://www.dal.ca/content/dam/dalhousie/images/dalnews/2009/hal-ritchie30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5562600"/>
            <a:ext cx="1143000" cy="10820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42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Project Team</a:t>
            </a:r>
            <a:endParaRPr lang="en-US" dirty="0">
              <a:latin typeface="+mn-lt"/>
            </a:endParaRPr>
          </a:p>
        </p:txBody>
      </p:sp>
      <p:graphicFrame>
        <p:nvGraphicFramePr>
          <p:cNvPr id="3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777952"/>
              </p:ext>
            </p:extLst>
          </p:nvPr>
        </p:nvGraphicFramePr>
        <p:xfrm>
          <a:off x="381000" y="1600200"/>
          <a:ext cx="8424862" cy="505428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16125"/>
                <a:gridCol w="2089150"/>
                <a:gridCol w="4319587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Researchers</a:t>
                      </a:r>
                      <a:endParaRPr kumimoji="0" lang="en-C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Multi-Sector</a:t>
                      </a:r>
                      <a:endParaRPr kumimoji="0" lang="en-C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Multi-discipline</a:t>
                      </a:r>
                      <a:endParaRPr kumimoji="0" lang="en-C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249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Hal 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Ritchie        $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 and EC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global and regional weather modelling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Ken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Lee               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 and DFO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oceanography, offshore oil &amp; gas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Mae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Seto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Dalhousie and  DRDC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defence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observation systems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Anthony Charles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SMU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marine socioeconomics &amp; management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Marlon Lewis 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ocean biology, observations &amp; industry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Keith Thompson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ocean modelling &amp; data assimilation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Doug Wallace 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ocean tracers &amp; technology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Serge Desjardins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EC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marine &amp; coastal meteorology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Fred Whoriskey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ocean ecosystem observations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Gilbert Brunet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McGill &amp; EC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meteorological dynamics &amp; analysis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Luc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Fillion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McGill &amp; EC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atmospheric data assimilation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Greg Smith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EC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global &amp; regional atmosphere-ocean models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Ken Denman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CA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UVic</a:t>
                      </a: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and Venus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biogeochemical &amp; foodweb modelling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Rich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Pawlowicz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$</a:t>
                      </a: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Richard Dewey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UBC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CA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UVic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ocean observations &amp; analysis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physical oceanography, observations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4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 smtClean="0">
                <a:latin typeface="+mn-lt"/>
              </a:rPr>
              <a:t>A </a:t>
            </a:r>
            <a:r>
              <a:rPr lang="en-US" sz="3500" dirty="0" err="1" smtClean="0">
                <a:latin typeface="+mn-lt"/>
              </a:rPr>
              <a:t>Relocatable</a:t>
            </a:r>
            <a:r>
              <a:rPr lang="en-US" sz="3500" dirty="0" smtClean="0">
                <a:latin typeface="+mn-lt"/>
              </a:rPr>
              <a:t> Coupled Atmosphere-Ocean Prediction System</a:t>
            </a:r>
            <a:endParaRPr lang="en-US" sz="35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4348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2000" b="1" dirty="0" smtClean="0"/>
              <a:t>Outcomes</a:t>
            </a:r>
          </a:p>
          <a:p>
            <a:pPr>
              <a:buFont typeface="Wingdings" pitchFamily="2" charset="2"/>
              <a:buChar char="§"/>
            </a:pPr>
            <a:r>
              <a:rPr lang="de-DE" sz="1700" dirty="0" smtClean="0"/>
              <a:t>A tested relocatable coupled atmosphere-wave-ocean data assimilation and forecast system capable of deployment within hours of an emergency will include new modules for forecasting movement and evolution of hazardous substances (and tracers).</a:t>
            </a:r>
          </a:p>
          <a:p>
            <a:pPr>
              <a:buFont typeface="Wingdings" pitchFamily="2" charset="2"/>
              <a:buChar char="§"/>
            </a:pPr>
            <a:r>
              <a:rPr lang="de-DE" sz="1700" dirty="0" smtClean="0"/>
              <a:t>New mechanisms for rapid appraisal of socio-economic values and impacts during an emergency.</a:t>
            </a:r>
          </a:p>
          <a:p>
            <a:pPr>
              <a:buFont typeface="Wingdings" pitchFamily="2" charset="2"/>
              <a:buChar char="§"/>
            </a:pPr>
            <a:r>
              <a:rPr lang="de-DE" sz="1700" dirty="0" smtClean="0"/>
              <a:t>Transfer of system to Environment Canada for operational use.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57400"/>
            <a:ext cx="4038600" cy="44348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Primary Stakeholders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Environment Canada 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Department of Fishries &amp; Oceans 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Canadian Coast Guard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Defence Research &amp; Development Canada 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Lloyd‘s Register  Educational Trust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Insurance industry</a:t>
            </a:r>
          </a:p>
          <a:p>
            <a:pPr>
              <a:buFont typeface="Wingdings" pitchFamily="2" charset="2"/>
              <a:buChar char="§"/>
            </a:pPr>
            <a:r>
              <a:rPr lang="de-DE" sz="1900" dirty="0" smtClean="0"/>
              <a:t>Oil &amp; gas industry 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8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+mn-lt"/>
              </a:rPr>
              <a:t>A </a:t>
            </a:r>
            <a:r>
              <a:rPr lang="en-US" sz="3000" dirty="0" err="1" smtClean="0">
                <a:latin typeface="+mn-lt"/>
              </a:rPr>
              <a:t>Relocatable</a:t>
            </a:r>
            <a:r>
              <a:rPr lang="en-US" sz="3000" dirty="0" smtClean="0">
                <a:latin typeface="+mn-lt"/>
              </a:rPr>
              <a:t> Coupled Atmosphere-Ocean Prediction System</a:t>
            </a:r>
            <a:endParaRPr lang="en-US" sz="3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81600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sz="2200" b="1" dirty="0" smtClean="0"/>
              <a:t>Approach:</a:t>
            </a:r>
          </a:p>
          <a:p>
            <a:pPr>
              <a:buFont typeface="Wingdings" pitchFamily="2" charset="2"/>
              <a:buChar char="§"/>
            </a:pPr>
            <a:r>
              <a:rPr lang="de-DE" sz="1800" dirty="0" smtClean="0"/>
              <a:t>Extend EC &amp; DFO “CONCEPTS“ initiative: </a:t>
            </a:r>
          </a:p>
          <a:p>
            <a:pPr>
              <a:buNone/>
            </a:pPr>
            <a:r>
              <a:rPr lang="de-DE" sz="1800" dirty="0" smtClean="0"/>
              <a:t>→ construct </a:t>
            </a:r>
            <a:r>
              <a:rPr lang="de-DE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relocatable</a:t>
            </a:r>
            <a:r>
              <a:rPr lang="de-DE" sz="1800" dirty="0" smtClean="0"/>
              <a:t> atmosphere-ocean-wave model with data assimilation capability</a:t>
            </a:r>
          </a:p>
          <a:p>
            <a:pPr>
              <a:buFont typeface="Wingdings" pitchFamily="2" charset="2"/>
              <a:buChar char="§"/>
            </a:pPr>
            <a:r>
              <a:rPr lang="de-DE" sz="1800" dirty="0" smtClean="0"/>
              <a:t>Develop mechanisms for rapid appraisal of socioeconomic vulnerability and risks during emergencies including local-level, community-based approaches</a:t>
            </a:r>
          </a:p>
          <a:p>
            <a:pPr>
              <a:buFont typeface="Wingdings" pitchFamily="2" charset="2"/>
              <a:buChar char="§"/>
            </a:pPr>
            <a:r>
              <a:rPr lang="de-DE" sz="1800" dirty="0" smtClean="0"/>
              <a:t>Test and evaluate model with data from Halifax Harbour / Scotian Shelf and Strait of  Georgia (VENUS) and incorporate data from new systems for rapid environmental assessment (with Obs. Core) in addition to small-scale tracer-release experiment off Halifax (with Obs. Core)</a:t>
            </a:r>
          </a:p>
          <a:p>
            <a:pPr>
              <a:buFont typeface="Wingdings" pitchFamily="2" charset="2"/>
              <a:buChar char="§"/>
            </a:pPr>
            <a:r>
              <a:rPr lang="de-DE" sz="1800" dirty="0" smtClean="0"/>
              <a:t>Develop data/information products for receptor groups and partners</a:t>
            </a:r>
          </a:p>
          <a:p>
            <a:endParaRPr lang="en-US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362200"/>
            <a:ext cx="3352800" cy="3429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00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Main Milestones by Year 3</a:t>
            </a:r>
            <a:endParaRPr lang="en-US" sz="40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941016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development </a:t>
            </a:r>
            <a:r>
              <a:rPr lang="en-CA" sz="2000" dirty="0"/>
              <a:t>of </a:t>
            </a:r>
            <a:r>
              <a:rPr lang="en-CA" sz="2000" dirty="0" err="1"/>
              <a:t>relocatable</a:t>
            </a:r>
            <a:r>
              <a:rPr lang="en-CA" sz="2000" dirty="0"/>
              <a:t> capability of GEM-NEMO system.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development </a:t>
            </a:r>
            <a:r>
              <a:rPr lang="en-CA" sz="2000" dirty="0"/>
              <a:t>of ocean data assimilation scheme for </a:t>
            </a:r>
            <a:r>
              <a:rPr lang="en-CA" sz="2000" dirty="0" err="1"/>
              <a:t>relocatable</a:t>
            </a:r>
            <a:r>
              <a:rPr lang="en-CA" sz="2000" dirty="0"/>
              <a:t> NEMO ocean model.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initial </a:t>
            </a:r>
            <a:r>
              <a:rPr lang="en-CA" sz="2000" dirty="0"/>
              <a:t>testing and evaluation of </a:t>
            </a:r>
            <a:r>
              <a:rPr lang="en-CA" sz="2000" dirty="0" err="1"/>
              <a:t>relocatable</a:t>
            </a:r>
            <a:r>
              <a:rPr lang="en-CA" sz="2000" dirty="0"/>
              <a:t> NEMO model at VENUS site in collaboration with IP1.2.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development </a:t>
            </a:r>
            <a:r>
              <a:rPr lang="en-CA" sz="2000" dirty="0"/>
              <a:t>of </a:t>
            </a:r>
            <a:r>
              <a:rPr lang="en-CA" sz="2000" dirty="0" err="1"/>
              <a:t>relocatable</a:t>
            </a:r>
            <a:r>
              <a:rPr lang="en-CA" sz="2000" dirty="0"/>
              <a:t> GEM atmospheric model and data assimilation scheme.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demonstration </a:t>
            </a:r>
            <a:r>
              <a:rPr lang="en-CA" sz="2000" dirty="0"/>
              <a:t>of tracer evolution modules.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development </a:t>
            </a:r>
            <a:r>
              <a:rPr lang="en-CA" sz="2000" dirty="0"/>
              <a:t>of </a:t>
            </a:r>
            <a:r>
              <a:rPr lang="en-CA" sz="2000" dirty="0" err="1"/>
              <a:t>relocatable</a:t>
            </a:r>
            <a:r>
              <a:rPr lang="en-CA" sz="2000" dirty="0"/>
              <a:t> tide and storm surge model to provide boundary conditions for </a:t>
            </a:r>
            <a:r>
              <a:rPr lang="en-CA" sz="2000" dirty="0" err="1"/>
              <a:t>relocatable</a:t>
            </a:r>
            <a:r>
              <a:rPr lang="en-CA" sz="2000" dirty="0"/>
              <a:t> NEMO.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development </a:t>
            </a:r>
            <a:r>
              <a:rPr lang="en-CA" sz="2000" dirty="0"/>
              <a:t>of mechanisms for the ‘rapid appraisal’ of socioeconomic values, vulnerabilities and risks associated with an emergency, on a spatially-explicit basis and including local-level community-based approaches.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Papers in literature and student progress</a:t>
            </a:r>
            <a:r>
              <a:rPr lang="en-CA" sz="2000" dirty="0" smtClean="0"/>
              <a:t>.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57523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Main Milestones by Year 5</a:t>
            </a:r>
            <a:endParaRPr lang="en-US" sz="40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941016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Compare progress (or not) between first and second </a:t>
            </a:r>
            <a:r>
              <a:rPr lang="en-CA" sz="2000" dirty="0" smtClean="0"/>
              <a:t>partner workshops</a:t>
            </a:r>
            <a:r>
              <a:rPr lang="en-CA" sz="2000" dirty="0"/>
              <a:t>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Successful trials of </a:t>
            </a:r>
            <a:r>
              <a:rPr lang="en-CA" sz="2000" dirty="0" err="1"/>
              <a:t>relocatable</a:t>
            </a:r>
            <a:r>
              <a:rPr lang="en-CA" sz="2000" dirty="0"/>
              <a:t> system in specially designed field experiments in collaboration with the Observation Core, e.g. on the </a:t>
            </a:r>
            <a:r>
              <a:rPr lang="en-CA" sz="2000" dirty="0" err="1"/>
              <a:t>Scotian</a:t>
            </a:r>
            <a:r>
              <a:rPr lang="en-CA" sz="2000" dirty="0"/>
              <a:t> Shelf.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Successful application of system Strait of Georgia, based on scientific evaluations and feedback from partners.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Successful technology transfer of the </a:t>
            </a:r>
            <a:r>
              <a:rPr lang="en-CA" sz="2000" dirty="0" err="1"/>
              <a:t>relocatable</a:t>
            </a:r>
            <a:r>
              <a:rPr lang="en-CA" sz="2000" dirty="0"/>
              <a:t> system to Environment Canada.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Successful demonstration of mechanisms for the ‘rapid appraisal’ of socioeconomic values, vulnerabilities and risks associated with an emergency, on a spatially-explicit basis and including local-level community-based approaches.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Papers in literature and quality of theses.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55583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02659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>
                <a:latin typeface="+mn-lt"/>
              </a:rPr>
              <a:t>A </a:t>
            </a:r>
            <a:r>
              <a:rPr lang="en-US" sz="3500" dirty="0" err="1" smtClean="0">
                <a:latin typeface="+mn-lt"/>
              </a:rPr>
              <a:t>Relocatable</a:t>
            </a:r>
            <a:r>
              <a:rPr lang="en-US" sz="3500" dirty="0" smtClean="0">
                <a:latin typeface="+mn-lt"/>
              </a:rPr>
              <a:t> Coupled Atmosphere-Ocean Prediction System</a:t>
            </a:r>
            <a:endParaRPr lang="en-US" sz="35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3886200" cy="43891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e-DE" sz="2800" b="1" dirty="0" smtClean="0">
                <a:solidFill>
                  <a:srgbClr val="FF0000"/>
                </a:solidFill>
              </a:rPr>
              <a:t>Problem:</a:t>
            </a:r>
          </a:p>
          <a:p>
            <a:pPr>
              <a:buNone/>
            </a:pPr>
            <a:endParaRPr lang="de-DE" sz="500" b="1" dirty="0" smtClean="0">
              <a:solidFill>
                <a:prstClr val="black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de-DE" sz="2800" dirty="0" smtClean="0"/>
              <a:t>Hazards can be encountered anywhere along Canada‘s vast coastline and offshore areas at anytime (including regions undergoing new development and new economic uses)</a:t>
            </a:r>
          </a:p>
          <a:p>
            <a:pPr>
              <a:buNone/>
            </a:pPr>
            <a:endParaRPr lang="de-DE" sz="1000" dirty="0" smtClean="0"/>
          </a:p>
          <a:p>
            <a:pPr>
              <a:buFont typeface="Wingdings" pitchFamily="2" charset="2"/>
              <a:buChar char="§"/>
            </a:pPr>
            <a:r>
              <a:rPr lang="de-DE" sz="2800" dirty="0" smtClean="0"/>
              <a:t>Canada requires rapidly-deployable prediction systems (to guide response to marine emergencies)</a:t>
            </a:r>
          </a:p>
          <a:p>
            <a:endParaRPr lang="en-US" dirty="0"/>
          </a:p>
        </p:txBody>
      </p:sp>
      <p:pic>
        <p:nvPicPr>
          <p:cNvPr id="65538" name="Picture 2" descr="http://i.thestar.com/images/f3/17/8efe08f64823b1c3773d4cbc95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2743200"/>
            <a:ext cx="4267200" cy="2844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629400" y="5638800"/>
            <a:ext cx="2057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>
                <a:solidFill>
                  <a:prstClr val="black"/>
                </a:solidFill>
              </a:rPr>
              <a:t>Source:  Spencer Platt/Getty Images</a:t>
            </a:r>
            <a:endParaRPr lang="en-US" sz="8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9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4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24316D"/>
      </a:accent1>
      <a:accent2>
        <a:srgbClr val="24316D"/>
      </a:accent2>
      <a:accent3>
        <a:srgbClr val="24316D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109</TotalTime>
  <Words>660</Words>
  <Application>Microsoft Office PowerPoint</Application>
  <PresentationFormat>On-screen Show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Overview of Initial Project 1.1 A Relocatable Coupled Atmosphere-Ocean Prediction System</vt:lpstr>
      <vt:lpstr>Project Team</vt:lpstr>
      <vt:lpstr>A Relocatable Coupled Atmosphere-Ocean Prediction System</vt:lpstr>
      <vt:lpstr>A Relocatable Coupled Atmosphere-Ocean Prediction System</vt:lpstr>
      <vt:lpstr>Main Milestones by Year 3</vt:lpstr>
      <vt:lpstr>Main Milestones by Year 5</vt:lpstr>
      <vt:lpstr>PowerPoint Presentation</vt:lpstr>
      <vt:lpstr>A Relocatable Coupled Atmosphere-Ocean Prediction System</vt:lpstr>
    </vt:vector>
  </TitlesOfParts>
  <Company>Environment 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Project 1.1 A Relocatable Coupled Atmosphere-Ocean Prediction System</dc:title>
  <dc:creator>Ritchie,Hal [Dartmouth]</dc:creator>
  <cp:lastModifiedBy>Ritchie,Hal [Dartmouth]</cp:lastModifiedBy>
  <cp:revision>9</cp:revision>
  <dcterms:created xsi:type="dcterms:W3CDTF">2013-01-22T15:52:25Z</dcterms:created>
  <dcterms:modified xsi:type="dcterms:W3CDTF">2013-01-23T01:56:26Z</dcterms:modified>
</cp:coreProperties>
</file>