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58" r:id="rId4"/>
    <p:sldId id="269" r:id="rId5"/>
    <p:sldId id="261" r:id="rId6"/>
    <p:sldId id="267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7" autoAdjust="0"/>
    <p:restoredTop sz="94660"/>
  </p:normalViewPr>
  <p:slideViewPr>
    <p:cSldViewPr snapToGrid="0">
      <p:cViewPr varScale="1">
        <p:scale>
          <a:sx n="95" d="100"/>
          <a:sy n="95" d="100"/>
        </p:scale>
        <p:origin x="-96" y="-2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.xml"/><Relationship Id="rId4" Type="http://schemas.openxmlformats.org/officeDocument/2006/relationships/slide" Target="../slides/slide6.xml"/><Relationship Id="rId1" Type="http://schemas.openxmlformats.org/officeDocument/2006/relationships/slide" Target="../slides/slide4.xml"/><Relationship Id="rId2" Type="http://schemas.openxmlformats.org/officeDocument/2006/relationships/slide" Target="../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7C4FC6-B305-44F4-A0FC-2922501C7F0E}" type="doc">
      <dgm:prSet loTypeId="urn:microsoft.com/office/officeart/2005/8/layout/rings+Icon" loCatId="officeonline" qsTypeId="urn:microsoft.com/office/officeart/2005/8/quickstyle/3d2" qsCatId="3D" csTypeId="urn:microsoft.com/office/officeart/2005/8/colors/colorful4" csCatId="colorful" phldr="1"/>
      <dgm:spPr/>
    </dgm:pt>
    <dgm:pt modelId="{D157CE0E-6DDD-4E64-8A0E-13E1FC272EF0}">
      <dgm:prSet phldrT="[Text]" custT="1"/>
      <dgm:spPr/>
      <dgm:t>
        <a:bodyPr/>
        <a:lstStyle/>
        <a:p>
          <a:r>
            <a:rPr lang="en-CA" sz="32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Data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4D1DA4D9-B0B4-43CC-A2DE-302812EEACF9}" type="parTrans" cxnId="{8A08DB1C-D35A-4159-8A0F-D4162D101622}">
      <dgm:prSet/>
      <dgm:spPr/>
      <dgm:t>
        <a:bodyPr/>
        <a:lstStyle/>
        <a:p>
          <a:endParaRPr lang="en-CA"/>
        </a:p>
      </dgm:t>
    </dgm:pt>
    <dgm:pt modelId="{304DF0CB-CBDD-434F-8E52-51F2F88D2B28}" type="sibTrans" cxnId="{8A08DB1C-D35A-4159-8A0F-D4162D101622}">
      <dgm:prSet/>
      <dgm:spPr/>
      <dgm:t>
        <a:bodyPr/>
        <a:lstStyle/>
        <a:p>
          <a:endParaRPr lang="en-CA"/>
        </a:p>
      </dgm:t>
    </dgm:pt>
    <dgm:pt modelId="{147DFF20-0BEE-4FB0-80FE-84EDB72595C7}">
      <dgm:prSet phldrT="[Text]" custT="1"/>
      <dgm:spPr/>
      <dgm:t>
        <a:bodyPr/>
        <a:lstStyle/>
        <a:p>
          <a:r>
            <a:rPr lang="en-CA" sz="2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Methodology</a:t>
          </a:r>
          <a:endParaRPr lang="en-CA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E8026746-001E-4675-B60F-E719C4248728}" type="parTrans" cxnId="{8A6AF39B-6328-4849-B191-162C07FBFFC8}">
      <dgm:prSet/>
      <dgm:spPr/>
      <dgm:t>
        <a:bodyPr/>
        <a:lstStyle/>
        <a:p>
          <a:endParaRPr lang="en-CA"/>
        </a:p>
      </dgm:t>
    </dgm:pt>
    <dgm:pt modelId="{947DBDBE-296A-4C22-AC98-1FF403D0D7FE}" type="sibTrans" cxnId="{8A6AF39B-6328-4849-B191-162C07FBFFC8}">
      <dgm:prSet/>
      <dgm:spPr/>
      <dgm:t>
        <a:bodyPr/>
        <a:lstStyle/>
        <a:p>
          <a:endParaRPr lang="en-CA"/>
        </a:p>
      </dgm:t>
    </dgm:pt>
    <dgm:pt modelId="{857D7453-42B6-45E0-983F-9EAB17BC8948}">
      <dgm:prSet phldrT="[Text]" custT="1"/>
      <dgm:spPr/>
      <dgm:t>
        <a:bodyPr/>
        <a:lstStyle/>
        <a:p>
          <a:r>
            <a:rPr lang="en-CA" sz="2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Research Problem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01E2C1C4-AF86-448E-A606-06D2BE12876D}" type="parTrans" cxnId="{6F067BBB-B381-4E46-BE21-01632B4DADF3}">
      <dgm:prSet/>
      <dgm:spPr/>
      <dgm:t>
        <a:bodyPr/>
        <a:lstStyle/>
        <a:p>
          <a:endParaRPr lang="en-CA"/>
        </a:p>
      </dgm:t>
    </dgm:pt>
    <dgm:pt modelId="{83065653-1C68-4FE8-A039-BA9D56FF7990}" type="sibTrans" cxnId="{6F067BBB-B381-4E46-BE21-01632B4DADF3}">
      <dgm:prSet/>
      <dgm:spPr/>
      <dgm:t>
        <a:bodyPr/>
        <a:lstStyle/>
        <a:p>
          <a:endParaRPr lang="en-CA"/>
        </a:p>
      </dgm:t>
    </dgm:pt>
    <dgm:pt modelId="{9E54E522-273A-429C-9EC1-1DE3E74C48FF}">
      <dgm:prSet phldrT="[Text]" custT="1"/>
      <dgm:spPr/>
      <dgm:t>
        <a:bodyPr/>
        <a:lstStyle/>
        <a:p>
          <a:r>
            <a:rPr lang="en-CA" sz="2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Outcome</a:t>
          </a:r>
          <a:endParaRPr lang="en-CA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4" action="ppaction://hlinksldjump"/>
          </dgm14:cNvPr>
        </a:ext>
      </dgm:extLst>
    </dgm:pt>
    <dgm:pt modelId="{4B82FAF7-664A-4A29-ADE5-6929682B8EE1}" type="parTrans" cxnId="{B8E84001-3722-4116-B491-CF9833266739}">
      <dgm:prSet/>
      <dgm:spPr/>
      <dgm:t>
        <a:bodyPr/>
        <a:lstStyle/>
        <a:p>
          <a:endParaRPr lang="en-CA"/>
        </a:p>
      </dgm:t>
    </dgm:pt>
    <dgm:pt modelId="{FB41E1A1-7DE5-4567-BB2E-60101EBB2DDC}" type="sibTrans" cxnId="{B8E84001-3722-4116-B491-CF9833266739}">
      <dgm:prSet/>
      <dgm:spPr/>
      <dgm:t>
        <a:bodyPr/>
        <a:lstStyle/>
        <a:p>
          <a:endParaRPr lang="en-CA"/>
        </a:p>
      </dgm:t>
    </dgm:pt>
    <dgm:pt modelId="{C916AB6F-435D-4F25-938A-25309D7243A9}" type="pres">
      <dgm:prSet presAssocID="{007C4FC6-B305-44F4-A0FC-2922501C7F0E}" presName="Name0" presStyleCnt="0">
        <dgm:presLayoutVars>
          <dgm:chMax val="7"/>
          <dgm:dir/>
          <dgm:resizeHandles val="exact"/>
        </dgm:presLayoutVars>
      </dgm:prSet>
      <dgm:spPr/>
    </dgm:pt>
    <dgm:pt modelId="{95B76353-7642-4866-BD38-307305A872EF}" type="pres">
      <dgm:prSet presAssocID="{007C4FC6-B305-44F4-A0FC-2922501C7F0E}" presName="ellipse1" presStyleLbl="vennNode1" presStyleIdx="0" presStyleCnt="4" custLinFactNeighborX="22045" custLinFactNeighborY="1652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EB9FB20-4EC1-41EB-93FD-C3244F4AC200}" type="pres">
      <dgm:prSet presAssocID="{007C4FC6-B305-44F4-A0FC-2922501C7F0E}" presName="ellipse2" presStyleLbl="vennNode1" presStyleIdx="1" presStyleCnt="4" custScaleX="109039" custLinFactNeighborX="-23243" custLinFactNeighborY="-5268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31529BC6-74E0-435F-BCBE-8629DCE472CB}" type="pres">
      <dgm:prSet presAssocID="{007C4FC6-B305-44F4-A0FC-2922501C7F0E}" presName="ellipse3" presStyleLbl="vennNode1" presStyleIdx="2" presStyleCnt="4" custLinFactNeighborX="-18137" custLinFactNeighborY="631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A767C771-BFA5-4286-833D-341D04DD4CB8}" type="pres">
      <dgm:prSet presAssocID="{007C4FC6-B305-44F4-A0FC-2922501C7F0E}" presName="ellipse4" presStyleLbl="vennNode1" presStyleIdx="3" presStyleCnt="4" custLinFactNeighborX="-46395" custLinFactNeighborY="-189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8A6AF39B-6328-4849-B191-162C07FBFFC8}" srcId="{007C4FC6-B305-44F4-A0FC-2922501C7F0E}" destId="{147DFF20-0BEE-4FB0-80FE-84EDB72595C7}" srcOrd="1" destOrd="0" parTransId="{E8026746-001E-4675-B60F-E719C4248728}" sibTransId="{947DBDBE-296A-4C22-AC98-1FF403D0D7FE}"/>
    <dgm:cxn modelId="{6AB55BA1-0564-464B-8F88-B1E24619F5ED}" type="presOf" srcId="{9E54E522-273A-429C-9EC1-1DE3E74C48FF}" destId="{A767C771-BFA5-4286-833D-341D04DD4CB8}" srcOrd="0" destOrd="0" presId="urn:microsoft.com/office/officeart/2005/8/layout/rings+Icon"/>
    <dgm:cxn modelId="{E61536A4-71FF-44EA-9C86-C4D849197B61}" type="presOf" srcId="{857D7453-42B6-45E0-983F-9EAB17BC8948}" destId="{31529BC6-74E0-435F-BCBE-8629DCE472CB}" srcOrd="0" destOrd="0" presId="urn:microsoft.com/office/officeart/2005/8/layout/rings+Icon"/>
    <dgm:cxn modelId="{84D50131-7D31-4876-8D4D-94BFD2DA50C6}" type="presOf" srcId="{007C4FC6-B305-44F4-A0FC-2922501C7F0E}" destId="{C916AB6F-435D-4F25-938A-25309D7243A9}" srcOrd="0" destOrd="0" presId="urn:microsoft.com/office/officeart/2005/8/layout/rings+Icon"/>
    <dgm:cxn modelId="{8A08DB1C-D35A-4159-8A0F-D4162D101622}" srcId="{007C4FC6-B305-44F4-A0FC-2922501C7F0E}" destId="{D157CE0E-6DDD-4E64-8A0E-13E1FC272EF0}" srcOrd="0" destOrd="0" parTransId="{4D1DA4D9-B0B4-43CC-A2DE-302812EEACF9}" sibTransId="{304DF0CB-CBDD-434F-8E52-51F2F88D2B28}"/>
    <dgm:cxn modelId="{74620777-36F6-4DD8-8B22-6DC235E1F84C}" type="presOf" srcId="{D157CE0E-6DDD-4E64-8A0E-13E1FC272EF0}" destId="{95B76353-7642-4866-BD38-307305A872EF}" srcOrd="0" destOrd="0" presId="urn:microsoft.com/office/officeart/2005/8/layout/rings+Icon"/>
    <dgm:cxn modelId="{C8EF56A6-3755-44E0-AED8-2807EF96CA98}" type="presOf" srcId="{147DFF20-0BEE-4FB0-80FE-84EDB72595C7}" destId="{4EB9FB20-4EC1-41EB-93FD-C3244F4AC200}" srcOrd="0" destOrd="0" presId="urn:microsoft.com/office/officeart/2005/8/layout/rings+Icon"/>
    <dgm:cxn modelId="{B8E84001-3722-4116-B491-CF9833266739}" srcId="{007C4FC6-B305-44F4-A0FC-2922501C7F0E}" destId="{9E54E522-273A-429C-9EC1-1DE3E74C48FF}" srcOrd="3" destOrd="0" parTransId="{4B82FAF7-664A-4A29-ADE5-6929682B8EE1}" sibTransId="{FB41E1A1-7DE5-4567-BB2E-60101EBB2DDC}"/>
    <dgm:cxn modelId="{6F067BBB-B381-4E46-BE21-01632B4DADF3}" srcId="{007C4FC6-B305-44F4-A0FC-2922501C7F0E}" destId="{857D7453-42B6-45E0-983F-9EAB17BC8948}" srcOrd="2" destOrd="0" parTransId="{01E2C1C4-AF86-448E-A606-06D2BE12876D}" sibTransId="{83065653-1C68-4FE8-A039-BA9D56FF7990}"/>
    <dgm:cxn modelId="{A1C2A08E-8C46-4D19-BF35-DDB387B49142}" type="presParOf" srcId="{C916AB6F-435D-4F25-938A-25309D7243A9}" destId="{95B76353-7642-4866-BD38-307305A872EF}" srcOrd="0" destOrd="0" presId="urn:microsoft.com/office/officeart/2005/8/layout/rings+Icon"/>
    <dgm:cxn modelId="{D24ABA2D-AA07-4238-9AAE-4A788E9D0900}" type="presParOf" srcId="{C916AB6F-435D-4F25-938A-25309D7243A9}" destId="{4EB9FB20-4EC1-41EB-93FD-C3244F4AC200}" srcOrd="1" destOrd="0" presId="urn:microsoft.com/office/officeart/2005/8/layout/rings+Icon"/>
    <dgm:cxn modelId="{09DA8AE1-C617-4500-A863-4217A1B504F1}" type="presParOf" srcId="{C916AB6F-435D-4F25-938A-25309D7243A9}" destId="{31529BC6-74E0-435F-BCBE-8629DCE472CB}" srcOrd="2" destOrd="0" presId="urn:microsoft.com/office/officeart/2005/8/layout/rings+Icon"/>
    <dgm:cxn modelId="{A543BD74-3CD6-4AD6-A4CC-A3775081E0C1}" type="presParOf" srcId="{C916AB6F-435D-4F25-938A-25309D7243A9}" destId="{A767C771-BFA5-4286-833D-341D04DD4CB8}" srcOrd="3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B76353-7642-4866-BD38-307305A872EF}">
      <dsp:nvSpPr>
        <dsp:cNvPr id="0" name=""/>
        <dsp:cNvSpPr/>
      </dsp:nvSpPr>
      <dsp:spPr>
        <a:xfrm>
          <a:off x="2343419" y="50112"/>
          <a:ext cx="3033093" cy="3033464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3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Data</a:t>
          </a:r>
        </a:p>
      </dsp:txBody>
      <dsp:txXfrm>
        <a:off x="2787605" y="494353"/>
        <a:ext cx="2144721" cy="2144982"/>
      </dsp:txXfrm>
    </dsp:sp>
    <dsp:sp modelId="{4EB9FB20-4EC1-41EB-93FD-C3244F4AC200}">
      <dsp:nvSpPr>
        <dsp:cNvPr id="0" name=""/>
        <dsp:cNvSpPr/>
      </dsp:nvSpPr>
      <dsp:spPr>
        <a:xfrm>
          <a:off x="2393227" y="1863349"/>
          <a:ext cx="3307254" cy="3033464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3465231"/>
                <a:satOff val="-15989"/>
                <a:lumOff val="58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alpha val="50000"/>
                <a:hueOff val="3465231"/>
                <a:satOff val="-15989"/>
                <a:lumOff val="58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alpha val="50000"/>
                <a:hueOff val="3465231"/>
                <a:satOff val="-15989"/>
                <a:lumOff val="58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Methodology</a:t>
          </a:r>
          <a:endParaRPr lang="en-CA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77563" y="2307590"/>
        <a:ext cx="2338582" cy="2144982"/>
      </dsp:txXfrm>
    </dsp:sp>
    <dsp:sp modelId="{31529BC6-74E0-435F-BCBE-8629DCE472CB}">
      <dsp:nvSpPr>
        <dsp:cNvPr id="0" name=""/>
        <dsp:cNvSpPr/>
      </dsp:nvSpPr>
      <dsp:spPr>
        <a:xfrm>
          <a:off x="4244921" y="191502"/>
          <a:ext cx="3033093" cy="3033464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6930461"/>
                <a:satOff val="-31979"/>
                <a:lumOff val="1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alpha val="50000"/>
                <a:hueOff val="6930461"/>
                <a:satOff val="-31979"/>
                <a:lumOff val="1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alpha val="50000"/>
                <a:hueOff val="6930461"/>
                <a:satOff val="-31979"/>
                <a:lumOff val="1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Research Problem</a:t>
          </a:r>
        </a:p>
      </dsp:txBody>
      <dsp:txXfrm>
        <a:off x="4689107" y="635743"/>
        <a:ext cx="2144721" cy="2144982"/>
      </dsp:txXfrm>
    </dsp:sp>
    <dsp:sp modelId="{A767C771-BFA5-4286-833D-341D04DD4CB8}">
      <dsp:nvSpPr>
        <dsp:cNvPr id="0" name=""/>
        <dsp:cNvSpPr/>
      </dsp:nvSpPr>
      <dsp:spPr>
        <a:xfrm>
          <a:off x="4948346" y="1965728"/>
          <a:ext cx="3033093" cy="3033464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alpha val="50000"/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alpha val="50000"/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Outcome</a:t>
          </a:r>
          <a:endParaRPr lang="en-CA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92532" y="2409969"/>
        <a:ext cx="2144721" cy="21449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3E755-D07C-4929-A20A-C3B56489EA03}" type="datetimeFigureOut">
              <a:rPr lang="en-CA" smtClean="0"/>
              <a:t>2015-09-09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E6EC-5CEB-44F2-AEA1-D0851C1CA0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4348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3E755-D07C-4929-A20A-C3B56489EA03}" type="datetimeFigureOut">
              <a:rPr lang="en-CA" smtClean="0"/>
              <a:t>2015-09-09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E6EC-5CEB-44F2-AEA1-D0851C1CA0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8242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3E755-D07C-4929-A20A-C3B56489EA03}" type="datetimeFigureOut">
              <a:rPr lang="en-CA" smtClean="0"/>
              <a:t>2015-09-09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E6EC-5CEB-44F2-AEA1-D0851C1CA0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3670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3E755-D07C-4929-A20A-C3B56489EA03}" type="datetimeFigureOut">
              <a:rPr lang="en-CA" smtClean="0"/>
              <a:t>2015-09-09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E6EC-5CEB-44F2-AEA1-D0851C1CA0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79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3E755-D07C-4929-A20A-C3B56489EA03}" type="datetimeFigureOut">
              <a:rPr lang="en-CA" smtClean="0"/>
              <a:t>2015-09-09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E6EC-5CEB-44F2-AEA1-D0851C1CA0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9114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3E755-D07C-4929-A20A-C3B56489EA03}" type="datetimeFigureOut">
              <a:rPr lang="en-CA" smtClean="0"/>
              <a:t>2015-09-09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E6EC-5CEB-44F2-AEA1-D0851C1CA0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84232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3E755-D07C-4929-A20A-C3B56489EA03}" type="datetimeFigureOut">
              <a:rPr lang="en-CA" smtClean="0"/>
              <a:t>2015-09-09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E6EC-5CEB-44F2-AEA1-D0851C1CA0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2526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3E755-D07C-4929-A20A-C3B56489EA03}" type="datetimeFigureOut">
              <a:rPr lang="en-CA" smtClean="0"/>
              <a:t>2015-09-09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E6EC-5CEB-44F2-AEA1-D0851C1CA0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4939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3E755-D07C-4929-A20A-C3B56489EA03}" type="datetimeFigureOut">
              <a:rPr lang="en-CA" smtClean="0"/>
              <a:t>2015-09-09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E6EC-5CEB-44F2-AEA1-D0851C1CA0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3074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3E755-D07C-4929-A20A-C3B56489EA03}" type="datetimeFigureOut">
              <a:rPr lang="en-CA" smtClean="0"/>
              <a:t>2015-09-09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E6EC-5CEB-44F2-AEA1-D0851C1CA0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048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3E755-D07C-4929-A20A-C3B56489EA03}" type="datetimeFigureOut">
              <a:rPr lang="en-CA" smtClean="0"/>
              <a:t>2015-09-09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E6EC-5CEB-44F2-AEA1-D0851C1CA0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8786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3E755-D07C-4929-A20A-C3B56489EA03}" type="datetimeFigureOut">
              <a:rPr lang="en-CA" smtClean="0"/>
              <a:t>2015-09-09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0E6EC-5CEB-44F2-AEA1-D0851C1CA0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0968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gif"/><Relationship Id="rId3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3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5107" y="298383"/>
            <a:ext cx="7974228" cy="3211580"/>
          </a:xfrm>
        </p:spPr>
        <p:txBody>
          <a:bodyPr>
            <a:noAutofit/>
          </a:bodyPr>
          <a:lstStyle/>
          <a:p>
            <a:r>
              <a:rPr lang="en-GB" sz="4400" b="1" dirty="0" smtClean="0">
                <a:solidFill>
                  <a:schemeClr val="bg1"/>
                </a:solidFill>
              </a:rPr>
              <a:t/>
            </a:r>
            <a:br>
              <a:rPr lang="en-GB" sz="4400" b="1" dirty="0" smtClean="0">
                <a:solidFill>
                  <a:schemeClr val="bg1"/>
                </a:solidFill>
              </a:rPr>
            </a:br>
            <a:r>
              <a:rPr lang="en-GB" sz="4400" b="1" dirty="0" smtClean="0">
                <a:solidFill>
                  <a:schemeClr val="bg1"/>
                </a:solidFill>
              </a:rPr>
              <a:t>RISK </a:t>
            </a:r>
            <a:r>
              <a:rPr lang="en-GB" sz="4400" b="1" dirty="0">
                <a:solidFill>
                  <a:schemeClr val="bg1"/>
                </a:solidFill>
              </a:rPr>
              <a:t>ANALYSIS OF THE EFFECTS OF EXTREME WEATHER CONDITIONS ON COMMERCIAL FISHING VESSEL INCIDENTS</a:t>
            </a:r>
            <a:r>
              <a:rPr lang="en-CA" sz="4400" b="1" dirty="0">
                <a:solidFill>
                  <a:schemeClr val="bg1"/>
                </a:solidFill>
              </a:rPr>
              <a:t/>
            </a:r>
            <a:br>
              <a:rPr lang="en-CA" sz="4400" b="1" dirty="0">
                <a:solidFill>
                  <a:schemeClr val="bg1"/>
                </a:solidFill>
              </a:rPr>
            </a:br>
            <a:endParaRPr lang="en-CA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5107" y="3948028"/>
            <a:ext cx="6858000" cy="1655762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Sara Rezaee</a:t>
            </a:r>
          </a:p>
          <a:p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Dalhousie University</a:t>
            </a:r>
          </a:p>
          <a:p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Sept. 2015</a:t>
            </a:r>
            <a:endParaRPr lang="en-CA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736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9121239"/>
              </p:ext>
            </p:extLst>
          </p:nvPr>
        </p:nvGraphicFramePr>
        <p:xfrm>
          <a:off x="436605" y="1120346"/>
          <a:ext cx="11063417" cy="5056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80159" y="280086"/>
            <a:ext cx="96432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4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Why Interdisciplinary Research</a:t>
            </a:r>
            <a:r>
              <a:rPr lang="en-CA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CA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744454">
            <a:off x="2430034" y="1438274"/>
            <a:ext cx="492443" cy="168890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C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Meteorology</a:t>
            </a:r>
            <a:endParaRPr lang="en-C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9110527">
            <a:off x="7899276" y="1392202"/>
            <a:ext cx="492443" cy="284907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C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Industrial Engineering</a:t>
            </a:r>
          </a:p>
        </p:txBody>
      </p:sp>
      <p:sp>
        <p:nvSpPr>
          <p:cNvPr id="8" name="TextBox 7"/>
          <p:cNvSpPr txBox="1"/>
          <p:nvPr/>
        </p:nvSpPr>
        <p:spPr>
          <a:xfrm rot="2297069">
            <a:off x="8206375" y="4317102"/>
            <a:ext cx="492443" cy="227633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C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Making</a:t>
            </a:r>
          </a:p>
        </p:txBody>
      </p:sp>
      <p:sp>
        <p:nvSpPr>
          <p:cNvPr id="9" name="TextBox 8"/>
          <p:cNvSpPr txBox="1"/>
          <p:nvPr/>
        </p:nvSpPr>
        <p:spPr>
          <a:xfrm rot="8717294">
            <a:off x="2627704" y="4616171"/>
            <a:ext cx="492443" cy="1393533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C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Statistics</a:t>
            </a:r>
          </a:p>
        </p:txBody>
      </p:sp>
    </p:spTree>
    <p:extLst>
      <p:ext uri="{BB962C8B-B14F-4D97-AF65-F5344CB8AC3E}">
        <p14:creationId xmlns:p14="http://schemas.microsoft.com/office/powerpoint/2010/main" val="415375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3227"/>
            <a:ext cx="10515600" cy="1325563"/>
          </a:xfrm>
        </p:spPr>
        <p:txBody>
          <a:bodyPr/>
          <a:lstStyle/>
          <a:p>
            <a:pPr algn="ctr"/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problem</a:t>
            </a:r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6719" y="1574863"/>
            <a:ext cx="6048375" cy="4029075"/>
          </a:xfrm>
        </p:spPr>
      </p:pic>
      <p:sp>
        <p:nvSpPr>
          <p:cNvPr id="5" name="TextBox 4"/>
          <p:cNvSpPr txBox="1"/>
          <p:nvPr/>
        </p:nvSpPr>
        <p:spPr>
          <a:xfrm>
            <a:off x="947351" y="1565189"/>
            <a:ext cx="438253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existing relationships between extreme environment and </a:t>
            </a:r>
            <a:r>
              <a:rPr lang="en-C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commercial fishing safety in Canadian Atlantic Waters</a:t>
            </a:r>
            <a:endParaRPr lang="en-C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Changes in fishing safety over time due to clime change </a:t>
            </a:r>
            <a:r>
              <a:rPr lang="en-C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effects in the area of interest.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C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 on how fishing safety can be improved with respect to finding from 1 and 2. </a:t>
            </a:r>
            <a:endParaRPr lang="en-C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66486" y="5750011"/>
            <a:ext cx="3056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Source: Perfect Storm Movie</a:t>
            </a:r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ction Button: Back or Previous 6">
            <a:hlinkClick r:id="" action="ppaction://hlinkshowjump?jump=previousslide" highlightClick="1"/>
          </p:cNvPr>
          <p:cNvSpPr/>
          <p:nvPr/>
        </p:nvSpPr>
        <p:spPr>
          <a:xfrm>
            <a:off x="576649" y="6301947"/>
            <a:ext cx="370702" cy="313038"/>
          </a:xfrm>
          <a:prstGeom prst="actionButtonBackPrevious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0889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528" y="-1648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00775" y="507050"/>
            <a:ext cx="5157787" cy="823912"/>
          </a:xfrm>
        </p:spPr>
        <p:txBody>
          <a:bodyPr/>
          <a:lstStyle/>
          <a:p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Extreme Weather Factors</a:t>
            </a:r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35541" y="1325150"/>
            <a:ext cx="5157787" cy="3684588"/>
          </a:xfrm>
        </p:spPr>
        <p:txBody>
          <a:bodyPr/>
          <a:lstStyle/>
          <a:p>
            <a:pPr lvl="0"/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Wind speed</a:t>
            </a:r>
          </a:p>
          <a:p>
            <a:pPr lvl="0"/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Sea Surface Temperature</a:t>
            </a:r>
          </a:p>
          <a:p>
            <a:pPr lvl="0"/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Air Temperature</a:t>
            </a:r>
          </a:p>
          <a:p>
            <a:pPr lvl="0"/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Precipitation</a:t>
            </a:r>
          </a:p>
          <a:p>
            <a:pPr lvl="0"/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Laplacian of Pressure/ Vorticity</a:t>
            </a:r>
          </a:p>
          <a:p>
            <a:endParaRPr lang="en-CA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6172200" y="482786"/>
            <a:ext cx="5183188" cy="823912"/>
          </a:xfrm>
        </p:spPr>
        <p:txBody>
          <a:bodyPr/>
          <a:lstStyle/>
          <a:p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Fishing Safety</a:t>
            </a:r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6140924" y="1267670"/>
            <a:ext cx="5183188" cy="3684588"/>
          </a:xfrm>
        </p:spPr>
        <p:txBody>
          <a:bodyPr/>
          <a:lstStyle/>
          <a:p>
            <a:pPr lvl="0"/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</a:p>
          <a:p>
            <a:pPr lvl="0"/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Location</a:t>
            </a:r>
          </a:p>
          <a:p>
            <a:pPr lvl="0"/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Fishery Type</a:t>
            </a:r>
          </a:p>
          <a:p>
            <a:pPr lvl="0"/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Related Fishing Traffic</a:t>
            </a:r>
          </a:p>
          <a:p>
            <a:pPr lvl="0"/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Vessel Size</a:t>
            </a:r>
          </a:p>
          <a:p>
            <a:endParaRPr lang="en-CA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77" y="4372240"/>
            <a:ext cx="12124623" cy="2476500"/>
          </a:xfrm>
          <a:prstGeom prst="rect">
            <a:avLst/>
          </a:prstGeom>
        </p:spPr>
      </p:pic>
      <p:sp>
        <p:nvSpPr>
          <p:cNvPr id="3" name="Action Button: Back or Previous 2">
            <a:hlinkClick r:id="rId3" action="ppaction://hlinksldjump" highlightClick="1"/>
          </p:cNvPr>
          <p:cNvSpPr/>
          <p:nvPr/>
        </p:nvSpPr>
        <p:spPr>
          <a:xfrm>
            <a:off x="300775" y="6343135"/>
            <a:ext cx="440630" cy="296562"/>
          </a:xfrm>
          <a:prstGeom prst="actionButtonBackPrevio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9214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089" y="79726"/>
            <a:ext cx="6630911" cy="6778274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01304" y="797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69508" y="1087654"/>
            <a:ext cx="11922492" cy="5621154"/>
          </a:xfrm>
        </p:spPr>
        <p:txBody>
          <a:bodyPr>
            <a:no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the environmental factors have any effect on the level of fishing activities (i.e. traffic amount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)?</a:t>
            </a:r>
          </a:p>
          <a:p>
            <a:pPr lvl="1"/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Random Parameters Negative Binomial Regression 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the environmental factors have any effect on the occurrence of commercial fishing incidents? 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Zero-Inflated Negative Binomial Regression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the environmental factors have any effect on the fishing incident rates (incident frequencies relative to the traffic amount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)?</a:t>
            </a:r>
          </a:p>
          <a:p>
            <a:pPr lvl="1"/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Random Parameters Negative Binomial Regression </a:t>
            </a:r>
          </a:p>
          <a:p>
            <a:pPr lvl="1"/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Fractional Logistic Regression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the environmental factors have any effect on the severity level of commercial fishing incidents? 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Logistic Regression</a:t>
            </a:r>
          </a:p>
          <a:p>
            <a:pPr lvl="1"/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 Vector Machines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Does climate change have any effect on commercial fishing safety? 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 and Regression Trees</a:t>
            </a:r>
          </a:p>
          <a:p>
            <a:endParaRPr lang="en-C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ction Button: Back or Previous 7">
            <a:hlinkClick r:id="rId3" action="ppaction://hlinksldjump" highlightClick="1"/>
          </p:cNvPr>
          <p:cNvSpPr/>
          <p:nvPr/>
        </p:nvSpPr>
        <p:spPr>
          <a:xfrm>
            <a:off x="300775" y="6343135"/>
            <a:ext cx="440630" cy="296562"/>
          </a:xfrm>
          <a:prstGeom prst="actionButtonBackPrevio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712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0724" y="5447049"/>
            <a:ext cx="1493521" cy="130181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Outcome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323" y="1325563"/>
            <a:ext cx="5418221" cy="516731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can findings of this research be put into practice?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safety Factors in Canada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Ascertain relationships between safety factors and findings of the research 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 Canadian policies related to safety factors from step 1.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Make recommendations to improve safety based on the relationships from step 2 and 3. </a:t>
            </a:r>
          </a:p>
          <a:p>
            <a:endParaRPr lang="en-CA" dirty="0"/>
          </a:p>
        </p:txBody>
      </p:sp>
      <p:sp>
        <p:nvSpPr>
          <p:cNvPr id="6" name="Rectangle 5"/>
          <p:cNvSpPr/>
          <p:nvPr/>
        </p:nvSpPr>
        <p:spPr>
          <a:xfrm>
            <a:off x="8027470" y="2976515"/>
            <a:ext cx="1501541" cy="95208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Safety Factor</a:t>
            </a:r>
          </a:p>
        </p:txBody>
      </p:sp>
      <p:sp>
        <p:nvSpPr>
          <p:cNvPr id="9" name="Rectangle 8"/>
          <p:cNvSpPr/>
          <p:nvPr/>
        </p:nvSpPr>
        <p:spPr>
          <a:xfrm>
            <a:off x="6670307" y="4205464"/>
            <a:ext cx="1665171" cy="179992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 Policy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9529011" y="4205464"/>
            <a:ext cx="2037348" cy="179992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 to Update Policies</a:t>
            </a:r>
            <a:endParaRPr lang="en-C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752121" y="1434255"/>
            <a:ext cx="1583357" cy="9520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Factors</a:t>
            </a:r>
            <a:endParaRPr lang="en-C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169666" y="1434255"/>
            <a:ext cx="1583357" cy="9520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Factors</a:t>
            </a:r>
          </a:p>
        </p:txBody>
      </p:sp>
      <p:cxnSp>
        <p:nvCxnSpPr>
          <p:cNvPr id="25" name="Straight Connector 24"/>
          <p:cNvCxnSpPr>
            <a:stCxn id="12" idx="2"/>
          </p:cNvCxnSpPr>
          <p:nvPr/>
        </p:nvCxnSpPr>
        <p:spPr>
          <a:xfrm>
            <a:off x="7543800" y="2386339"/>
            <a:ext cx="1109312" cy="2702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4" idx="2"/>
          </p:cNvCxnSpPr>
          <p:nvPr/>
        </p:nvCxnSpPr>
        <p:spPr>
          <a:xfrm flipH="1">
            <a:off x="8653112" y="2386339"/>
            <a:ext cx="1308233" cy="2702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endCxn id="6" idx="0"/>
          </p:cNvCxnSpPr>
          <p:nvPr/>
        </p:nvCxnSpPr>
        <p:spPr>
          <a:xfrm>
            <a:off x="8653112" y="2656571"/>
            <a:ext cx="125129" cy="31994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6" idx="2"/>
          </p:cNvCxnSpPr>
          <p:nvPr/>
        </p:nvCxnSpPr>
        <p:spPr>
          <a:xfrm flipH="1">
            <a:off x="7623208" y="3928599"/>
            <a:ext cx="1155033" cy="27686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9" idx="3"/>
            <a:endCxn id="10" idx="1"/>
          </p:cNvCxnSpPr>
          <p:nvPr/>
        </p:nvCxnSpPr>
        <p:spPr>
          <a:xfrm>
            <a:off x="8335478" y="5105426"/>
            <a:ext cx="1193533" cy="0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10" idx="0"/>
          </p:cNvCxnSpPr>
          <p:nvPr/>
        </p:nvCxnSpPr>
        <p:spPr>
          <a:xfrm>
            <a:off x="8653112" y="2656571"/>
            <a:ext cx="1894573" cy="1548893"/>
          </a:xfrm>
          <a:prstGeom prst="bentConnector2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Action Button: Back or Previous 15">
            <a:hlinkClick r:id="rId3" action="ppaction://hlinksldjump" highlightClick="1"/>
          </p:cNvPr>
          <p:cNvSpPr/>
          <p:nvPr/>
        </p:nvSpPr>
        <p:spPr>
          <a:xfrm>
            <a:off x="300775" y="6343135"/>
            <a:ext cx="440630" cy="296562"/>
          </a:xfrm>
          <a:prstGeom prst="actionButtonBackPrevio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5586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286" y="0"/>
            <a:ext cx="1981200" cy="685086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9253086" cy="363189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Rezaee, S., Pelot, R.P., and Finnis, J. (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2015).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effect of extratropical cyclone weather conditions on fishing vessel incidents’ severity level in Atlantic Canada. (Submitted for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publication)</a:t>
            </a:r>
            <a:endParaRPr lang="en-C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Rezaee, S., Pelot, R.P., and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Ghasemi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 (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2015).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Effect of Extreme Weather Conditions on Commercial Fishing Activities and Vessel Incidents in Atlantic Canada. (Submitted for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publication)  </a:t>
            </a:r>
            <a:endParaRPr lang="en-C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Rezaee, S., Seiler, C., Pelot, R.P., and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Ghasemi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 (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2015).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Commercial Fishing Be a Safe Occupation in Future? A Framework to Quantify Future Fishing Risks under Climate Change Scenarios.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(Submitted for publication)</a:t>
            </a:r>
            <a:endParaRPr lang="en-C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Rezaee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Brooks, 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Pelot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R.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(2015).Review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Fishing Safety Policies in Canada with Respect to Extreme Environmental Conditions and Climate Change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Effects. (Submitted for publication)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Contact: Sara.Rezaee@Dal.ca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CA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414801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466</Words>
  <Application>Microsoft Macintosh PowerPoint</Application>
  <PresentationFormat>Custom</PresentationFormat>
  <Paragraphs>63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RISK ANALYSIS OF THE EFFECTS OF EXTREME WEATHER CONDITIONS ON COMMERCIAL FISHING VESSEL INCIDENTS </vt:lpstr>
      <vt:lpstr>PowerPoint Presentation</vt:lpstr>
      <vt:lpstr>Research problem</vt:lpstr>
      <vt:lpstr>Data</vt:lpstr>
      <vt:lpstr>Methodology</vt:lpstr>
      <vt:lpstr>Outcome</vt:lpstr>
      <vt:lpstr>Publications</vt:lpstr>
    </vt:vector>
  </TitlesOfParts>
  <Company>Dalhousie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 rezaee</dc:creator>
  <cp:lastModifiedBy>Tanya</cp:lastModifiedBy>
  <cp:revision>22</cp:revision>
  <dcterms:created xsi:type="dcterms:W3CDTF">2015-09-08T12:55:22Z</dcterms:created>
  <dcterms:modified xsi:type="dcterms:W3CDTF">2015-09-09T13:42:10Z</dcterms:modified>
</cp:coreProperties>
</file>