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78" r:id="rId2"/>
    <p:sldId id="283" r:id="rId3"/>
    <p:sldId id="287" r:id="rId4"/>
    <p:sldId id="286" r:id="rId5"/>
    <p:sldId id="289" r:id="rId6"/>
    <p:sldId id="292" r:id="rId7"/>
    <p:sldId id="293" r:id="rId8"/>
    <p:sldId id="290" r:id="rId9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8C95"/>
    <a:srgbClr val="818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94660"/>
  </p:normalViewPr>
  <p:slideViewPr>
    <p:cSldViewPr>
      <p:cViewPr>
        <p:scale>
          <a:sx n="69" d="100"/>
          <a:sy n="69" d="100"/>
        </p:scale>
        <p:origin x="-1862" y="-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A892B433-A0D2-4DE0-9641-93443C17150C}" type="datetimeFigureOut">
              <a:rPr lang="en-CA" smtClean="0"/>
              <a:t>23/01/2013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D805604-2828-4771-B952-36F2274107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3491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3FB33089-263F-4B53-84BC-404D8F165992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00FCD814-4FA0-439D-911A-33FCD8901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51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04C-3A80-4878-9D59-A4D3912C1F82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ACB0-245E-4A2D-9A97-EE65C095D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04C-3A80-4878-9D59-A4D3912C1F82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ACB0-245E-4A2D-9A97-EE65C095D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04C-3A80-4878-9D59-A4D3912C1F82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ACB0-245E-4A2D-9A97-EE65C095D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04C-3A80-4878-9D59-A4D3912C1F82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ACB0-245E-4A2D-9A97-EE65C095D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04C-3A80-4878-9D59-A4D3912C1F82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ACB0-245E-4A2D-9A97-EE65C095D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04C-3A80-4878-9D59-A4D3912C1F82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ACB0-245E-4A2D-9A97-EE65C095D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04C-3A80-4878-9D59-A4D3912C1F82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ACB0-245E-4A2D-9A97-EE65C095D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04C-3A80-4878-9D59-A4D3912C1F82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ACB0-245E-4A2D-9A97-EE65C095D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04C-3A80-4878-9D59-A4D3912C1F82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ACB0-245E-4A2D-9A97-EE65C095D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04C-3A80-4878-9D59-A4D3912C1F82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ACB0-245E-4A2D-9A97-EE65C095D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04C-3A80-4878-9D59-A4D3912C1F82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ACB0-245E-4A2D-9A97-EE65C095D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E904C-3A80-4878-9D59-A4D3912C1F82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DACB0-245E-4A2D-9A97-EE65C095D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987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2400"/>
            <a:ext cx="8686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CA" sz="2800" b="1" dirty="0" smtClean="0">
                <a:solidFill>
                  <a:srgbClr val="FF0000"/>
                </a:solidFill>
              </a:rPr>
              <a:t>Initial </a:t>
            </a:r>
            <a:r>
              <a:rPr lang="en-CA" sz="2800" b="1" dirty="0" smtClean="0">
                <a:solidFill>
                  <a:srgbClr val="FF0000"/>
                </a:solidFill>
              </a:rPr>
              <a:t>Project </a:t>
            </a:r>
            <a:r>
              <a:rPr lang="en-CA" sz="2800" b="1" dirty="0" smtClean="0">
                <a:solidFill>
                  <a:srgbClr val="FF0000"/>
                </a:solidFill>
              </a:rPr>
              <a:t>1.2a: </a:t>
            </a:r>
          </a:p>
          <a:p>
            <a:pPr algn="ctr">
              <a:spcAft>
                <a:spcPts val="1200"/>
              </a:spcAft>
            </a:pPr>
            <a:r>
              <a:rPr lang="en-CA" sz="3600" b="1" dirty="0" smtClean="0"/>
              <a:t>Building a fixed </a:t>
            </a:r>
            <a:r>
              <a:rPr lang="en-CA" sz="3600" b="1" dirty="0"/>
              <a:t>coastal observing and forecast </a:t>
            </a:r>
            <a:r>
              <a:rPr lang="en-CA" sz="3600" b="1" dirty="0" smtClean="0"/>
              <a:t>system for Halifax Harbour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209800"/>
            <a:ext cx="2858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Team Members:</a:t>
            </a:r>
            <a:endParaRPr lang="en-CA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858889"/>
              </p:ext>
            </p:extLst>
          </p:nvPr>
        </p:nvGraphicFramePr>
        <p:xfrm>
          <a:off x="1066800" y="2819400"/>
          <a:ext cx="7391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6764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Researchers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 Areas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Jinyu</a:t>
                      </a:r>
                      <a:r>
                        <a:rPr lang="en-US" baseline="0" dirty="0" smtClean="0"/>
                        <a:t> Sheng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Ocean circulation </a:t>
                      </a:r>
                      <a:r>
                        <a:rPr lang="en-US" dirty="0" err="1" smtClean="0"/>
                        <a:t>modelling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Will </a:t>
                      </a:r>
                      <a:r>
                        <a:rPr lang="en-US" dirty="0" err="1" smtClean="0"/>
                        <a:t>Perrie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BIO/Dal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Ocean wave </a:t>
                      </a:r>
                      <a:r>
                        <a:rPr lang="en-US" dirty="0" err="1" smtClean="0"/>
                        <a:t>modelling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John Cullen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Ocean observation (biological)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Dave Hebert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BIO/Dal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Ocean</a:t>
                      </a:r>
                      <a:r>
                        <a:rPr lang="en-US" baseline="0" dirty="0" smtClean="0"/>
                        <a:t> observation (physical)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Bill Li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BIO/Dal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Ocean observation (bio-chemical)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Keith</a:t>
                      </a:r>
                      <a:r>
                        <a:rPr lang="en-US" baseline="0" dirty="0" smtClean="0"/>
                        <a:t> Thompson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Ocean </a:t>
                      </a:r>
                      <a:r>
                        <a:rPr lang="en-US" dirty="0" err="1" smtClean="0"/>
                        <a:t>modelling</a:t>
                      </a:r>
                      <a:r>
                        <a:rPr lang="en-US" baseline="0" dirty="0" smtClean="0"/>
                        <a:t> and data assimilation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Hal Ritchie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EC/Dal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Atmospheric</a:t>
                      </a:r>
                      <a:r>
                        <a:rPr lang="en-US" baseline="0" dirty="0" smtClean="0"/>
                        <a:t> circulation </a:t>
                      </a:r>
                      <a:r>
                        <a:rPr lang="en-US" baseline="0" dirty="0" err="1" smtClean="0"/>
                        <a:t>modelling</a:t>
                      </a:r>
                      <a:r>
                        <a:rPr lang="en-US" baseline="0" dirty="0" smtClean="0"/>
                        <a:t> </a:t>
                      </a:r>
                      <a:endParaRPr lang="en-CA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Serge</a:t>
                      </a:r>
                      <a:r>
                        <a:rPr lang="en-US" baseline="0" dirty="0" smtClean="0"/>
                        <a:t> Desjardins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EC/Dal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Atmospheric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circulation </a:t>
                      </a:r>
                      <a:r>
                        <a:rPr lang="en-US" baseline="0" dirty="0" err="1" smtClean="0"/>
                        <a:t>modelling</a:t>
                      </a:r>
                      <a:r>
                        <a:rPr lang="en-US" baseline="0" dirty="0" smtClean="0"/>
                        <a:t> 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58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915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40000"/>
              <a:buFont typeface="Arial" pitchFamily="34" charset="0"/>
              <a:buChar char="•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Develop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a real-time forecast system for physical properties (sea level, currents,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waves, temperature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salinity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) within Halifax Harbour and the adjacent shelf.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40000"/>
              <a:buFont typeface="Arial" pitchFamily="34" charset="0"/>
              <a:buChar char="•"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Develop schemes to assimilate physical observations (e.g., currents from mooring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in Bedford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Basin, surface currents from the high frequency radar on the inner shelf)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into the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model of Halifax Harbour and adjacent shelf.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40000"/>
              <a:buFont typeface="Arial" pitchFamily="34" charset="0"/>
              <a:buChar char="•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Demonstrate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the capability for real-time forecasting of physical conditions in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Halifax arbour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with quantified measures of forecast skill based on observations from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moored instruments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and high frequency radar measurements.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40000"/>
              <a:buFont typeface="Arial" pitchFamily="34" charset="0"/>
              <a:buChar char="•"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Generate maps of the risk of ship collision taking into account forecast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ocean conditions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40000"/>
              <a:buFont typeface="Arial" pitchFamily="34" charset="0"/>
              <a:buChar char="•"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Transition the real-time system to operations through a private sector partner.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228600"/>
            <a:ext cx="7014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 for Halifax </a:t>
            </a:r>
            <a:r>
              <a:rPr lang="en-C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Harbour Component:</a:t>
            </a:r>
            <a:endParaRPr lang="en-C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3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83017"/>
            <a:ext cx="85344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00B050"/>
                </a:solidFill>
              </a:rPr>
              <a:t>Year </a:t>
            </a:r>
            <a:r>
              <a:rPr lang="en-US" sz="2800" b="1" dirty="0">
                <a:solidFill>
                  <a:srgbClr val="00B050"/>
                </a:solidFill>
              </a:rPr>
              <a:t>1</a:t>
            </a:r>
            <a:r>
              <a:rPr lang="en-US" sz="2800" b="1" dirty="0" smtClean="0">
                <a:solidFill>
                  <a:srgbClr val="00B050"/>
                </a:solidFill>
              </a:rPr>
              <a:t>:</a:t>
            </a:r>
            <a:endParaRPr lang="en-CA" sz="2800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800" dirty="0"/>
              <a:t>Reports on workshops </a:t>
            </a:r>
            <a:r>
              <a:rPr lang="en-US" sz="2800" dirty="0" smtClean="0"/>
              <a:t> </a:t>
            </a:r>
            <a:r>
              <a:rPr lang="en-US" sz="2800" dirty="0"/>
              <a:t>with partners to </a:t>
            </a:r>
            <a:r>
              <a:rPr lang="en-US" sz="2800" dirty="0" err="1" smtClean="0"/>
              <a:t>coord;inate</a:t>
            </a:r>
            <a:r>
              <a:rPr lang="en-US" sz="2800" dirty="0" smtClean="0"/>
              <a:t> planning, user needs, and communication of expected research results</a:t>
            </a:r>
            <a:endParaRPr lang="en-CA" sz="2800" dirty="0"/>
          </a:p>
          <a:p>
            <a:pPr>
              <a:spcAft>
                <a:spcPts val="1200"/>
              </a:spcAft>
            </a:pPr>
            <a:r>
              <a:rPr lang="en-US" sz="2800" dirty="0"/>
              <a:t>Deploy buoy in Halifax </a:t>
            </a:r>
            <a:r>
              <a:rPr lang="en-US" sz="2800" dirty="0" err="1"/>
              <a:t>Harbour</a:t>
            </a:r>
            <a:r>
              <a:rPr lang="en-US" sz="2800" dirty="0"/>
              <a:t> (</a:t>
            </a:r>
            <a:r>
              <a:rPr lang="en-US" sz="2800" dirty="0" smtClean="0"/>
              <a:t>Sheng and </a:t>
            </a:r>
            <a:r>
              <a:rPr lang="en-US" sz="2800" dirty="0" err="1" smtClean="0"/>
              <a:t>Perrie</a:t>
            </a:r>
            <a:r>
              <a:rPr lang="en-US" sz="2800" dirty="0" smtClean="0"/>
              <a:t> </a:t>
            </a:r>
            <a:r>
              <a:rPr lang="en-US" sz="2800" dirty="0"/>
              <a:t>with Observations Core</a:t>
            </a:r>
            <a:r>
              <a:rPr lang="en-US" sz="2800" dirty="0" smtClean="0"/>
              <a:t>).</a:t>
            </a:r>
            <a:endParaRPr lang="en-CA" sz="2800" dirty="0"/>
          </a:p>
        </p:txBody>
      </p:sp>
      <p:sp>
        <p:nvSpPr>
          <p:cNvPr id="3" name="Rectangle 2"/>
          <p:cNvSpPr/>
          <p:nvPr/>
        </p:nvSpPr>
        <p:spPr>
          <a:xfrm>
            <a:off x="1897870" y="304800"/>
            <a:ext cx="5569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Timeline and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Deliverables</a:t>
            </a:r>
            <a:endParaRPr lang="en-CA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4343400"/>
            <a:ext cx="8763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00B050"/>
                </a:solidFill>
              </a:rPr>
              <a:t>Year </a:t>
            </a:r>
            <a:r>
              <a:rPr lang="en-US" sz="2800" b="1" dirty="0">
                <a:solidFill>
                  <a:srgbClr val="00B050"/>
                </a:solidFill>
              </a:rPr>
              <a:t>2</a:t>
            </a:r>
            <a:r>
              <a:rPr lang="en-US" sz="2800" b="1" dirty="0" smtClean="0">
                <a:solidFill>
                  <a:srgbClr val="00B050"/>
                </a:solidFill>
              </a:rPr>
              <a:t>:</a:t>
            </a:r>
            <a:endParaRPr lang="en-CA" sz="2800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800" dirty="0"/>
              <a:t>Deploy and test parallelized version of new wave model system based on WW3 and unstructured SWAN (</a:t>
            </a:r>
            <a:r>
              <a:rPr lang="en-US" sz="2800" dirty="0" err="1"/>
              <a:t>Perrie</a:t>
            </a:r>
            <a:r>
              <a:rPr lang="en-US" sz="2800" dirty="0"/>
              <a:t>, Sheng</a:t>
            </a:r>
            <a:r>
              <a:rPr lang="en-US" sz="2800" dirty="0" smtClean="0"/>
              <a:t>).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52314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67831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>
                <a:solidFill>
                  <a:srgbClr val="00B050"/>
                </a:solidFill>
              </a:rPr>
              <a:t>Year 3</a:t>
            </a:r>
            <a:r>
              <a:rPr lang="en-US" sz="2600" b="1" dirty="0" smtClean="0">
                <a:solidFill>
                  <a:srgbClr val="00B050"/>
                </a:solidFill>
              </a:rPr>
              <a:t>:</a:t>
            </a:r>
            <a:endParaRPr lang="en-CA" sz="2600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600" dirty="0"/>
              <a:t>Together with Prediction Core, evaluate analyses and predictions from the initial analysis and </a:t>
            </a:r>
            <a:r>
              <a:rPr lang="en-US" sz="2600" dirty="0" err="1"/>
              <a:t>modelling</a:t>
            </a:r>
            <a:r>
              <a:rPr lang="en-US" sz="2600" dirty="0"/>
              <a:t> system, and make results available to partners on a trial basis (Sheng, </a:t>
            </a:r>
            <a:r>
              <a:rPr lang="en-US" sz="2600" dirty="0" err="1"/>
              <a:t>Perrie</a:t>
            </a:r>
            <a:r>
              <a:rPr lang="en-US" sz="2600" dirty="0"/>
              <a:t>, Thompson</a:t>
            </a:r>
            <a:r>
              <a:rPr lang="en-US" sz="2600" dirty="0" smtClean="0"/>
              <a:t>).</a:t>
            </a:r>
            <a:endParaRPr lang="en-CA" sz="2600" dirty="0"/>
          </a:p>
        </p:txBody>
      </p:sp>
      <p:sp>
        <p:nvSpPr>
          <p:cNvPr id="3" name="Rectangle 2"/>
          <p:cNvSpPr/>
          <p:nvPr/>
        </p:nvSpPr>
        <p:spPr>
          <a:xfrm>
            <a:off x="228600" y="2802285"/>
            <a:ext cx="876300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/>
              <a:t> </a:t>
            </a:r>
            <a:r>
              <a:rPr lang="en-US" sz="2600" b="1" dirty="0" smtClean="0">
                <a:solidFill>
                  <a:srgbClr val="00B050"/>
                </a:solidFill>
              </a:rPr>
              <a:t>Year </a:t>
            </a:r>
            <a:r>
              <a:rPr lang="en-US" sz="2600" b="1" dirty="0">
                <a:solidFill>
                  <a:srgbClr val="00B050"/>
                </a:solidFill>
              </a:rPr>
              <a:t>4:</a:t>
            </a:r>
            <a:endParaRPr lang="en-CA" sz="2600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600" dirty="0"/>
              <a:t>Assessment of the benefit of assimilation in terms of forecast skill, and comparison of results with those from existing GEM-NEMO forecasts systems at coarser scale (Sheng, </a:t>
            </a:r>
            <a:r>
              <a:rPr lang="en-US" sz="2600" dirty="0" err="1"/>
              <a:t>Perrie</a:t>
            </a:r>
            <a:r>
              <a:rPr lang="en-US" sz="2600" dirty="0"/>
              <a:t>). </a:t>
            </a:r>
            <a:endParaRPr lang="en-CA" sz="2600" dirty="0"/>
          </a:p>
        </p:txBody>
      </p:sp>
      <p:sp>
        <p:nvSpPr>
          <p:cNvPr id="4" name="Rectangle 3"/>
          <p:cNvSpPr/>
          <p:nvPr/>
        </p:nvSpPr>
        <p:spPr>
          <a:xfrm>
            <a:off x="304800" y="4771817"/>
            <a:ext cx="88392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B050"/>
                </a:solidFill>
              </a:rPr>
              <a:t> </a:t>
            </a:r>
            <a:r>
              <a:rPr lang="en-US" sz="2800" b="1" dirty="0" smtClean="0">
                <a:solidFill>
                  <a:srgbClr val="00B050"/>
                </a:solidFill>
              </a:rPr>
              <a:t>Year </a:t>
            </a:r>
            <a:r>
              <a:rPr lang="en-US" sz="2800" b="1" dirty="0">
                <a:solidFill>
                  <a:srgbClr val="00B050"/>
                </a:solidFill>
              </a:rPr>
              <a:t>5:</a:t>
            </a:r>
            <a:endParaRPr lang="en-CA" sz="2800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600" dirty="0"/>
              <a:t>Publication of GEM-NEMO results and </a:t>
            </a:r>
            <a:r>
              <a:rPr lang="en-US" sz="2600" dirty="0" err="1"/>
              <a:t>intercomparison</a:t>
            </a:r>
            <a:r>
              <a:rPr lang="en-US" sz="2600" dirty="0"/>
              <a:t> with initial </a:t>
            </a:r>
            <a:r>
              <a:rPr lang="en-US" sz="2600" dirty="0" smtClean="0"/>
              <a:t>system(Sheng, </a:t>
            </a:r>
            <a:r>
              <a:rPr lang="en-US" sz="2600" dirty="0" err="1" smtClean="0"/>
              <a:t>Perrie</a:t>
            </a:r>
            <a:r>
              <a:rPr lang="en-US" sz="2600" dirty="0" smtClean="0"/>
              <a:t>, Thompson).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407942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9" y="812926"/>
            <a:ext cx="7606891" cy="520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18444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685801"/>
            <a:ext cx="8054283" cy="6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1" y="533400"/>
            <a:ext cx="830727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306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Alison Maunder</dc:creator>
  <cp:lastModifiedBy>sheng</cp:lastModifiedBy>
  <cp:revision>57</cp:revision>
  <cp:lastPrinted>2013-01-22T15:05:11Z</cp:lastPrinted>
  <dcterms:created xsi:type="dcterms:W3CDTF">2012-09-07T12:31:10Z</dcterms:created>
  <dcterms:modified xsi:type="dcterms:W3CDTF">2013-01-23T16:18:23Z</dcterms:modified>
</cp:coreProperties>
</file>