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4"/>
  </p:notesMasterIdLst>
  <p:handoutMasterIdLst>
    <p:handoutMasterId r:id="rId15"/>
  </p:handoutMasterIdLst>
  <p:sldIdLst>
    <p:sldId id="278" r:id="rId2"/>
    <p:sldId id="279" r:id="rId3"/>
    <p:sldId id="281" r:id="rId4"/>
    <p:sldId id="280" r:id="rId5"/>
    <p:sldId id="282" r:id="rId6"/>
    <p:sldId id="283" r:id="rId7"/>
    <p:sldId id="284" r:id="rId8"/>
    <p:sldId id="287" r:id="rId9"/>
    <p:sldId id="285" r:id="rId10"/>
    <p:sldId id="286" r:id="rId11"/>
    <p:sldId id="288" r:id="rId12"/>
    <p:sldId id="289" r:id="rId13"/>
  </p:sldIdLst>
  <p:sldSz cx="9144000" cy="6858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8C95"/>
    <a:srgbClr val="818D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54" autoAdjust="0"/>
    <p:restoredTop sz="94660"/>
  </p:normalViewPr>
  <p:slideViewPr>
    <p:cSldViewPr>
      <p:cViewPr>
        <p:scale>
          <a:sx n="61" d="100"/>
          <a:sy n="61" d="100"/>
        </p:scale>
        <p:origin x="-2102" y="-37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lang="en-CA"/>
          </a:p>
        </p:txBody>
      </p:sp>
      <p:sp>
        <p:nvSpPr>
          <p:cNvPr id="3" name="Date Placeholder 2"/>
          <p:cNvSpPr>
            <a:spLocks noGrp="1"/>
          </p:cNvSpPr>
          <p:nvPr>
            <p:ph type="dt" sz="quarter" idx="1"/>
          </p:nvPr>
        </p:nvSpPr>
        <p:spPr>
          <a:xfrm>
            <a:off x="3927775" y="0"/>
            <a:ext cx="3004820" cy="461010"/>
          </a:xfrm>
          <a:prstGeom prst="rect">
            <a:avLst/>
          </a:prstGeom>
        </p:spPr>
        <p:txBody>
          <a:bodyPr vert="horz" lIns="92309" tIns="46154" rIns="92309" bIns="46154" rtlCol="0"/>
          <a:lstStyle>
            <a:lvl1pPr algn="r">
              <a:defRPr sz="1200"/>
            </a:lvl1pPr>
          </a:lstStyle>
          <a:p>
            <a:fld id="{A892B433-A0D2-4DE0-9641-93443C17150C}" type="datetimeFigureOut">
              <a:rPr lang="en-CA" smtClean="0"/>
              <a:t>23/01/2013</a:t>
            </a:fld>
            <a:endParaRPr lang="en-CA"/>
          </a:p>
        </p:txBody>
      </p:sp>
      <p:sp>
        <p:nvSpPr>
          <p:cNvPr id="4" name="Footer Placeholder 3"/>
          <p:cNvSpPr>
            <a:spLocks noGrp="1"/>
          </p:cNvSpPr>
          <p:nvPr>
            <p:ph type="ftr" sz="quarter" idx="2"/>
          </p:nvPr>
        </p:nvSpPr>
        <p:spPr>
          <a:xfrm>
            <a:off x="0" y="8757590"/>
            <a:ext cx="3004820" cy="461010"/>
          </a:xfrm>
          <a:prstGeom prst="rect">
            <a:avLst/>
          </a:prstGeom>
        </p:spPr>
        <p:txBody>
          <a:bodyPr vert="horz" lIns="92309" tIns="46154" rIns="92309" bIns="46154" rtlCol="0" anchor="b"/>
          <a:lstStyle>
            <a:lvl1pPr algn="l">
              <a:defRPr sz="1200"/>
            </a:lvl1pPr>
          </a:lstStyle>
          <a:p>
            <a:endParaRPr lang="en-CA"/>
          </a:p>
        </p:txBody>
      </p:sp>
      <p:sp>
        <p:nvSpPr>
          <p:cNvPr id="5" name="Slide Number Placeholder 4"/>
          <p:cNvSpPr>
            <a:spLocks noGrp="1"/>
          </p:cNvSpPr>
          <p:nvPr>
            <p:ph type="sldNum" sz="quarter" idx="3"/>
          </p:nvPr>
        </p:nvSpPr>
        <p:spPr>
          <a:xfrm>
            <a:off x="3927775" y="8757590"/>
            <a:ext cx="3004820" cy="461010"/>
          </a:xfrm>
          <a:prstGeom prst="rect">
            <a:avLst/>
          </a:prstGeom>
        </p:spPr>
        <p:txBody>
          <a:bodyPr vert="horz" lIns="92309" tIns="46154" rIns="92309" bIns="46154" rtlCol="0" anchor="b"/>
          <a:lstStyle>
            <a:lvl1pPr algn="r">
              <a:defRPr sz="1200"/>
            </a:lvl1pPr>
          </a:lstStyle>
          <a:p>
            <a:fld id="{2D805604-2828-4771-B952-36F227410729}" type="slidenum">
              <a:rPr lang="en-CA" smtClean="0"/>
              <a:t>‹#›</a:t>
            </a:fld>
            <a:endParaRPr lang="en-CA"/>
          </a:p>
        </p:txBody>
      </p:sp>
    </p:spTree>
    <p:extLst>
      <p:ext uri="{BB962C8B-B14F-4D97-AF65-F5344CB8AC3E}">
        <p14:creationId xmlns:p14="http://schemas.microsoft.com/office/powerpoint/2010/main" val="10834913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lang="en-US"/>
          </a:p>
        </p:txBody>
      </p:sp>
      <p:sp>
        <p:nvSpPr>
          <p:cNvPr id="3" name="Date Placeholder 2"/>
          <p:cNvSpPr>
            <a:spLocks noGrp="1"/>
          </p:cNvSpPr>
          <p:nvPr>
            <p:ph type="dt" idx="1"/>
          </p:nvPr>
        </p:nvSpPr>
        <p:spPr>
          <a:xfrm>
            <a:off x="3927775" y="0"/>
            <a:ext cx="3004820" cy="461010"/>
          </a:xfrm>
          <a:prstGeom prst="rect">
            <a:avLst/>
          </a:prstGeom>
        </p:spPr>
        <p:txBody>
          <a:bodyPr vert="horz" lIns="92309" tIns="46154" rIns="92309" bIns="46154" rtlCol="0"/>
          <a:lstStyle>
            <a:lvl1pPr algn="r">
              <a:defRPr sz="1200"/>
            </a:lvl1pPr>
          </a:lstStyle>
          <a:p>
            <a:fld id="{3FB33089-263F-4B53-84BC-404D8F165992}" type="datetimeFigureOut">
              <a:rPr lang="en-US" smtClean="0"/>
              <a:pPr/>
              <a:t>1/23/2013</a:t>
            </a:fld>
            <a:endParaRPr lang="en-US"/>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2309" tIns="46154" rIns="92309" bIns="46154" rtlCol="0" anchor="ctr"/>
          <a:lstStyle/>
          <a:p>
            <a:endParaRPr lang="en-US"/>
          </a:p>
        </p:txBody>
      </p:sp>
      <p:sp>
        <p:nvSpPr>
          <p:cNvPr id="5" name="Notes Placeholder 4"/>
          <p:cNvSpPr>
            <a:spLocks noGrp="1"/>
          </p:cNvSpPr>
          <p:nvPr>
            <p:ph type="body" sz="quarter" idx="3"/>
          </p:nvPr>
        </p:nvSpPr>
        <p:spPr>
          <a:xfrm>
            <a:off x="693420" y="4379595"/>
            <a:ext cx="5547360" cy="4149090"/>
          </a:xfrm>
          <a:prstGeom prst="rect">
            <a:avLst/>
          </a:prstGeom>
        </p:spPr>
        <p:txBody>
          <a:bodyPr vert="horz" lIns="92309" tIns="46154" rIns="92309" bIns="461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7590"/>
            <a:ext cx="3004820" cy="461010"/>
          </a:xfrm>
          <a:prstGeom prst="rect">
            <a:avLst/>
          </a:prstGeom>
        </p:spPr>
        <p:txBody>
          <a:bodyPr vert="horz" lIns="92309" tIns="46154" rIns="92309" bIns="46154" rtlCol="0" anchor="b"/>
          <a:lstStyle>
            <a:lvl1pPr algn="l">
              <a:defRPr sz="1200"/>
            </a:lvl1pPr>
          </a:lstStyle>
          <a:p>
            <a:endParaRPr lang="en-US"/>
          </a:p>
        </p:txBody>
      </p:sp>
      <p:sp>
        <p:nvSpPr>
          <p:cNvPr id="7" name="Slide Number Placeholder 6"/>
          <p:cNvSpPr>
            <a:spLocks noGrp="1"/>
          </p:cNvSpPr>
          <p:nvPr>
            <p:ph type="sldNum" sz="quarter" idx="5"/>
          </p:nvPr>
        </p:nvSpPr>
        <p:spPr>
          <a:xfrm>
            <a:off x="3927775" y="8757590"/>
            <a:ext cx="3004820" cy="461010"/>
          </a:xfrm>
          <a:prstGeom prst="rect">
            <a:avLst/>
          </a:prstGeom>
        </p:spPr>
        <p:txBody>
          <a:bodyPr vert="horz" lIns="92309" tIns="46154" rIns="92309" bIns="46154" rtlCol="0" anchor="b"/>
          <a:lstStyle>
            <a:lvl1pPr algn="r">
              <a:defRPr sz="1200"/>
            </a:lvl1pPr>
          </a:lstStyle>
          <a:p>
            <a:fld id="{00FCD814-4FA0-439D-911A-33FCD8901E98}" type="slidenum">
              <a:rPr lang="en-US" smtClean="0"/>
              <a:pPr/>
              <a:t>‹#›</a:t>
            </a:fld>
            <a:endParaRPr lang="en-US"/>
          </a:p>
        </p:txBody>
      </p:sp>
    </p:spTree>
    <p:extLst>
      <p:ext uri="{BB962C8B-B14F-4D97-AF65-F5344CB8AC3E}">
        <p14:creationId xmlns:p14="http://schemas.microsoft.com/office/powerpoint/2010/main" val="1009551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ABE904C-3A80-4878-9D59-A4D3912C1F82}" type="datetimeFigureOut">
              <a:rPr lang="en-US" smtClean="0"/>
              <a:pPr/>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7DACB0-245E-4A2D-9A97-EE65C095DB7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BE904C-3A80-4878-9D59-A4D3912C1F82}" type="datetimeFigureOut">
              <a:rPr lang="en-US" smtClean="0"/>
              <a:pPr/>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7DACB0-245E-4A2D-9A97-EE65C095DB7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BE904C-3A80-4878-9D59-A4D3912C1F82}" type="datetimeFigureOut">
              <a:rPr lang="en-US" smtClean="0"/>
              <a:pPr/>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7DACB0-245E-4A2D-9A97-EE65C095DB7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BE904C-3A80-4878-9D59-A4D3912C1F82}" type="datetimeFigureOut">
              <a:rPr lang="en-US" smtClean="0"/>
              <a:pPr/>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7DACB0-245E-4A2D-9A97-EE65C095DB7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BE904C-3A80-4878-9D59-A4D3912C1F82}" type="datetimeFigureOut">
              <a:rPr lang="en-US" smtClean="0"/>
              <a:pPr/>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7DACB0-245E-4A2D-9A97-EE65C095DB7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BE904C-3A80-4878-9D59-A4D3912C1F82}" type="datetimeFigureOut">
              <a:rPr lang="en-US" smtClean="0"/>
              <a:pPr/>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7DACB0-245E-4A2D-9A97-EE65C095DB7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BE904C-3A80-4878-9D59-A4D3912C1F82}" type="datetimeFigureOut">
              <a:rPr lang="en-US" smtClean="0"/>
              <a:pPr/>
              <a:t>1/23/2013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7DACB0-245E-4A2D-9A97-EE65C095DB7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BE904C-3A80-4878-9D59-A4D3912C1F82}" type="datetimeFigureOut">
              <a:rPr lang="en-US" smtClean="0"/>
              <a:pPr/>
              <a:t>1/23/2013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7DACB0-245E-4A2D-9A97-EE65C095DB7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BE904C-3A80-4878-9D59-A4D3912C1F82}" type="datetimeFigureOut">
              <a:rPr lang="en-US" smtClean="0"/>
              <a:pPr/>
              <a:t>1/23/2013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7DACB0-245E-4A2D-9A97-EE65C095DB7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BE904C-3A80-4878-9D59-A4D3912C1F82}" type="datetimeFigureOut">
              <a:rPr lang="en-US" smtClean="0"/>
              <a:pPr/>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7DACB0-245E-4A2D-9A97-EE65C095DB7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BE904C-3A80-4878-9D59-A4D3912C1F82}" type="datetimeFigureOut">
              <a:rPr lang="en-US" smtClean="0"/>
              <a:pPr/>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7DACB0-245E-4A2D-9A97-EE65C095DB7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BE904C-3A80-4878-9D59-A4D3912C1F82}" type="datetimeFigureOut">
              <a:rPr lang="en-US" smtClean="0"/>
              <a:pPr/>
              <a:t>1/23/2013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7DACB0-245E-4A2D-9A97-EE65C095DB7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9811" y="2209800"/>
            <a:ext cx="7620000" cy="39624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0" y="29876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3"/>
          <p:cNvSpPr/>
          <p:nvPr/>
        </p:nvSpPr>
        <p:spPr>
          <a:xfrm>
            <a:off x="609600" y="457200"/>
            <a:ext cx="7924800" cy="954107"/>
          </a:xfrm>
          <a:prstGeom prst="rect">
            <a:avLst/>
          </a:prstGeom>
        </p:spPr>
        <p:txBody>
          <a:bodyPr wrap="square">
            <a:spAutoFit/>
          </a:bodyPr>
          <a:lstStyle/>
          <a:p>
            <a:pPr algn="ctr">
              <a:spcAft>
                <a:spcPts val="1200"/>
              </a:spcAft>
            </a:pPr>
            <a:r>
              <a:rPr lang="en-CA" sz="2800" b="1" dirty="0" smtClean="0">
                <a:solidFill>
                  <a:srgbClr val="FF0000"/>
                </a:solidFill>
              </a:rPr>
              <a:t>Theme 1; Initial Project </a:t>
            </a:r>
            <a:r>
              <a:rPr lang="en-CA" sz="2800" b="1" dirty="0">
                <a:solidFill>
                  <a:srgbClr val="FF0000"/>
                </a:solidFill>
              </a:rPr>
              <a:t>1.2: Building a network of fixed coastal observing and forecast systems</a:t>
            </a:r>
          </a:p>
        </p:txBody>
      </p:sp>
      <p:sp>
        <p:nvSpPr>
          <p:cNvPr id="2" name="TextBox 1"/>
          <p:cNvSpPr txBox="1"/>
          <p:nvPr/>
        </p:nvSpPr>
        <p:spPr>
          <a:xfrm>
            <a:off x="762000" y="1733490"/>
            <a:ext cx="7782900" cy="400110"/>
          </a:xfrm>
          <a:prstGeom prst="rect">
            <a:avLst/>
          </a:prstGeom>
          <a:noFill/>
        </p:spPr>
        <p:txBody>
          <a:bodyPr wrap="none" rtlCol="0">
            <a:spAutoFit/>
          </a:bodyPr>
          <a:lstStyle/>
          <a:p>
            <a:r>
              <a:rPr lang="en-US" sz="2000" dirty="0" smtClean="0">
                <a:latin typeface="Times New Roman" pitchFamily="18" charset="0"/>
                <a:cs typeface="Times New Roman" pitchFamily="18" charset="0"/>
              </a:rPr>
              <a:t>List of Network Investigators and Collaborators (in the original proposal): </a:t>
            </a:r>
            <a:endParaRPr lang="en-CA" sz="2000" dirty="0">
              <a:latin typeface="Times New Roman" pitchFamily="18" charset="0"/>
              <a:cs typeface="Times New Roman" pitchFamily="18" charset="0"/>
            </a:endParaRPr>
          </a:p>
        </p:txBody>
      </p:sp>
      <p:sp>
        <p:nvSpPr>
          <p:cNvPr id="11" name="Rectangle 10"/>
          <p:cNvSpPr/>
          <p:nvPr/>
        </p:nvSpPr>
        <p:spPr>
          <a:xfrm>
            <a:off x="3657600" y="4572000"/>
            <a:ext cx="838200" cy="228600"/>
          </a:xfrm>
          <a:prstGeom prst="rect">
            <a:avLst/>
          </a:prstGeom>
          <a:solidFill>
            <a:srgbClr val="778C9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174585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43780"/>
            <a:ext cx="8686800" cy="6309420"/>
          </a:xfrm>
          <a:prstGeom prst="rect">
            <a:avLst/>
          </a:prstGeom>
        </p:spPr>
        <p:txBody>
          <a:bodyPr wrap="square">
            <a:spAutoFit/>
          </a:bodyPr>
          <a:lstStyle/>
          <a:p>
            <a:pPr>
              <a:spcAft>
                <a:spcPts val="1200"/>
              </a:spcAft>
            </a:pPr>
            <a:r>
              <a:rPr lang="en-US" sz="2800" b="1" dirty="0">
                <a:solidFill>
                  <a:srgbClr val="00B050"/>
                </a:solidFill>
              </a:rPr>
              <a:t>Year 3</a:t>
            </a:r>
            <a:r>
              <a:rPr lang="en-US" sz="2800" b="1" dirty="0" smtClean="0">
                <a:solidFill>
                  <a:srgbClr val="00B050"/>
                </a:solidFill>
              </a:rPr>
              <a:t>:</a:t>
            </a:r>
            <a:endParaRPr lang="en-CA" sz="2800" dirty="0">
              <a:solidFill>
                <a:srgbClr val="00B050"/>
              </a:solidFill>
            </a:endParaRPr>
          </a:p>
          <a:p>
            <a:pPr marL="342900" indent="-342900">
              <a:spcAft>
                <a:spcPts val="1200"/>
              </a:spcAft>
              <a:buFont typeface="Arial" pitchFamily="34" charset="0"/>
              <a:buChar char="•"/>
            </a:pPr>
            <a:r>
              <a:rPr lang="en-US" sz="2800" dirty="0"/>
              <a:t>Together with Prediction Core, evaluate analyses and predictions from the initial analysis and </a:t>
            </a:r>
            <a:r>
              <a:rPr lang="en-US" sz="2800" dirty="0" err="1"/>
              <a:t>modelling</a:t>
            </a:r>
            <a:r>
              <a:rPr lang="en-US" sz="2800" dirty="0"/>
              <a:t> system, and make results available to partners on a trial basis (Sheng, </a:t>
            </a:r>
            <a:r>
              <a:rPr lang="en-US" sz="2800" dirty="0" err="1"/>
              <a:t>Perrie</a:t>
            </a:r>
            <a:r>
              <a:rPr lang="en-US" sz="2800" dirty="0"/>
              <a:t>, Thompson).</a:t>
            </a:r>
            <a:endParaRPr lang="en-CA" sz="2800" dirty="0"/>
          </a:p>
          <a:p>
            <a:pPr marL="342900" indent="-342900">
              <a:spcAft>
                <a:spcPts val="1200"/>
              </a:spcAft>
              <a:buFont typeface="Arial" pitchFamily="34" charset="0"/>
              <a:buChar char="•"/>
            </a:pPr>
            <a:r>
              <a:rPr lang="en-US" sz="2800" dirty="0"/>
              <a:t>Complete installation and testing of NEMO fixed forecasting model in the Strait of Georgia (Dewey, Denman, Thompson).</a:t>
            </a:r>
            <a:endParaRPr lang="en-CA" sz="2800" dirty="0"/>
          </a:p>
          <a:p>
            <a:pPr marL="342900" indent="-342900">
              <a:spcAft>
                <a:spcPts val="1200"/>
              </a:spcAft>
              <a:buFont typeface="Arial" pitchFamily="34" charset="0"/>
              <a:buChar char="•"/>
            </a:pPr>
            <a:r>
              <a:rPr lang="en-US" sz="2800" dirty="0"/>
              <a:t>Publications on coastal uses in the Strait of Georgia and on vulnerability of selected coastal use(s) (Chang).</a:t>
            </a:r>
            <a:endParaRPr lang="en-CA" sz="2800" dirty="0"/>
          </a:p>
          <a:p>
            <a:pPr marL="342900" indent="-342900">
              <a:spcAft>
                <a:spcPts val="1200"/>
              </a:spcAft>
              <a:buFont typeface="Arial" pitchFamily="34" charset="0"/>
              <a:buChar char="•"/>
            </a:pPr>
            <a:r>
              <a:rPr lang="en-US" sz="2800" dirty="0"/>
              <a:t>Report on non-commercial traffic in Halifax </a:t>
            </a:r>
            <a:r>
              <a:rPr lang="en-US" sz="2800" dirty="0" err="1"/>
              <a:t>Harbour</a:t>
            </a:r>
            <a:r>
              <a:rPr lang="en-US" sz="2800" dirty="0"/>
              <a:t>, and web-mapping service to share results with selected users (</a:t>
            </a:r>
            <a:r>
              <a:rPr lang="en-US" sz="2800" dirty="0" err="1"/>
              <a:t>Pelot</a:t>
            </a:r>
            <a:r>
              <a:rPr lang="en-US" sz="2800" dirty="0"/>
              <a:t>).</a:t>
            </a:r>
            <a:endParaRPr lang="en-CA" sz="2800" dirty="0"/>
          </a:p>
        </p:txBody>
      </p:sp>
    </p:spTree>
    <p:extLst>
      <p:ext uri="{BB962C8B-B14F-4D97-AF65-F5344CB8AC3E}">
        <p14:creationId xmlns:p14="http://schemas.microsoft.com/office/powerpoint/2010/main" val="40794265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533400"/>
            <a:ext cx="8458200" cy="5878532"/>
          </a:xfrm>
          <a:prstGeom prst="rect">
            <a:avLst/>
          </a:prstGeom>
        </p:spPr>
        <p:txBody>
          <a:bodyPr wrap="square">
            <a:spAutoFit/>
          </a:bodyPr>
          <a:lstStyle/>
          <a:p>
            <a:pPr>
              <a:spcAft>
                <a:spcPts val="1200"/>
              </a:spcAft>
            </a:pPr>
            <a:r>
              <a:rPr lang="en-US" b="1" dirty="0"/>
              <a:t> </a:t>
            </a:r>
            <a:r>
              <a:rPr lang="en-US" sz="2800" b="1" dirty="0" smtClean="0">
                <a:solidFill>
                  <a:srgbClr val="00B050"/>
                </a:solidFill>
              </a:rPr>
              <a:t>Year </a:t>
            </a:r>
            <a:r>
              <a:rPr lang="en-US" sz="2800" b="1" dirty="0">
                <a:solidFill>
                  <a:srgbClr val="00B050"/>
                </a:solidFill>
              </a:rPr>
              <a:t>4:</a:t>
            </a:r>
            <a:endParaRPr lang="en-CA" sz="2800" dirty="0">
              <a:solidFill>
                <a:srgbClr val="00B050"/>
              </a:solidFill>
            </a:endParaRPr>
          </a:p>
          <a:p>
            <a:pPr marL="457200" indent="-457200">
              <a:spcAft>
                <a:spcPts val="1200"/>
              </a:spcAft>
              <a:buFont typeface="Arial" pitchFamily="34" charset="0"/>
              <a:buChar char="•"/>
            </a:pPr>
            <a:r>
              <a:rPr lang="en-US" sz="2800" dirty="0"/>
              <a:t>Assessment of the benefit of assimilation in terms of forecast skill, and comparison of results with those from existing GEM-NEMO forecasts systems at coarser scale (Sheng, </a:t>
            </a:r>
            <a:r>
              <a:rPr lang="en-US" sz="2800" dirty="0" err="1"/>
              <a:t>Perrie</a:t>
            </a:r>
            <a:r>
              <a:rPr lang="en-US" sz="2800" dirty="0"/>
              <a:t>). </a:t>
            </a:r>
            <a:endParaRPr lang="en-CA" sz="2800" dirty="0"/>
          </a:p>
          <a:p>
            <a:pPr marL="457200" indent="-457200">
              <a:spcAft>
                <a:spcPts val="1200"/>
              </a:spcAft>
              <a:buFont typeface="Arial" pitchFamily="34" charset="0"/>
              <a:buChar char="•"/>
            </a:pPr>
            <a:r>
              <a:rPr lang="en-US" sz="2800" dirty="0"/>
              <a:t>Publication of development, implementation and testing of data-assimilating version of NEMO in the Strait of Georgia (Dewey, Denman, Thompson).</a:t>
            </a:r>
            <a:endParaRPr lang="en-CA" sz="2800" dirty="0"/>
          </a:p>
          <a:p>
            <a:pPr marL="457200" indent="-457200">
              <a:spcAft>
                <a:spcPts val="1200"/>
              </a:spcAft>
              <a:buFont typeface="Arial" pitchFamily="34" charset="0"/>
              <a:buChar char="•"/>
            </a:pPr>
            <a:r>
              <a:rPr lang="en-US" sz="2800" dirty="0"/>
              <a:t>Publication on interdependent risks in a coastal socio-ecological system (Chang).</a:t>
            </a:r>
            <a:endParaRPr lang="en-CA" sz="2800" dirty="0"/>
          </a:p>
          <a:p>
            <a:pPr marL="457200" indent="-457200">
              <a:spcAft>
                <a:spcPts val="1200"/>
              </a:spcAft>
              <a:buFont typeface="Arial" pitchFamily="34" charset="0"/>
              <a:buChar char="•"/>
            </a:pPr>
            <a:r>
              <a:rPr lang="en-US" sz="2800" dirty="0"/>
              <a:t>Report on the methods and results of the compound risk layer </a:t>
            </a:r>
            <a:r>
              <a:rPr lang="en-US" sz="2800" dirty="0" err="1"/>
              <a:t>modelling</a:t>
            </a:r>
            <a:r>
              <a:rPr lang="en-US" sz="2800" dirty="0"/>
              <a:t> (</a:t>
            </a:r>
            <a:r>
              <a:rPr lang="en-US" sz="2800" dirty="0" err="1"/>
              <a:t>Pelot</a:t>
            </a:r>
            <a:r>
              <a:rPr lang="en-US" sz="2800" dirty="0" smtClean="0"/>
              <a:t>).</a:t>
            </a:r>
            <a:endParaRPr lang="en-CA" sz="2800" dirty="0"/>
          </a:p>
        </p:txBody>
      </p:sp>
    </p:spTree>
    <p:extLst>
      <p:ext uri="{BB962C8B-B14F-4D97-AF65-F5344CB8AC3E}">
        <p14:creationId xmlns:p14="http://schemas.microsoft.com/office/powerpoint/2010/main" val="2390936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10600" cy="6340197"/>
          </a:xfrm>
          <a:prstGeom prst="rect">
            <a:avLst/>
          </a:prstGeom>
        </p:spPr>
        <p:txBody>
          <a:bodyPr wrap="square">
            <a:spAutoFit/>
          </a:bodyPr>
          <a:lstStyle/>
          <a:p>
            <a:pPr>
              <a:spcAft>
                <a:spcPts val="1200"/>
              </a:spcAft>
            </a:pPr>
            <a:r>
              <a:rPr lang="en-US" b="1" dirty="0">
                <a:solidFill>
                  <a:srgbClr val="00B050"/>
                </a:solidFill>
              </a:rPr>
              <a:t> </a:t>
            </a:r>
            <a:r>
              <a:rPr lang="en-US" sz="2800" b="1" dirty="0" smtClean="0">
                <a:solidFill>
                  <a:srgbClr val="00B050"/>
                </a:solidFill>
              </a:rPr>
              <a:t>Year </a:t>
            </a:r>
            <a:r>
              <a:rPr lang="en-US" sz="2800" b="1" dirty="0">
                <a:solidFill>
                  <a:srgbClr val="00B050"/>
                </a:solidFill>
              </a:rPr>
              <a:t>5:</a:t>
            </a:r>
            <a:endParaRPr lang="en-CA" sz="2800" dirty="0">
              <a:solidFill>
                <a:srgbClr val="00B050"/>
              </a:solidFill>
            </a:endParaRPr>
          </a:p>
          <a:p>
            <a:pPr marL="457200" indent="-457200">
              <a:spcAft>
                <a:spcPts val="1200"/>
              </a:spcAft>
              <a:buFont typeface="Arial" pitchFamily="34" charset="0"/>
              <a:buChar char="•"/>
            </a:pPr>
            <a:r>
              <a:rPr lang="en-US" sz="2600" dirty="0"/>
              <a:t>Publication of GEM-NEMO results and </a:t>
            </a:r>
            <a:r>
              <a:rPr lang="en-US" sz="2600" dirty="0" err="1"/>
              <a:t>intercomparison</a:t>
            </a:r>
            <a:r>
              <a:rPr lang="en-US" sz="2600" dirty="0"/>
              <a:t> with initial system, and generation of maps of the risk of ship collision taking into account forecast ocean conditions (Sheng, </a:t>
            </a:r>
            <a:r>
              <a:rPr lang="en-US" sz="2600" dirty="0" err="1"/>
              <a:t>Perrie</a:t>
            </a:r>
            <a:r>
              <a:rPr lang="en-US" sz="2600" dirty="0"/>
              <a:t>, Thompson).</a:t>
            </a:r>
            <a:endParaRPr lang="en-CA" sz="2600" dirty="0"/>
          </a:p>
          <a:p>
            <a:pPr marL="457200" indent="-457200">
              <a:spcAft>
                <a:spcPts val="1200"/>
              </a:spcAft>
              <a:buFont typeface="Arial" pitchFamily="34" charset="0"/>
              <a:buChar char="•"/>
            </a:pPr>
            <a:r>
              <a:rPr lang="en-US" sz="2600" dirty="0"/>
              <a:t>Demonstrate assimilation of selected biogeochemical variables into Strait of Georgia NEMO forecast system (Denman, Dewey, Thompson).</a:t>
            </a:r>
            <a:endParaRPr lang="en-CA" sz="2600" dirty="0"/>
          </a:p>
          <a:p>
            <a:pPr marL="457200" indent="-457200">
              <a:spcAft>
                <a:spcPts val="1200"/>
              </a:spcAft>
              <a:buFont typeface="Arial" pitchFamily="34" charset="0"/>
              <a:buChar char="•"/>
            </a:pPr>
            <a:r>
              <a:rPr lang="en-US" sz="2600" dirty="0"/>
              <a:t>Coastal disaster scenarios: Incorporate indicators of socioeconomic risk for users, e.g., damage to physical infrastructure along coastlines, losses to marine-dependent economic sectors (, Chang, Denman, </a:t>
            </a:r>
            <a:r>
              <a:rPr lang="en-US" sz="2600" dirty="0" err="1"/>
              <a:t>Tunnicliffe</a:t>
            </a:r>
            <a:r>
              <a:rPr lang="en-US" sz="2600" dirty="0"/>
              <a:t>).</a:t>
            </a:r>
            <a:endParaRPr lang="en-CA" sz="2600" dirty="0"/>
          </a:p>
          <a:p>
            <a:pPr marL="457200" indent="-457200">
              <a:spcAft>
                <a:spcPts val="1200"/>
              </a:spcAft>
              <a:buFont typeface="Arial" pitchFamily="34" charset="0"/>
              <a:buChar char="•"/>
            </a:pPr>
            <a:r>
              <a:rPr lang="en-US" sz="2600" dirty="0"/>
              <a:t>Final report risk </a:t>
            </a:r>
            <a:r>
              <a:rPr lang="en-US" sz="2600" dirty="0" err="1"/>
              <a:t>modelling</a:t>
            </a:r>
            <a:r>
              <a:rPr lang="en-US" sz="2600" dirty="0"/>
              <a:t> process and maps of risk characterization for Halifax </a:t>
            </a:r>
            <a:r>
              <a:rPr lang="en-US" sz="2600" dirty="0" err="1"/>
              <a:t>Harbour</a:t>
            </a:r>
            <a:r>
              <a:rPr lang="en-US" sz="2600" dirty="0"/>
              <a:t> (</a:t>
            </a:r>
            <a:r>
              <a:rPr lang="en-US" sz="2600" dirty="0" err="1"/>
              <a:t>Pelot</a:t>
            </a:r>
            <a:r>
              <a:rPr lang="en-US" sz="2600" dirty="0"/>
              <a:t>).</a:t>
            </a:r>
            <a:endParaRPr lang="en-CA" sz="2600" dirty="0"/>
          </a:p>
        </p:txBody>
      </p:sp>
    </p:spTree>
    <p:extLst>
      <p:ext uri="{BB962C8B-B14F-4D97-AF65-F5344CB8AC3E}">
        <p14:creationId xmlns:p14="http://schemas.microsoft.com/office/powerpoint/2010/main" val="675818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81420"/>
            <a:ext cx="8458200" cy="5355312"/>
          </a:xfrm>
          <a:prstGeom prst="rect">
            <a:avLst/>
          </a:prstGeom>
        </p:spPr>
        <p:txBody>
          <a:bodyPr wrap="square">
            <a:spAutoFit/>
          </a:bodyPr>
          <a:lstStyle/>
          <a:p>
            <a:pPr marL="457200" indent="-457200">
              <a:spcAft>
                <a:spcPts val="1800"/>
              </a:spcAft>
              <a:buClr>
                <a:srgbClr val="FF0000"/>
              </a:buClr>
              <a:buSzPct val="150000"/>
              <a:buFont typeface="Arial" pitchFamily="34" charset="0"/>
              <a:buChar char="•"/>
            </a:pPr>
            <a:r>
              <a:rPr lang="en-CA" sz="2600" dirty="0">
                <a:latin typeface="Times New Roman" pitchFamily="18" charset="0"/>
                <a:cs typeface="Times New Roman" pitchFamily="18" charset="0"/>
              </a:rPr>
              <a:t>This project will build integrated observing and prediction systems for strategically important locations (e.g., harbours, straits) in order to transform observations into useful products (e.g., forecasts of sea level, waves, currents, biogeochemical properties) for multiple users (e.g., port authorities, municipalities, oil and gas sector). </a:t>
            </a:r>
            <a:endParaRPr lang="en-CA" sz="2600" dirty="0" smtClean="0">
              <a:latin typeface="Times New Roman" pitchFamily="18" charset="0"/>
              <a:cs typeface="Times New Roman" pitchFamily="18" charset="0"/>
            </a:endParaRPr>
          </a:p>
          <a:p>
            <a:pPr marL="457200" indent="-457200">
              <a:spcAft>
                <a:spcPts val="1800"/>
              </a:spcAft>
              <a:buClr>
                <a:srgbClr val="FF0000"/>
              </a:buClr>
              <a:buSzPct val="150000"/>
              <a:buFont typeface="Arial" pitchFamily="34" charset="0"/>
              <a:buChar char="•"/>
            </a:pPr>
            <a:r>
              <a:rPr lang="en-CA" sz="2600" dirty="0">
                <a:latin typeface="Times New Roman" pitchFamily="18" charset="0"/>
                <a:cs typeface="Times New Roman" pitchFamily="18" charset="0"/>
              </a:rPr>
              <a:t>The </a:t>
            </a:r>
            <a:r>
              <a:rPr lang="en-CA" sz="2600" dirty="0" smtClean="0">
                <a:latin typeface="Times New Roman" pitchFamily="18" charset="0"/>
                <a:cs typeface="Times New Roman" pitchFamily="18" charset="0"/>
              </a:rPr>
              <a:t>focus of this project is short-term </a:t>
            </a:r>
            <a:r>
              <a:rPr lang="en-CA" sz="2600" dirty="0">
                <a:latin typeface="Times New Roman" pitchFamily="18" charset="0"/>
                <a:cs typeface="Times New Roman" pitchFamily="18" charset="0"/>
              </a:rPr>
              <a:t>forecasting at potentially very high resolution (tens of meters). </a:t>
            </a:r>
          </a:p>
          <a:p>
            <a:pPr marL="457200" indent="-457200">
              <a:spcAft>
                <a:spcPts val="1800"/>
              </a:spcAft>
              <a:buClr>
                <a:srgbClr val="FF0000"/>
              </a:buClr>
              <a:buSzPct val="150000"/>
              <a:buFont typeface="Arial" pitchFamily="34" charset="0"/>
              <a:buChar char="•"/>
            </a:pPr>
            <a:r>
              <a:rPr lang="en-CA" sz="2600" dirty="0">
                <a:latin typeface="Times New Roman" pitchFamily="18" charset="0"/>
                <a:cs typeface="Times New Roman" pitchFamily="18" charset="0"/>
              </a:rPr>
              <a:t>The domains of these models will generally be significantly smaller than the domains typically needed for the </a:t>
            </a:r>
            <a:r>
              <a:rPr lang="en-CA" sz="2600" dirty="0" err="1">
                <a:latin typeface="Times New Roman" pitchFamily="18" charset="0"/>
                <a:cs typeface="Times New Roman" pitchFamily="18" charset="0"/>
              </a:rPr>
              <a:t>relocatable</a:t>
            </a:r>
            <a:r>
              <a:rPr lang="en-CA" sz="2600" dirty="0">
                <a:latin typeface="Times New Roman" pitchFamily="18" charset="0"/>
                <a:cs typeface="Times New Roman" pitchFamily="18" charset="0"/>
              </a:rPr>
              <a:t> model (order 200 km for the ocean component, and larger for the atmospheric component</a:t>
            </a:r>
            <a:r>
              <a:rPr lang="en-CA" sz="2600" dirty="0" smtClean="0">
                <a:latin typeface="Times New Roman" pitchFamily="18" charset="0"/>
                <a:cs typeface="Times New Roman" pitchFamily="18" charset="0"/>
              </a:rPr>
              <a:t>).</a:t>
            </a:r>
            <a:endParaRPr lang="en-CA" sz="2600" dirty="0">
              <a:latin typeface="Times New Roman" pitchFamily="18" charset="0"/>
              <a:cs typeface="Times New Roman" pitchFamily="18" charset="0"/>
            </a:endParaRPr>
          </a:p>
        </p:txBody>
      </p:sp>
      <p:sp>
        <p:nvSpPr>
          <p:cNvPr id="3" name="Rectangle 2"/>
          <p:cNvSpPr/>
          <p:nvPr/>
        </p:nvSpPr>
        <p:spPr>
          <a:xfrm>
            <a:off x="352655" y="304800"/>
            <a:ext cx="2500941" cy="523220"/>
          </a:xfrm>
          <a:prstGeom prst="rect">
            <a:avLst/>
          </a:prstGeom>
        </p:spPr>
        <p:txBody>
          <a:bodyPr wrap="none">
            <a:spAutoFit/>
          </a:bodyPr>
          <a:lstStyle/>
          <a:p>
            <a:r>
              <a:rPr lang="en-US" sz="2800" b="1" dirty="0" smtClean="0">
                <a:latin typeface="Times New Roman" pitchFamily="18" charset="0"/>
                <a:cs typeface="Times New Roman" pitchFamily="18" charset="0"/>
              </a:rPr>
              <a:t>Research Plan</a:t>
            </a:r>
            <a:r>
              <a:rPr lang="en-US" sz="2800" b="1" dirty="0" smtClean="0">
                <a:latin typeface="Times New Roman" pitchFamily="18" charset="0"/>
                <a:cs typeface="Times New Roman" pitchFamily="18" charset="0"/>
              </a:rPr>
              <a:t>:</a:t>
            </a:r>
            <a:endParaRPr lang="en-CA" sz="2800" dirty="0">
              <a:latin typeface="Times New Roman" pitchFamily="18" charset="0"/>
              <a:cs typeface="Times New Roman" pitchFamily="18" charset="0"/>
            </a:endParaRPr>
          </a:p>
        </p:txBody>
      </p:sp>
    </p:spTree>
    <p:extLst>
      <p:ext uri="{BB962C8B-B14F-4D97-AF65-F5344CB8AC3E}">
        <p14:creationId xmlns:p14="http://schemas.microsoft.com/office/powerpoint/2010/main" val="3705055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234619"/>
            <a:ext cx="8686800" cy="5478423"/>
          </a:xfrm>
          <a:prstGeom prst="rect">
            <a:avLst/>
          </a:prstGeom>
        </p:spPr>
        <p:txBody>
          <a:bodyPr wrap="square">
            <a:spAutoFit/>
          </a:bodyPr>
          <a:lstStyle/>
          <a:p>
            <a:pPr marL="342900" lvl="0" indent="-342900">
              <a:spcBef>
                <a:spcPts val="1200"/>
              </a:spcBef>
              <a:spcAft>
                <a:spcPts val="1200"/>
              </a:spcAft>
              <a:buClr>
                <a:srgbClr val="FF0000"/>
              </a:buClr>
              <a:buSzPct val="150000"/>
              <a:buFont typeface="Arial" pitchFamily="34" charset="0"/>
              <a:buChar char="•"/>
            </a:pPr>
            <a:r>
              <a:rPr lang="en-US" sz="2200" dirty="0" smtClean="0">
                <a:latin typeface="Times New Roman" pitchFamily="18" charset="0"/>
                <a:cs typeface="Times New Roman" pitchFamily="18" charset="0"/>
              </a:rPr>
              <a:t>Assessing whether  </a:t>
            </a:r>
            <a:r>
              <a:rPr lang="en-US" sz="2200" dirty="0">
                <a:latin typeface="Times New Roman" pitchFamily="18" charset="0"/>
                <a:cs typeface="Times New Roman" pitchFamily="18" charset="0"/>
              </a:rPr>
              <a:t>state-of-the-art coupled observing systems/forecasting models improve the ability of government and private sectors to respond to existing and emerging marine hazards on timescales of hours to months (e.g., extreme marine weather, storm surges and coastal flooding, extreme waves and currents, movement of marine pollutants, and the occurrence of oxygen depleted waters) in geographically fixed locations of high importance and known marine environmental risks (e.g., major ports or straits</a:t>
            </a:r>
            <a:r>
              <a:rPr lang="en-US" sz="2200" dirty="0" smtClean="0">
                <a:latin typeface="Times New Roman" pitchFamily="18" charset="0"/>
                <a:cs typeface="Times New Roman" pitchFamily="18" charset="0"/>
              </a:rPr>
              <a:t>). </a:t>
            </a:r>
            <a:endParaRPr lang="en-CA" sz="2200" dirty="0">
              <a:latin typeface="Times New Roman" pitchFamily="18" charset="0"/>
              <a:cs typeface="Times New Roman" pitchFamily="18" charset="0"/>
            </a:endParaRPr>
          </a:p>
          <a:p>
            <a:pPr marL="342900" lvl="0" indent="-342900">
              <a:spcBef>
                <a:spcPts val="1200"/>
              </a:spcBef>
              <a:spcAft>
                <a:spcPts val="1200"/>
              </a:spcAft>
              <a:buClr>
                <a:srgbClr val="FF0000"/>
              </a:buClr>
              <a:buSzPct val="150000"/>
              <a:buFont typeface="Arial" pitchFamily="34" charset="0"/>
              <a:buChar char="•"/>
            </a:pPr>
            <a:r>
              <a:rPr lang="en-US" sz="2200" dirty="0">
                <a:latin typeface="Times New Roman" pitchFamily="18" charset="0"/>
                <a:cs typeface="Times New Roman" pitchFamily="18" charset="0"/>
              </a:rPr>
              <a:t>This project will build integrated observing and prediction systems for strategically important locations (Halifax </a:t>
            </a:r>
            <a:r>
              <a:rPr lang="en-US" sz="2200" dirty="0" err="1">
                <a:latin typeface="Times New Roman" pitchFamily="18" charset="0"/>
                <a:cs typeface="Times New Roman" pitchFamily="18" charset="0"/>
              </a:rPr>
              <a:t>Harbour</a:t>
            </a:r>
            <a:r>
              <a:rPr lang="en-US" sz="2200" dirty="0">
                <a:latin typeface="Times New Roman" pitchFamily="18" charset="0"/>
                <a:cs typeface="Times New Roman" pitchFamily="18" charset="0"/>
              </a:rPr>
              <a:t> and the southern Strait of Georgia) in order to transform observations into useful products (e.g., forecasts of sea level, waves, currents, biogeochemical properties) for multiple users (e.g., port authorities, municipalities, oil and gas sector). The focus is short term forecasting at potentially very high resolution (tens of meters). </a:t>
            </a:r>
            <a:endParaRPr lang="en-CA" sz="2200" dirty="0">
              <a:latin typeface="Times New Roman" pitchFamily="18" charset="0"/>
              <a:cs typeface="Times New Roman" pitchFamily="18" charset="0"/>
            </a:endParaRPr>
          </a:p>
        </p:txBody>
      </p:sp>
      <p:sp>
        <p:nvSpPr>
          <p:cNvPr id="3" name="Rectangle 2"/>
          <p:cNvSpPr/>
          <p:nvPr/>
        </p:nvSpPr>
        <p:spPr>
          <a:xfrm>
            <a:off x="228600" y="543580"/>
            <a:ext cx="6581545" cy="523220"/>
          </a:xfrm>
          <a:prstGeom prst="rect">
            <a:avLst/>
          </a:prstGeom>
        </p:spPr>
        <p:txBody>
          <a:bodyPr wrap="none">
            <a:spAutoFit/>
          </a:bodyPr>
          <a:lstStyle/>
          <a:p>
            <a:r>
              <a:rPr lang="en-US" sz="2800" b="1" dirty="0" smtClean="0">
                <a:latin typeface="Times New Roman" pitchFamily="18" charset="0"/>
                <a:cs typeface="Times New Roman" pitchFamily="18" charset="0"/>
              </a:rPr>
              <a:t>Key Research Questions to </a:t>
            </a:r>
            <a:r>
              <a:rPr lang="en-US" sz="2800" b="1" dirty="0" smtClean="0">
                <a:latin typeface="Times New Roman" pitchFamily="18" charset="0"/>
                <a:cs typeface="Times New Roman" pitchFamily="18" charset="0"/>
              </a:rPr>
              <a:t>be </a:t>
            </a:r>
            <a:r>
              <a:rPr lang="en-US" sz="2800" b="1" dirty="0">
                <a:latin typeface="Times New Roman" pitchFamily="18" charset="0"/>
                <a:cs typeface="Times New Roman" pitchFamily="18" charset="0"/>
              </a:rPr>
              <a:t>A</a:t>
            </a:r>
            <a:r>
              <a:rPr lang="en-US" sz="2800" b="1" dirty="0" smtClean="0">
                <a:latin typeface="Times New Roman" pitchFamily="18" charset="0"/>
                <a:cs typeface="Times New Roman" pitchFamily="18" charset="0"/>
              </a:rPr>
              <a:t>ddressed:</a:t>
            </a:r>
            <a:endParaRPr lang="en-CA" sz="2800" dirty="0">
              <a:latin typeface="Times New Roman" pitchFamily="18" charset="0"/>
              <a:cs typeface="Times New Roman" pitchFamily="18" charset="0"/>
            </a:endParaRPr>
          </a:p>
        </p:txBody>
      </p:sp>
    </p:spTree>
    <p:extLst>
      <p:ext uri="{BB962C8B-B14F-4D97-AF65-F5344CB8AC3E}">
        <p14:creationId xmlns:p14="http://schemas.microsoft.com/office/powerpoint/2010/main" val="3814862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1192" y="1447800"/>
            <a:ext cx="8458200" cy="4278094"/>
          </a:xfrm>
          <a:prstGeom prst="rect">
            <a:avLst/>
          </a:prstGeom>
        </p:spPr>
        <p:txBody>
          <a:bodyPr wrap="square">
            <a:spAutoFit/>
          </a:bodyPr>
          <a:lstStyle/>
          <a:p>
            <a:pPr marL="457200" indent="-457200">
              <a:spcAft>
                <a:spcPts val="1200"/>
              </a:spcAft>
              <a:buClr>
                <a:srgbClr val="FF0000"/>
              </a:buClr>
              <a:buSzPct val="150000"/>
              <a:buFont typeface="Arial" pitchFamily="34" charset="0"/>
              <a:buChar char="•"/>
            </a:pPr>
            <a:r>
              <a:rPr lang="en-US" sz="2800" dirty="0" smtClean="0">
                <a:latin typeface="Times New Roman" pitchFamily="18" charset="0"/>
                <a:cs typeface="Times New Roman" pitchFamily="18" charset="0"/>
              </a:rPr>
              <a:t>Observations </a:t>
            </a:r>
            <a:r>
              <a:rPr lang="en-US" sz="2800" dirty="0">
                <a:latin typeface="Times New Roman" pitchFamily="18" charset="0"/>
                <a:cs typeface="Times New Roman" pitchFamily="18" charset="0"/>
              </a:rPr>
              <a:t>transformed into useful products and adapted to the needs of multiple users e.g. near-real-time maps of collision risk and forecasts for spill response.</a:t>
            </a:r>
            <a:endParaRPr lang="en-CA" sz="2800" dirty="0">
              <a:latin typeface="Times New Roman" pitchFamily="18" charset="0"/>
              <a:cs typeface="Times New Roman" pitchFamily="18" charset="0"/>
            </a:endParaRPr>
          </a:p>
          <a:p>
            <a:pPr marL="342900" indent="-342900">
              <a:spcAft>
                <a:spcPts val="1200"/>
              </a:spcAft>
              <a:buClr>
                <a:srgbClr val="FF0000"/>
              </a:buClr>
              <a:buSzPct val="150000"/>
              <a:buFont typeface="Arial" pitchFamily="34" charset="0"/>
              <a:buChar char="•"/>
            </a:pPr>
            <a:r>
              <a:rPr lang="en-US" sz="2800" dirty="0">
                <a:latin typeface="Times New Roman" pitchFamily="18" charset="0"/>
                <a:cs typeface="Times New Roman" pitchFamily="18" charset="0"/>
              </a:rPr>
              <a:t>Indicators of socioeconomic risk derived from predicted quantities e.g. damage to infrastructure, losses to marine-dependent economic sectors.</a:t>
            </a:r>
            <a:endParaRPr lang="en-CA" sz="2800" dirty="0">
              <a:latin typeface="Times New Roman" pitchFamily="18" charset="0"/>
              <a:cs typeface="Times New Roman" pitchFamily="18" charset="0"/>
            </a:endParaRPr>
          </a:p>
          <a:p>
            <a:pPr marL="342900" indent="-342900">
              <a:spcAft>
                <a:spcPts val="1200"/>
              </a:spcAft>
              <a:buClr>
                <a:srgbClr val="FF0000"/>
              </a:buClr>
              <a:buSzPct val="150000"/>
              <a:buFont typeface="Arial" pitchFamily="34" charset="0"/>
              <a:buChar char="•"/>
            </a:pPr>
            <a:r>
              <a:rPr lang="en-US" sz="2800" dirty="0">
                <a:latin typeface="Times New Roman" pitchFamily="18" charset="0"/>
                <a:cs typeface="Times New Roman" pitchFamily="18" charset="0"/>
              </a:rPr>
              <a:t>Transfer of systems to private sector for commercial purposes.</a:t>
            </a:r>
            <a:endParaRPr lang="en-CA" sz="2800" dirty="0">
              <a:latin typeface="Times New Roman" pitchFamily="18" charset="0"/>
              <a:cs typeface="Times New Roman" pitchFamily="18" charset="0"/>
            </a:endParaRPr>
          </a:p>
        </p:txBody>
      </p:sp>
      <p:sp>
        <p:nvSpPr>
          <p:cNvPr id="3" name="Rectangle 2"/>
          <p:cNvSpPr/>
          <p:nvPr/>
        </p:nvSpPr>
        <p:spPr>
          <a:xfrm>
            <a:off x="533400" y="627965"/>
            <a:ext cx="4249881" cy="646331"/>
          </a:xfrm>
          <a:prstGeom prst="rect">
            <a:avLst/>
          </a:prstGeom>
        </p:spPr>
        <p:txBody>
          <a:bodyPr wrap="none">
            <a:spAutoFit/>
          </a:bodyPr>
          <a:lstStyle/>
          <a:p>
            <a:r>
              <a:rPr lang="de-DE" sz="3600" b="1" dirty="0" smtClean="0">
                <a:latin typeface="Times New Roman" pitchFamily="18" charset="0"/>
                <a:cs typeface="Times New Roman" pitchFamily="18" charset="0"/>
              </a:rPr>
              <a:t>Expected </a:t>
            </a:r>
            <a:r>
              <a:rPr lang="de-DE" sz="3600" b="1" dirty="0">
                <a:latin typeface="Times New Roman" pitchFamily="18" charset="0"/>
                <a:cs typeface="Times New Roman" pitchFamily="18" charset="0"/>
              </a:rPr>
              <a:t>Outcomes:</a:t>
            </a:r>
            <a:endParaRPr lang="en-CA" sz="3600" dirty="0">
              <a:latin typeface="Times New Roman" pitchFamily="18" charset="0"/>
              <a:cs typeface="Times New Roman" pitchFamily="18" charset="0"/>
            </a:endParaRPr>
          </a:p>
        </p:txBody>
      </p:sp>
    </p:spTree>
    <p:extLst>
      <p:ext uri="{BB962C8B-B14F-4D97-AF65-F5344CB8AC3E}">
        <p14:creationId xmlns:p14="http://schemas.microsoft.com/office/powerpoint/2010/main" val="471669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371600"/>
            <a:ext cx="8141412" cy="4154984"/>
          </a:xfrm>
          <a:prstGeom prst="rect">
            <a:avLst/>
          </a:prstGeom>
        </p:spPr>
        <p:txBody>
          <a:bodyPr wrap="square">
            <a:spAutoFit/>
          </a:bodyPr>
          <a:lstStyle/>
          <a:p>
            <a:pPr marL="342900" indent="-342900">
              <a:spcBef>
                <a:spcPts val="1200"/>
              </a:spcBef>
              <a:spcAft>
                <a:spcPts val="1200"/>
              </a:spcAft>
              <a:buClr>
                <a:srgbClr val="FF0000"/>
              </a:buClr>
              <a:buSzPct val="150000"/>
              <a:buFont typeface="Arial" pitchFamily="34" charset="0"/>
              <a:buChar char="•"/>
            </a:pPr>
            <a:r>
              <a:rPr lang="en-US" sz="2800" b="1" dirty="0" smtClean="0">
                <a:solidFill>
                  <a:srgbClr val="00B050"/>
                </a:solidFill>
              </a:rPr>
              <a:t>Subproject </a:t>
            </a:r>
            <a:r>
              <a:rPr lang="en-US" sz="2800" b="1" dirty="0">
                <a:solidFill>
                  <a:srgbClr val="00B050"/>
                </a:solidFill>
              </a:rPr>
              <a:t>1.2a</a:t>
            </a:r>
            <a:r>
              <a:rPr lang="en-US" sz="2800" b="1" dirty="0"/>
              <a:t>:</a:t>
            </a:r>
            <a:r>
              <a:rPr lang="en-US" sz="2800" dirty="0"/>
              <a:t> 	Building a fixed coastal observing and forecast system for Halifax </a:t>
            </a:r>
            <a:r>
              <a:rPr lang="en-US" sz="2800" dirty="0" err="1"/>
              <a:t>Harbour</a:t>
            </a:r>
            <a:endParaRPr lang="en-CA" sz="2800" dirty="0"/>
          </a:p>
          <a:p>
            <a:pPr marL="342900" indent="-342900">
              <a:spcBef>
                <a:spcPts val="1200"/>
              </a:spcBef>
              <a:spcAft>
                <a:spcPts val="1200"/>
              </a:spcAft>
              <a:buClr>
                <a:srgbClr val="FF0000"/>
              </a:buClr>
              <a:buSzPct val="150000"/>
              <a:buFont typeface="Arial" pitchFamily="34" charset="0"/>
              <a:buChar char="•"/>
            </a:pPr>
            <a:r>
              <a:rPr lang="en-US" sz="2800" b="1" dirty="0">
                <a:solidFill>
                  <a:srgbClr val="00B050"/>
                </a:solidFill>
              </a:rPr>
              <a:t>Subproject 1.2b: </a:t>
            </a:r>
            <a:r>
              <a:rPr lang="en-US" sz="2800" b="1" dirty="0"/>
              <a:t>	</a:t>
            </a:r>
            <a:r>
              <a:rPr lang="en-US" sz="2800" dirty="0"/>
              <a:t>Building a fixed coastal forecast system for the southern Strait of Georgia, incorporating the existing VENUS coastal network</a:t>
            </a:r>
            <a:endParaRPr lang="en-CA" sz="2800" dirty="0"/>
          </a:p>
          <a:p>
            <a:pPr marL="342900" indent="-342900">
              <a:spcBef>
                <a:spcPts val="1200"/>
              </a:spcBef>
              <a:spcAft>
                <a:spcPts val="1200"/>
              </a:spcAft>
              <a:buClr>
                <a:srgbClr val="FF0000"/>
              </a:buClr>
              <a:buSzPct val="150000"/>
              <a:buFont typeface="Arial" pitchFamily="34" charset="0"/>
              <a:buChar char="•"/>
            </a:pPr>
            <a:r>
              <a:rPr lang="en-US" sz="2800" b="1" dirty="0">
                <a:solidFill>
                  <a:srgbClr val="00B050"/>
                </a:solidFill>
              </a:rPr>
              <a:t>Subproject 1.2c: </a:t>
            </a:r>
            <a:r>
              <a:rPr lang="en-US" sz="2800" b="1" dirty="0"/>
              <a:t>	</a:t>
            </a:r>
            <a:r>
              <a:rPr lang="en-US" sz="2800" dirty="0"/>
              <a:t>Analysis of risk and delivery of information to key stakeholders and the public for the two regions</a:t>
            </a:r>
            <a:endParaRPr lang="en-CA" sz="2800" dirty="0"/>
          </a:p>
        </p:txBody>
      </p:sp>
      <p:sp>
        <p:nvSpPr>
          <p:cNvPr id="3" name="Rectangle 2"/>
          <p:cNvSpPr/>
          <p:nvPr/>
        </p:nvSpPr>
        <p:spPr>
          <a:xfrm>
            <a:off x="533400" y="405825"/>
            <a:ext cx="6729406" cy="646331"/>
          </a:xfrm>
          <a:prstGeom prst="rect">
            <a:avLst/>
          </a:prstGeom>
        </p:spPr>
        <p:txBody>
          <a:bodyPr wrap="none">
            <a:spAutoFit/>
          </a:bodyPr>
          <a:lstStyle/>
          <a:p>
            <a:pPr>
              <a:spcBef>
                <a:spcPts val="1200"/>
              </a:spcBef>
              <a:spcAft>
                <a:spcPts val="1200"/>
              </a:spcAft>
            </a:pPr>
            <a:r>
              <a:rPr lang="en-US" sz="3600" b="1" dirty="0">
                <a:solidFill>
                  <a:srgbClr val="0070C0"/>
                </a:solidFill>
                <a:latin typeface="Times New Roman" pitchFamily="18" charset="0"/>
                <a:cs typeface="Times New Roman" pitchFamily="18" charset="0"/>
              </a:rPr>
              <a:t>Main </a:t>
            </a:r>
            <a:r>
              <a:rPr lang="en-US" sz="3600" b="1" dirty="0" smtClean="0">
                <a:solidFill>
                  <a:srgbClr val="0070C0"/>
                </a:solidFill>
                <a:latin typeface="Times New Roman" pitchFamily="18" charset="0"/>
                <a:cs typeface="Times New Roman" pitchFamily="18" charset="0"/>
              </a:rPr>
              <a:t>Components </a:t>
            </a:r>
            <a:r>
              <a:rPr lang="en-US" sz="3600" b="1" dirty="0">
                <a:solidFill>
                  <a:srgbClr val="0070C0"/>
                </a:solidFill>
                <a:latin typeface="Times New Roman" pitchFamily="18" charset="0"/>
                <a:cs typeface="Times New Roman" pitchFamily="18" charset="0"/>
              </a:rPr>
              <a:t>of Project 1.2:</a:t>
            </a:r>
            <a:endParaRPr lang="en-CA" sz="3600" b="1"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38685790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762000"/>
            <a:ext cx="8915400" cy="5940088"/>
          </a:xfrm>
          <a:prstGeom prst="rect">
            <a:avLst/>
          </a:prstGeom>
        </p:spPr>
        <p:txBody>
          <a:bodyPr wrap="square">
            <a:spAutoFit/>
          </a:bodyPr>
          <a:lstStyle/>
          <a:p>
            <a:pPr marL="285750" indent="-285750">
              <a:spcAft>
                <a:spcPts val="600"/>
              </a:spcAft>
              <a:buClr>
                <a:srgbClr val="FF0000"/>
              </a:buClr>
              <a:buSzPct val="140000"/>
              <a:buFont typeface="Arial" pitchFamily="34" charset="0"/>
              <a:buChar char="•"/>
            </a:pPr>
            <a:r>
              <a:rPr lang="en-CA" sz="2400" dirty="0" smtClean="0">
                <a:latin typeface="Times New Roman" pitchFamily="18" charset="0"/>
                <a:cs typeface="Times New Roman" pitchFamily="18" charset="0"/>
              </a:rPr>
              <a:t>Develop </a:t>
            </a:r>
            <a:r>
              <a:rPr lang="en-CA" sz="2400" dirty="0">
                <a:latin typeface="Times New Roman" pitchFamily="18" charset="0"/>
                <a:cs typeface="Times New Roman" pitchFamily="18" charset="0"/>
              </a:rPr>
              <a:t>a real-time forecast system for physical properties (sea level, currents, </a:t>
            </a:r>
            <a:r>
              <a:rPr lang="en-CA" sz="2400" dirty="0" smtClean="0">
                <a:latin typeface="Times New Roman" pitchFamily="18" charset="0"/>
                <a:cs typeface="Times New Roman" pitchFamily="18" charset="0"/>
              </a:rPr>
              <a:t>waves, temperature </a:t>
            </a:r>
            <a:r>
              <a:rPr lang="en-CA" sz="2400" dirty="0">
                <a:latin typeface="Times New Roman" pitchFamily="18" charset="0"/>
                <a:cs typeface="Times New Roman" pitchFamily="18" charset="0"/>
              </a:rPr>
              <a:t>and </a:t>
            </a:r>
            <a:r>
              <a:rPr lang="en-CA" sz="2400" dirty="0" smtClean="0">
                <a:latin typeface="Times New Roman" pitchFamily="18" charset="0"/>
                <a:cs typeface="Times New Roman" pitchFamily="18" charset="0"/>
              </a:rPr>
              <a:t>salinity</a:t>
            </a:r>
            <a:r>
              <a:rPr lang="en-CA" sz="2400" dirty="0">
                <a:latin typeface="Times New Roman" pitchFamily="18" charset="0"/>
                <a:cs typeface="Times New Roman" pitchFamily="18" charset="0"/>
              </a:rPr>
              <a:t>) within Halifax Harbour and the adjacent shelf.</a:t>
            </a:r>
          </a:p>
          <a:p>
            <a:pPr marL="285750" indent="-285750">
              <a:spcAft>
                <a:spcPts val="600"/>
              </a:spcAft>
              <a:buClr>
                <a:srgbClr val="FF0000"/>
              </a:buClr>
              <a:buSzPct val="140000"/>
              <a:buFont typeface="Arial" pitchFamily="34" charset="0"/>
              <a:buChar char="•"/>
            </a:pPr>
            <a:r>
              <a:rPr lang="en-CA" sz="2400" dirty="0">
                <a:latin typeface="Times New Roman" pitchFamily="18" charset="0"/>
                <a:cs typeface="Times New Roman" pitchFamily="18" charset="0"/>
              </a:rPr>
              <a:t>Develop schemes to assimilate physical observations (e.g., currents from mooring </a:t>
            </a:r>
            <a:r>
              <a:rPr lang="en-CA" sz="2400" dirty="0" smtClean="0">
                <a:latin typeface="Times New Roman" pitchFamily="18" charset="0"/>
                <a:cs typeface="Times New Roman" pitchFamily="18" charset="0"/>
              </a:rPr>
              <a:t>in Bedford </a:t>
            </a:r>
            <a:r>
              <a:rPr lang="en-CA" sz="2400" dirty="0">
                <a:latin typeface="Times New Roman" pitchFamily="18" charset="0"/>
                <a:cs typeface="Times New Roman" pitchFamily="18" charset="0"/>
              </a:rPr>
              <a:t>Basin, surface currents from the high frequency radar on the inner shelf) </a:t>
            </a:r>
            <a:r>
              <a:rPr lang="en-CA" sz="2400" dirty="0" smtClean="0">
                <a:latin typeface="Times New Roman" pitchFamily="18" charset="0"/>
                <a:cs typeface="Times New Roman" pitchFamily="18" charset="0"/>
              </a:rPr>
              <a:t>into the </a:t>
            </a:r>
            <a:r>
              <a:rPr lang="en-CA" sz="2400" dirty="0">
                <a:latin typeface="Times New Roman" pitchFamily="18" charset="0"/>
                <a:cs typeface="Times New Roman" pitchFamily="18" charset="0"/>
              </a:rPr>
              <a:t>model of Halifax Harbour and adjacent shelf.</a:t>
            </a:r>
          </a:p>
          <a:p>
            <a:pPr marL="285750" indent="-285750">
              <a:spcAft>
                <a:spcPts val="600"/>
              </a:spcAft>
              <a:buClr>
                <a:srgbClr val="FF0000"/>
              </a:buClr>
              <a:buSzPct val="140000"/>
              <a:buFont typeface="Arial" pitchFamily="34" charset="0"/>
              <a:buChar char="•"/>
            </a:pPr>
            <a:r>
              <a:rPr lang="en-CA" sz="2400" dirty="0" smtClean="0">
                <a:latin typeface="Times New Roman" pitchFamily="18" charset="0"/>
                <a:cs typeface="Times New Roman" pitchFamily="18" charset="0"/>
              </a:rPr>
              <a:t>Demonstrate </a:t>
            </a:r>
            <a:r>
              <a:rPr lang="en-CA" sz="2400" dirty="0">
                <a:latin typeface="Times New Roman" pitchFamily="18" charset="0"/>
                <a:cs typeface="Times New Roman" pitchFamily="18" charset="0"/>
              </a:rPr>
              <a:t>the capability for real-time forecasting of physical conditions in </a:t>
            </a:r>
            <a:r>
              <a:rPr lang="en-CA" sz="2400" dirty="0" smtClean="0">
                <a:latin typeface="Times New Roman" pitchFamily="18" charset="0"/>
                <a:cs typeface="Times New Roman" pitchFamily="18" charset="0"/>
              </a:rPr>
              <a:t>Halifax arbour </a:t>
            </a:r>
            <a:r>
              <a:rPr lang="en-CA" sz="2400" dirty="0">
                <a:latin typeface="Times New Roman" pitchFamily="18" charset="0"/>
                <a:cs typeface="Times New Roman" pitchFamily="18" charset="0"/>
              </a:rPr>
              <a:t>with quantified measures of forecast skill based on observations from </a:t>
            </a:r>
            <a:r>
              <a:rPr lang="en-CA" sz="2400" dirty="0" smtClean="0">
                <a:latin typeface="Times New Roman" pitchFamily="18" charset="0"/>
                <a:cs typeface="Times New Roman" pitchFamily="18" charset="0"/>
              </a:rPr>
              <a:t>moored instruments </a:t>
            </a:r>
            <a:r>
              <a:rPr lang="en-CA" sz="2400" dirty="0">
                <a:latin typeface="Times New Roman" pitchFamily="18" charset="0"/>
                <a:cs typeface="Times New Roman" pitchFamily="18" charset="0"/>
              </a:rPr>
              <a:t>and high frequency radar measurements.</a:t>
            </a:r>
          </a:p>
          <a:p>
            <a:pPr marL="285750" indent="-285750">
              <a:spcAft>
                <a:spcPts val="600"/>
              </a:spcAft>
              <a:buClr>
                <a:srgbClr val="FF0000"/>
              </a:buClr>
              <a:buSzPct val="140000"/>
              <a:buFont typeface="Arial" pitchFamily="34" charset="0"/>
              <a:buChar char="•"/>
            </a:pPr>
            <a:r>
              <a:rPr lang="en-CA" sz="2400" dirty="0">
                <a:latin typeface="Times New Roman" pitchFamily="18" charset="0"/>
                <a:cs typeface="Times New Roman" pitchFamily="18" charset="0"/>
              </a:rPr>
              <a:t>Generate maps of the risk of ship collision taking into account forecast </a:t>
            </a:r>
            <a:r>
              <a:rPr lang="en-CA" sz="2400" dirty="0" smtClean="0">
                <a:latin typeface="Times New Roman" pitchFamily="18" charset="0"/>
                <a:cs typeface="Times New Roman" pitchFamily="18" charset="0"/>
              </a:rPr>
              <a:t>ocean conditions</a:t>
            </a:r>
            <a:r>
              <a:rPr lang="en-CA" sz="2400" dirty="0">
                <a:latin typeface="Times New Roman" pitchFamily="18" charset="0"/>
                <a:cs typeface="Times New Roman" pitchFamily="18" charset="0"/>
              </a:rPr>
              <a:t>.</a:t>
            </a:r>
          </a:p>
          <a:p>
            <a:pPr marL="285750" indent="-285750">
              <a:spcAft>
                <a:spcPts val="600"/>
              </a:spcAft>
              <a:buClr>
                <a:srgbClr val="FF0000"/>
              </a:buClr>
              <a:buSzPct val="140000"/>
              <a:buFont typeface="Arial" pitchFamily="34" charset="0"/>
              <a:buChar char="•"/>
            </a:pPr>
            <a:r>
              <a:rPr lang="en-CA" sz="2400" dirty="0">
                <a:latin typeface="Times New Roman" pitchFamily="18" charset="0"/>
                <a:cs typeface="Times New Roman" pitchFamily="18" charset="0"/>
              </a:rPr>
              <a:t>Transition the real-time system to operations through a private sector partner.</a:t>
            </a:r>
          </a:p>
        </p:txBody>
      </p:sp>
      <p:sp>
        <p:nvSpPr>
          <p:cNvPr id="3" name="Rectangle 2"/>
          <p:cNvSpPr/>
          <p:nvPr/>
        </p:nvSpPr>
        <p:spPr>
          <a:xfrm>
            <a:off x="381000" y="228600"/>
            <a:ext cx="7014934" cy="523220"/>
          </a:xfrm>
          <a:prstGeom prst="rect">
            <a:avLst/>
          </a:prstGeom>
        </p:spPr>
        <p:txBody>
          <a:bodyPr wrap="none">
            <a:spAutoFit/>
          </a:bodyPr>
          <a:lstStyle/>
          <a:p>
            <a:r>
              <a:rPr lang="en-CA" sz="2800" b="1" dirty="0">
                <a:solidFill>
                  <a:srgbClr val="FF0000"/>
                </a:solidFill>
                <a:latin typeface="Times New Roman" pitchFamily="18" charset="0"/>
                <a:cs typeface="Times New Roman" pitchFamily="18" charset="0"/>
              </a:rPr>
              <a:t>Objectives for Halifax </a:t>
            </a:r>
            <a:r>
              <a:rPr lang="en-CA" sz="2800" b="1" dirty="0" smtClean="0">
                <a:solidFill>
                  <a:srgbClr val="FF0000"/>
                </a:solidFill>
                <a:latin typeface="Times New Roman" pitchFamily="18" charset="0"/>
                <a:cs typeface="Times New Roman" pitchFamily="18" charset="0"/>
              </a:rPr>
              <a:t>Harbour Component:</a:t>
            </a:r>
            <a:endParaRPr lang="en-CA" sz="2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940930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066800"/>
            <a:ext cx="8610600" cy="5293757"/>
          </a:xfrm>
          <a:prstGeom prst="rect">
            <a:avLst/>
          </a:prstGeom>
        </p:spPr>
        <p:txBody>
          <a:bodyPr wrap="square">
            <a:spAutoFit/>
          </a:bodyPr>
          <a:lstStyle/>
          <a:p>
            <a:pPr marL="285750" indent="-285750">
              <a:spcAft>
                <a:spcPts val="1200"/>
              </a:spcAft>
              <a:buClr>
                <a:srgbClr val="FF0000"/>
              </a:buClr>
              <a:buSzPct val="140000"/>
              <a:buFont typeface="Arial" pitchFamily="34" charset="0"/>
              <a:buChar char="•"/>
            </a:pPr>
            <a:r>
              <a:rPr lang="en-CA" sz="2800" dirty="0" smtClean="0">
                <a:latin typeface="Times New Roman" pitchFamily="18" charset="0"/>
                <a:cs typeface="Times New Roman" pitchFamily="18" charset="0"/>
              </a:rPr>
              <a:t>Test </a:t>
            </a:r>
            <a:r>
              <a:rPr lang="en-CA" sz="2800" dirty="0">
                <a:latin typeface="Times New Roman" pitchFamily="18" charset="0"/>
                <a:cs typeface="Times New Roman" pitchFamily="18" charset="0"/>
              </a:rPr>
              <a:t>and implement the </a:t>
            </a:r>
            <a:r>
              <a:rPr lang="en-CA" sz="2800" dirty="0" err="1">
                <a:latin typeface="Times New Roman" pitchFamily="18" charset="0"/>
                <a:cs typeface="Times New Roman" pitchFamily="18" charset="0"/>
              </a:rPr>
              <a:t>relocatable</a:t>
            </a:r>
            <a:r>
              <a:rPr lang="en-CA" sz="2800" dirty="0">
                <a:latin typeface="Times New Roman" pitchFamily="18" charset="0"/>
                <a:cs typeface="Times New Roman" pitchFamily="18" charset="0"/>
              </a:rPr>
              <a:t> model component from IP1.1 in the Strait </a:t>
            </a:r>
            <a:r>
              <a:rPr lang="en-CA" sz="2800" dirty="0" smtClean="0">
                <a:latin typeface="Times New Roman" pitchFamily="18" charset="0"/>
                <a:cs typeface="Times New Roman" pitchFamily="18" charset="0"/>
              </a:rPr>
              <a:t>of Georgia</a:t>
            </a:r>
            <a:r>
              <a:rPr lang="en-CA" sz="2800" dirty="0">
                <a:latin typeface="Times New Roman" pitchFamily="18" charset="0"/>
                <a:cs typeface="Times New Roman" pitchFamily="18" charset="0"/>
              </a:rPr>
              <a:t>, using physical observations from the VENUS Coastal Network.</a:t>
            </a:r>
          </a:p>
          <a:p>
            <a:pPr marL="285750" indent="-285750">
              <a:spcAft>
                <a:spcPts val="1200"/>
              </a:spcAft>
              <a:buClr>
                <a:srgbClr val="FF0000"/>
              </a:buClr>
              <a:buSzPct val="140000"/>
              <a:buFont typeface="Arial" pitchFamily="34" charset="0"/>
              <a:buChar char="•"/>
            </a:pPr>
            <a:r>
              <a:rPr lang="en-CA" sz="2800" dirty="0">
                <a:latin typeface="Times New Roman" pitchFamily="18" charset="0"/>
                <a:cs typeface="Times New Roman" pitchFamily="18" charset="0"/>
              </a:rPr>
              <a:t>Expand the atmosphere-ocean system to include a biogeochemical component.</a:t>
            </a:r>
          </a:p>
          <a:p>
            <a:pPr marL="285750" indent="-285750">
              <a:spcAft>
                <a:spcPts val="1200"/>
              </a:spcAft>
              <a:buClr>
                <a:srgbClr val="FF0000"/>
              </a:buClr>
              <a:buSzPct val="140000"/>
              <a:buFont typeface="Arial" pitchFamily="34" charset="0"/>
              <a:buChar char="•"/>
            </a:pPr>
            <a:r>
              <a:rPr lang="en-CA" sz="2800" dirty="0">
                <a:latin typeface="Times New Roman" pitchFamily="18" charset="0"/>
                <a:cs typeface="Times New Roman" pitchFamily="18" charset="0"/>
              </a:rPr>
              <a:t>Develop a marine environmental prediction and response capability for the </a:t>
            </a:r>
            <a:r>
              <a:rPr lang="en-CA" sz="2800" dirty="0" smtClean="0">
                <a:latin typeface="Times New Roman" pitchFamily="18" charset="0"/>
                <a:cs typeface="Times New Roman" pitchFamily="18" charset="0"/>
              </a:rPr>
              <a:t>southern Strait </a:t>
            </a:r>
            <a:r>
              <a:rPr lang="en-CA" sz="2800" dirty="0">
                <a:latin typeface="Times New Roman" pitchFamily="18" charset="0"/>
                <a:cs typeface="Times New Roman" pitchFamily="18" charset="0"/>
              </a:rPr>
              <a:t>of Georgia, building on the existing and planned VENUS observing network.</a:t>
            </a:r>
          </a:p>
          <a:p>
            <a:pPr marL="285750" indent="-285750">
              <a:spcAft>
                <a:spcPts val="1200"/>
              </a:spcAft>
              <a:buClr>
                <a:srgbClr val="FF0000"/>
              </a:buClr>
              <a:buSzPct val="140000"/>
              <a:buFont typeface="Arial" pitchFamily="34" charset="0"/>
              <a:buChar char="•"/>
            </a:pPr>
            <a:r>
              <a:rPr lang="en-CA" sz="2800" dirty="0">
                <a:latin typeface="Times New Roman" pitchFamily="18" charset="0"/>
                <a:cs typeface="Times New Roman" pitchFamily="18" charset="0"/>
              </a:rPr>
              <a:t>Incorporate indicators of socioeconomic risk for users (e.g., damage to </a:t>
            </a:r>
            <a:r>
              <a:rPr lang="en-CA" sz="2800" dirty="0" smtClean="0">
                <a:latin typeface="Times New Roman" pitchFamily="18" charset="0"/>
                <a:cs typeface="Times New Roman" pitchFamily="18" charset="0"/>
              </a:rPr>
              <a:t>physical infrastructure </a:t>
            </a:r>
            <a:r>
              <a:rPr lang="en-CA" sz="2800" dirty="0">
                <a:latin typeface="Times New Roman" pitchFamily="18" charset="0"/>
                <a:cs typeface="Times New Roman" pitchFamily="18" charset="0"/>
              </a:rPr>
              <a:t>along coastlines, losses to marine-dependent economic sectors).</a:t>
            </a:r>
          </a:p>
        </p:txBody>
      </p:sp>
      <p:sp>
        <p:nvSpPr>
          <p:cNvPr id="3" name="Rectangle 2"/>
          <p:cNvSpPr/>
          <p:nvPr/>
        </p:nvSpPr>
        <p:spPr>
          <a:xfrm>
            <a:off x="304800" y="228600"/>
            <a:ext cx="5851858" cy="584775"/>
          </a:xfrm>
          <a:prstGeom prst="rect">
            <a:avLst/>
          </a:prstGeom>
        </p:spPr>
        <p:txBody>
          <a:bodyPr wrap="none">
            <a:spAutoFit/>
          </a:bodyPr>
          <a:lstStyle/>
          <a:p>
            <a:r>
              <a:rPr lang="en-CA" sz="3200" b="1" dirty="0">
                <a:solidFill>
                  <a:srgbClr val="FF0000"/>
                </a:solidFill>
                <a:latin typeface="Times New Roman" pitchFamily="18" charset="0"/>
                <a:cs typeface="Times New Roman" pitchFamily="18" charset="0"/>
              </a:rPr>
              <a:t>Objectives for Strait of </a:t>
            </a:r>
            <a:r>
              <a:rPr lang="en-CA" sz="3200" b="1" dirty="0" smtClean="0">
                <a:solidFill>
                  <a:srgbClr val="FF0000"/>
                </a:solidFill>
                <a:latin typeface="Times New Roman" pitchFamily="18" charset="0"/>
                <a:cs typeface="Times New Roman" pitchFamily="18" charset="0"/>
              </a:rPr>
              <a:t>Georgia:</a:t>
            </a:r>
            <a:endParaRPr lang="en-CA" sz="3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4288473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283017"/>
            <a:ext cx="8534400" cy="4431983"/>
          </a:xfrm>
          <a:prstGeom prst="rect">
            <a:avLst/>
          </a:prstGeom>
        </p:spPr>
        <p:txBody>
          <a:bodyPr wrap="square">
            <a:spAutoFit/>
          </a:bodyPr>
          <a:lstStyle/>
          <a:p>
            <a:pPr>
              <a:spcAft>
                <a:spcPts val="1200"/>
              </a:spcAft>
            </a:pPr>
            <a:r>
              <a:rPr lang="en-US" sz="2800" b="1" dirty="0" smtClean="0">
                <a:solidFill>
                  <a:srgbClr val="00B050"/>
                </a:solidFill>
              </a:rPr>
              <a:t>Year </a:t>
            </a:r>
            <a:r>
              <a:rPr lang="en-US" sz="2800" b="1" dirty="0">
                <a:solidFill>
                  <a:srgbClr val="00B050"/>
                </a:solidFill>
              </a:rPr>
              <a:t>1</a:t>
            </a:r>
            <a:r>
              <a:rPr lang="en-US" sz="2800" b="1" dirty="0" smtClean="0">
                <a:solidFill>
                  <a:srgbClr val="00B050"/>
                </a:solidFill>
              </a:rPr>
              <a:t>:</a:t>
            </a:r>
            <a:endParaRPr lang="en-CA" sz="2800" dirty="0">
              <a:solidFill>
                <a:srgbClr val="00B050"/>
              </a:solidFill>
            </a:endParaRPr>
          </a:p>
          <a:p>
            <a:pPr marL="457200" indent="-457200">
              <a:spcAft>
                <a:spcPts val="1200"/>
              </a:spcAft>
              <a:buFont typeface="Arial" pitchFamily="34" charset="0"/>
              <a:buChar char="•"/>
            </a:pPr>
            <a:r>
              <a:rPr lang="en-US" sz="2800" dirty="0"/>
              <a:t>Reports on workshops (East and West coasts) with partners to coordinate planning, user needs, and communication of expected research results (Sheng</a:t>
            </a:r>
            <a:r>
              <a:rPr lang="en-US" sz="2800" dirty="0" smtClean="0"/>
              <a:t>, </a:t>
            </a:r>
            <a:r>
              <a:rPr lang="en-US" sz="2800" dirty="0" err="1" smtClean="0"/>
              <a:t>Perrie</a:t>
            </a:r>
            <a:r>
              <a:rPr lang="en-US" sz="2800" dirty="0" smtClean="0"/>
              <a:t>, </a:t>
            </a:r>
            <a:r>
              <a:rPr lang="en-US" sz="2800" dirty="0"/>
              <a:t>Denman, Chang).</a:t>
            </a:r>
            <a:endParaRPr lang="en-CA" sz="2800" dirty="0"/>
          </a:p>
          <a:p>
            <a:pPr marL="457200" indent="-457200">
              <a:spcAft>
                <a:spcPts val="1200"/>
              </a:spcAft>
              <a:buFont typeface="Arial" pitchFamily="34" charset="0"/>
              <a:buChar char="•"/>
            </a:pPr>
            <a:r>
              <a:rPr lang="en-US" sz="2800" dirty="0"/>
              <a:t>Deploy buoy in Halifax </a:t>
            </a:r>
            <a:r>
              <a:rPr lang="en-US" sz="2800" dirty="0" err="1"/>
              <a:t>Harbour</a:t>
            </a:r>
            <a:r>
              <a:rPr lang="en-US" sz="2800" dirty="0"/>
              <a:t> (</a:t>
            </a:r>
            <a:r>
              <a:rPr lang="en-US" sz="2800" dirty="0" smtClean="0"/>
              <a:t>Sheng and </a:t>
            </a:r>
            <a:r>
              <a:rPr lang="en-US" sz="2800" dirty="0" err="1" smtClean="0"/>
              <a:t>Perrie</a:t>
            </a:r>
            <a:r>
              <a:rPr lang="en-US" sz="2800" dirty="0" smtClean="0"/>
              <a:t> </a:t>
            </a:r>
            <a:r>
              <a:rPr lang="en-US" sz="2800" dirty="0"/>
              <a:t>with Observations Core).</a:t>
            </a:r>
            <a:endParaRPr lang="en-CA" sz="2800" dirty="0"/>
          </a:p>
          <a:p>
            <a:pPr marL="457200" indent="-457200">
              <a:spcAft>
                <a:spcPts val="1200"/>
              </a:spcAft>
              <a:buFont typeface="Arial" pitchFamily="34" charset="0"/>
              <a:buChar char="•"/>
            </a:pPr>
            <a:r>
              <a:rPr lang="en-US" sz="2800" dirty="0"/>
              <a:t>Catalogue of information sources on Halifax </a:t>
            </a:r>
            <a:r>
              <a:rPr lang="en-US" sz="2800" dirty="0" err="1"/>
              <a:t>Harbour</a:t>
            </a:r>
            <a:r>
              <a:rPr lang="en-US" sz="2800" dirty="0"/>
              <a:t> risks (</a:t>
            </a:r>
            <a:r>
              <a:rPr lang="en-US" sz="2800" dirty="0" err="1"/>
              <a:t>Pelot</a:t>
            </a:r>
            <a:r>
              <a:rPr lang="en-US" sz="2800" dirty="0" smtClean="0"/>
              <a:t>).</a:t>
            </a:r>
            <a:endParaRPr lang="en-CA" sz="2800" dirty="0"/>
          </a:p>
        </p:txBody>
      </p:sp>
      <p:sp>
        <p:nvSpPr>
          <p:cNvPr id="3" name="Rectangle 2"/>
          <p:cNvSpPr/>
          <p:nvPr/>
        </p:nvSpPr>
        <p:spPr>
          <a:xfrm>
            <a:off x="762000" y="304800"/>
            <a:ext cx="7576113" cy="584775"/>
          </a:xfrm>
          <a:prstGeom prst="rect">
            <a:avLst/>
          </a:prstGeom>
        </p:spPr>
        <p:txBody>
          <a:bodyPr wrap="none">
            <a:spAutoFit/>
          </a:bodyPr>
          <a:lstStyle/>
          <a:p>
            <a:r>
              <a:rPr lang="en-US" sz="3200" b="1" dirty="0">
                <a:solidFill>
                  <a:srgbClr val="FF0000"/>
                </a:solidFill>
                <a:latin typeface="Times New Roman" pitchFamily="18" charset="0"/>
                <a:cs typeface="Times New Roman" pitchFamily="18" charset="0"/>
              </a:rPr>
              <a:t>Timeline and </a:t>
            </a:r>
            <a:r>
              <a:rPr lang="en-US" sz="3200" b="1" dirty="0" smtClean="0">
                <a:solidFill>
                  <a:srgbClr val="FF0000"/>
                </a:solidFill>
                <a:latin typeface="Times New Roman" pitchFamily="18" charset="0"/>
                <a:cs typeface="Times New Roman" pitchFamily="18" charset="0"/>
              </a:rPr>
              <a:t>Key Deliverables </a:t>
            </a:r>
            <a:r>
              <a:rPr lang="en-US" sz="3200" b="1" dirty="0">
                <a:solidFill>
                  <a:srgbClr val="FF0000"/>
                </a:solidFill>
                <a:latin typeface="Times New Roman" pitchFamily="18" charset="0"/>
                <a:cs typeface="Times New Roman" pitchFamily="18" charset="0"/>
              </a:rPr>
              <a:t>(Years 1-3)</a:t>
            </a:r>
            <a:endParaRPr lang="en-CA" sz="32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523142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69868"/>
            <a:ext cx="8763000" cy="5878532"/>
          </a:xfrm>
          <a:prstGeom prst="rect">
            <a:avLst/>
          </a:prstGeom>
        </p:spPr>
        <p:txBody>
          <a:bodyPr wrap="square">
            <a:spAutoFit/>
          </a:bodyPr>
          <a:lstStyle/>
          <a:p>
            <a:pPr>
              <a:spcAft>
                <a:spcPts val="1200"/>
              </a:spcAft>
            </a:pPr>
            <a:r>
              <a:rPr lang="en-US" sz="2800" b="1" dirty="0" smtClean="0">
                <a:solidFill>
                  <a:srgbClr val="00B050"/>
                </a:solidFill>
              </a:rPr>
              <a:t>Year </a:t>
            </a:r>
            <a:r>
              <a:rPr lang="en-US" sz="2800" b="1" dirty="0">
                <a:solidFill>
                  <a:srgbClr val="00B050"/>
                </a:solidFill>
              </a:rPr>
              <a:t>2</a:t>
            </a:r>
            <a:r>
              <a:rPr lang="en-US" sz="2800" b="1" dirty="0" smtClean="0">
                <a:solidFill>
                  <a:srgbClr val="00B050"/>
                </a:solidFill>
              </a:rPr>
              <a:t>:</a:t>
            </a:r>
            <a:endParaRPr lang="en-CA" sz="2800" dirty="0">
              <a:solidFill>
                <a:srgbClr val="00B050"/>
              </a:solidFill>
            </a:endParaRPr>
          </a:p>
          <a:p>
            <a:pPr marL="457200" indent="-457200">
              <a:spcAft>
                <a:spcPts val="1200"/>
              </a:spcAft>
              <a:buFont typeface="Arial" pitchFamily="34" charset="0"/>
              <a:buChar char="•"/>
            </a:pPr>
            <a:r>
              <a:rPr lang="en-US" sz="2800" dirty="0"/>
              <a:t>Deploy and test parallelized version of new wave model system based on WW3 and unstructured SWAN (</a:t>
            </a:r>
            <a:r>
              <a:rPr lang="en-US" sz="2800" dirty="0" err="1"/>
              <a:t>Perrie</a:t>
            </a:r>
            <a:r>
              <a:rPr lang="en-US" sz="2800" dirty="0"/>
              <a:t>, Sheng).</a:t>
            </a:r>
            <a:endParaRPr lang="en-CA" sz="2800" dirty="0"/>
          </a:p>
          <a:p>
            <a:pPr marL="457200" indent="-457200">
              <a:spcAft>
                <a:spcPts val="1200"/>
              </a:spcAft>
              <a:buFont typeface="Arial" pitchFamily="34" charset="0"/>
              <a:buChar char="•"/>
            </a:pPr>
            <a:r>
              <a:rPr lang="en-US" sz="2800" dirty="0"/>
              <a:t>Integrate VENUS observations from cabled sites, ferries, gliders, high frequency radar, into a database for assimilation into NEMO fixed model (Denman, </a:t>
            </a:r>
            <a:r>
              <a:rPr lang="en-US" sz="2800" dirty="0" err="1"/>
              <a:t>Pawlowicz</a:t>
            </a:r>
            <a:r>
              <a:rPr lang="en-US" sz="2800" dirty="0"/>
              <a:t>, in collaboration with the Observation Core</a:t>
            </a:r>
            <a:r>
              <a:rPr lang="en-US" sz="2800" dirty="0" smtClean="0"/>
              <a:t>).</a:t>
            </a:r>
            <a:endParaRPr lang="en-CA" sz="2800" dirty="0"/>
          </a:p>
          <a:p>
            <a:pPr marL="457200" indent="-457200">
              <a:spcAft>
                <a:spcPts val="1200"/>
              </a:spcAft>
              <a:buFont typeface="Arial" pitchFamily="34" charset="0"/>
              <a:buChar char="•"/>
            </a:pPr>
            <a:r>
              <a:rPr lang="en-US" sz="2800" dirty="0" smtClean="0"/>
              <a:t>Baseline </a:t>
            </a:r>
            <a:r>
              <a:rPr lang="en-US" sz="2800" dirty="0"/>
              <a:t>GIS database of coastal uses in the Strait of Georgia (Chang).</a:t>
            </a:r>
            <a:endParaRPr lang="en-CA" sz="2800" dirty="0"/>
          </a:p>
          <a:p>
            <a:pPr marL="457200" indent="-457200">
              <a:spcAft>
                <a:spcPts val="1200"/>
              </a:spcAft>
              <a:buFont typeface="Arial" pitchFamily="34" charset="0"/>
              <a:buChar char="•"/>
            </a:pPr>
            <a:r>
              <a:rPr lang="en-US" sz="2800" dirty="0"/>
              <a:t>GIS layers of processed shipping traffic in Halifax </a:t>
            </a:r>
            <a:r>
              <a:rPr lang="en-US" sz="2800" dirty="0" err="1"/>
              <a:t>Harbour</a:t>
            </a:r>
            <a:r>
              <a:rPr lang="en-US" sz="2800" dirty="0"/>
              <a:t> (</a:t>
            </a:r>
            <a:r>
              <a:rPr lang="en-US" sz="2800" dirty="0" err="1"/>
              <a:t>Pelot</a:t>
            </a:r>
            <a:r>
              <a:rPr lang="en-US" sz="2800" dirty="0" smtClean="0"/>
              <a:t>).</a:t>
            </a:r>
            <a:endParaRPr lang="en-CA" sz="2800" dirty="0"/>
          </a:p>
        </p:txBody>
      </p:sp>
    </p:spTree>
    <p:extLst>
      <p:ext uri="{BB962C8B-B14F-4D97-AF65-F5344CB8AC3E}">
        <p14:creationId xmlns:p14="http://schemas.microsoft.com/office/powerpoint/2010/main" val="39672389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471</TotalTime>
  <Words>846</Words>
  <Application>Microsoft Office PowerPoint</Application>
  <PresentationFormat>On-screen Show (4:3)</PresentationFormat>
  <Paragraphs>53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Alison Maunder</dc:creator>
  <cp:lastModifiedBy>sheng</cp:lastModifiedBy>
  <cp:revision>53</cp:revision>
  <cp:lastPrinted>2013-01-22T15:05:11Z</cp:lastPrinted>
  <dcterms:created xsi:type="dcterms:W3CDTF">2012-09-07T12:31:10Z</dcterms:created>
  <dcterms:modified xsi:type="dcterms:W3CDTF">2013-01-23T11:28:59Z</dcterms:modified>
</cp:coreProperties>
</file>