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6" r:id="rId2"/>
    <p:sldId id="327" r:id="rId3"/>
    <p:sldId id="356" r:id="rId4"/>
    <p:sldId id="358" r:id="rId5"/>
    <p:sldId id="360" r:id="rId6"/>
    <p:sldId id="361" r:id="rId7"/>
    <p:sldId id="359" r:id="rId8"/>
    <p:sldId id="362" r:id="rId9"/>
    <p:sldId id="363" r:id="rId10"/>
    <p:sldId id="364" r:id="rId11"/>
    <p:sldId id="32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>
        <p:scale>
          <a:sx n="96" d="100"/>
          <a:sy n="96" d="100"/>
        </p:scale>
        <p:origin x="-636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885E-8AE7-404B-A625-A10A1207BF3A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597B-6937-45E2-A3DF-D13100A47E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9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791F5A-97F3-C24E-B757-929AF4C550BF}" type="slidenum">
              <a:rPr lang="en-US"/>
              <a:pPr/>
              <a:t>5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BBE9DC-12C8-4DA3-B975-DD6632250571}" type="datetimeFigureOut">
              <a:rPr lang="en-US" smtClean="0"/>
              <a:pPr/>
              <a:t>11/1/2013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0043F7-8E0C-45CF-91B3-6F781BF16E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d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OPARcolo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6043" y="914400"/>
            <a:ext cx="3408557" cy="21600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3429000"/>
            <a:ext cx="7772400" cy="20621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Initial Project 1.1:    A </a:t>
            </a:r>
            <a:r>
              <a:rPr lang="en-US" sz="3200" b="1" dirty="0" err="1" smtClean="0">
                <a:solidFill>
                  <a:prstClr val="black"/>
                </a:solidFill>
              </a:rPr>
              <a:t>Relocatable</a:t>
            </a:r>
            <a:r>
              <a:rPr lang="en-US" sz="3200" b="1" dirty="0" smtClean="0">
                <a:solidFill>
                  <a:prstClr val="black"/>
                </a:solidFill>
              </a:rPr>
              <a:t> Coupled Atmosphere-Ocean Prediction System </a:t>
            </a:r>
          </a:p>
          <a:p>
            <a:pPr algn="ctr"/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Ocean Data Assimilation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4490" y="5168205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Importance of tailoring the ensemble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45873"/>
          <a:stretch>
            <a:fillRect/>
          </a:stretch>
        </p:blipFill>
        <p:spPr>
          <a:xfrm>
            <a:off x="1066800" y="1447800"/>
            <a:ext cx="3079495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600201"/>
            <a:ext cx="4267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RMS of Difference Between </a:t>
            </a:r>
          </a:p>
          <a:p>
            <a:pPr algn="ctr"/>
            <a:r>
              <a:rPr lang="en-US" b="1" dirty="0" smtClean="0"/>
              <a:t>Argo </a:t>
            </a:r>
            <a:r>
              <a:rPr lang="en-US" b="1" dirty="0" err="1" smtClean="0"/>
              <a:t>T(z</a:t>
            </a:r>
            <a:r>
              <a:rPr lang="en-US" b="1" dirty="0" smtClean="0"/>
              <a:t>) and Various Predictions</a:t>
            </a:r>
          </a:p>
          <a:p>
            <a:pPr algn="ctr"/>
            <a:r>
              <a:rPr lang="en-US" b="1" dirty="0" smtClean="0"/>
              <a:t>of the North Atlantic</a:t>
            </a:r>
          </a:p>
          <a:p>
            <a:endParaRPr lang="en-US" dirty="0" smtClean="0"/>
          </a:p>
          <a:p>
            <a:r>
              <a:rPr lang="en-US" b="1" dirty="0" smtClean="0"/>
              <a:t>Black: </a:t>
            </a:r>
            <a:r>
              <a:rPr lang="en-US" dirty="0" smtClean="0"/>
              <a:t>Seasonal climatology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Blue: </a:t>
            </a:r>
            <a:r>
              <a:rPr lang="en-US" dirty="0" smtClean="0"/>
              <a:t> Non assimilative forecast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Red dash</a:t>
            </a:r>
            <a:r>
              <a:rPr lang="en-US" dirty="0" smtClean="0"/>
              <a:t>: Assimilation of SST and altimetry, no vertical tailoring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 Assimilation of SST and altimetry, with vertical tailoring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Two major applications planned:</a:t>
            </a:r>
            <a:endParaRPr lang="en-US" sz="4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87701"/>
            <a:ext cx="792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Strait of Georgia (years 1 to 3): </a:t>
            </a:r>
            <a:r>
              <a:rPr lang="en-US" sz="2000" dirty="0" smtClean="0"/>
              <a:t>In situ ocean observations from VENUS </a:t>
            </a:r>
            <a:r>
              <a:rPr lang="en-CA" sz="2000" dirty="0" smtClean="0"/>
              <a:t>(e.g., surface current fields from CODAR, temperature and salinity from moorings, gliders, and instrumented ferries). </a:t>
            </a:r>
          </a:p>
          <a:p>
            <a:endParaRPr lang="en-CA" sz="2000" dirty="0" smtClean="0"/>
          </a:p>
          <a:p>
            <a:endParaRPr lang="en-CA" sz="2000" dirty="0" smtClean="0"/>
          </a:p>
          <a:p>
            <a:r>
              <a:rPr lang="en-CA" sz="2000" b="1" dirty="0" err="1" smtClean="0">
                <a:solidFill>
                  <a:srgbClr val="FF0000"/>
                </a:solidFill>
              </a:rPr>
              <a:t>Scotian</a:t>
            </a:r>
            <a:r>
              <a:rPr lang="en-CA" sz="2000" b="1" dirty="0" smtClean="0">
                <a:solidFill>
                  <a:srgbClr val="FF0000"/>
                </a:solidFill>
              </a:rPr>
              <a:t> Shelf </a:t>
            </a:r>
            <a:r>
              <a:rPr lang="en-US" sz="2000" b="1" dirty="0" smtClean="0">
                <a:solidFill>
                  <a:srgbClr val="FF0000"/>
                </a:solidFill>
              </a:rPr>
              <a:t>(years 4 to 5): </a:t>
            </a:r>
            <a:r>
              <a:rPr lang="en-CA" sz="2000" dirty="0" smtClean="0"/>
              <a:t>In situ ocean data collected by OTN, supplemented by </a:t>
            </a:r>
            <a:r>
              <a:rPr lang="en-CA" sz="2000" dirty="0" err="1" smtClean="0"/>
              <a:t>hydrographic</a:t>
            </a:r>
            <a:r>
              <a:rPr lang="en-CA" sz="2000" dirty="0" smtClean="0"/>
              <a:t> measurements made by autonomous surface vehicle operated by Observation Core. Small scale tracer release experiment, carried out in parallel with OTN measurements, will be performed on the inner </a:t>
            </a:r>
            <a:r>
              <a:rPr lang="en-CA" sz="2000" dirty="0" err="1" smtClean="0"/>
              <a:t>Scotian</a:t>
            </a:r>
            <a:r>
              <a:rPr lang="en-CA" sz="2000" dirty="0" smtClean="0"/>
              <a:t> Shelf.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What will this activity help develop?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153400" cy="4953000"/>
          </a:xfrm>
        </p:spPr>
        <p:txBody>
          <a:bodyPr>
            <a:normAutofit/>
          </a:bodyPr>
          <a:lstStyle/>
          <a:p>
            <a:pPr marL="346075">
              <a:spcBef>
                <a:spcPts val="2400"/>
              </a:spcBef>
            </a:pPr>
            <a:endParaRPr lang="en-US" sz="1800" dirty="0" smtClean="0">
              <a:latin typeface="Georgia" pitchFamily="18" charset="0"/>
              <a:ea typeface="Georgia" pitchFamily="18" charset="0"/>
              <a:cs typeface="Georgia" pitchFamily="18" charset="0"/>
            </a:endParaRPr>
          </a:p>
          <a:p>
            <a:r>
              <a:rPr lang="en-CA" sz="2400" dirty="0" smtClean="0"/>
              <a:t>A data assimilative ocean forecast system, configurable within hours of a marine emergency, that will provide short-term forecasts (hours to weeks) of the physical properties of the ocean to help guide emergency response. </a:t>
            </a:r>
          </a:p>
          <a:p>
            <a:endParaRPr lang="en-CA" sz="2400" dirty="0" smtClean="0"/>
          </a:p>
          <a:p>
            <a:r>
              <a:rPr lang="en-CA" sz="2400" dirty="0" smtClean="0"/>
              <a:t>New capabilities such as ability to (</a:t>
            </a:r>
            <a:r>
              <a:rPr lang="en-CA" sz="2400" dirty="0" err="1" smtClean="0"/>
              <a:t>i</a:t>
            </a:r>
            <a:r>
              <a:rPr lang="en-CA" sz="2400" dirty="0" smtClean="0"/>
              <a:t>) assimilate physical properties of the ocean to improve the initial conditions, and (ii) provide measures of uncertainty.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96112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391401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Focus:  </a:t>
            </a:r>
            <a:r>
              <a:rPr lang="en-US" dirty="0" smtClean="0">
                <a:solidFill>
                  <a:srgbClr val="000000"/>
                </a:solidFill>
              </a:rPr>
              <a:t>Ocean forecasting, thus need to improve initial conditions. Includes high res (&lt;1 km) models of deep ocean and shelf (+tides).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Code</a:t>
            </a:r>
            <a:r>
              <a:rPr lang="en-US" dirty="0" smtClean="0"/>
              <a:t>:  Use Concepts-friendly model </a:t>
            </a:r>
            <a:r>
              <a:rPr lang="en-CA" dirty="0" smtClean="0"/>
              <a:t>code (NEMO) to facilitate collaboration and knowledge transfer.</a:t>
            </a:r>
          </a:p>
          <a:p>
            <a:endParaRPr lang="en-CA" dirty="0" smtClean="0"/>
          </a:p>
          <a:p>
            <a:pPr>
              <a:buFont typeface="Arial"/>
              <a:buChar char="•"/>
            </a:pPr>
            <a:r>
              <a:rPr lang="en-CA" b="1" dirty="0" smtClean="0">
                <a:solidFill>
                  <a:srgbClr val="FF0000"/>
                </a:solidFill>
              </a:rPr>
              <a:t> Initial and Boundary Conditions, Downscaling: </a:t>
            </a:r>
            <a:r>
              <a:rPr lang="en-CA" dirty="0" smtClean="0"/>
              <a:t>Use large-scale, operational models already in place, e.g., HYCOM. </a:t>
            </a:r>
            <a:r>
              <a:rPr lang="en-CA" dirty="0" err="1" smtClean="0"/>
              <a:t>Natacha</a:t>
            </a:r>
            <a:r>
              <a:rPr lang="en-CA" dirty="0" smtClean="0"/>
              <a:t> Bernier (for Gilbert Brunet) developing ensemble-based, global, water level forecasting system with application to coastal downscaling.</a:t>
            </a:r>
          </a:p>
          <a:p>
            <a:pPr>
              <a:buFont typeface="Arial"/>
              <a:buChar char="•"/>
            </a:pPr>
            <a:endParaRPr lang="en-CA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Robust and Rapid Assimilation: </a:t>
            </a:r>
            <a:r>
              <a:rPr lang="en-US" dirty="0" smtClean="0"/>
              <a:t> Deal with range of data types (e.g., coastal sea level, satellite SST, drifter trajectories, </a:t>
            </a:r>
            <a:r>
              <a:rPr lang="en-US" dirty="0" err="1" smtClean="0"/>
              <a:t>Codar</a:t>
            </a:r>
            <a:r>
              <a:rPr lang="en-US" dirty="0" smtClean="0"/>
              <a:t>, tidal information). Need to spin up system rapidly and generate modular code where possible. Ensemble-based methods to get at uncertainty. 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1" y="2590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Will say a few words about three topics: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Ocean </a:t>
            </a:r>
            <a:r>
              <a:rPr lang="en-US" sz="2400" dirty="0" err="1" smtClean="0"/>
              <a:t>modelling</a:t>
            </a: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Downscaling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Assimilation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948961" y="676519"/>
            <a:ext cx="719136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0021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sz="2200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Relocatable</a:t>
            </a:r>
            <a:r>
              <a:rPr lang="en-US" sz="22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capability applied to the Strait of Georgia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1591047"/>
            <a:ext cx="384048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Curvilinear grid definition using </a:t>
            </a:r>
            <a:r>
              <a:rPr lang="en-US" sz="1600" i="1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Seagrid</a:t>
            </a:r>
            <a:endParaRPr lang="en-US" i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60" y="1944460"/>
            <a:ext cx="3939840" cy="4761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6327" t="6418" r="7908" b="7702"/>
          <a:stretch>
            <a:fillRect/>
          </a:stretch>
        </p:blipFill>
        <p:spPr bwMode="auto">
          <a:xfrm>
            <a:off x="5333086" y="1981200"/>
            <a:ext cx="3734714" cy="46021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52600" y="1600200"/>
            <a:ext cx="37152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6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Cascadia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bathymetry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 </a:t>
            </a:r>
            <a:r>
              <a:rPr lang="en-US" sz="1600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SoG</a:t>
            </a:r>
            <a:r>
              <a:rPr lang="en-US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grid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022040" y="3048000"/>
            <a:ext cx="1388160" cy="10109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04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One out of 10 grid </a:t>
            </a:r>
            <a:b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point is </a:t>
            </a:r>
            <a:r>
              <a:rPr lang="en-US" sz="1100" b="1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shown</a:t>
            </a:r>
          </a:p>
          <a:p>
            <a:pPr>
              <a:tabLst>
                <a:tab pos="656650" algn="l"/>
                <a:tab pos="1313299" algn="l"/>
              </a:tabLst>
            </a:pPr>
            <a:endParaRPr lang="en-US" sz="1100" b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656650" algn="l"/>
                <a:tab pos="1313299" algn="l"/>
              </a:tabLst>
            </a:pP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Grid size: 898x398</a:t>
            </a:r>
          </a:p>
          <a:p>
            <a:pPr>
              <a:tabLst>
                <a:tab pos="656650" algn="l"/>
                <a:tab pos="1313299" algn="l"/>
              </a:tabLst>
            </a:pPr>
            <a:endParaRPr lang="en-US" sz="1100" b="1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656650" algn="l"/>
                <a:tab pos="1313299" algn="l"/>
              </a:tabLst>
            </a:pPr>
            <a:r>
              <a:rPr lang="en-US" sz="11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Resolution ~450m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11546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J.-P.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Paquin</a:t>
            </a:r>
            <a:r>
              <a:rPr lang="en-US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, Y. Lu, K. Thompson and V. </a:t>
            </a:r>
            <a:r>
              <a:rPr lang="en-US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Korabel</a:t>
            </a:r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066800"/>
            <a:ext cx="6596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Validation of Tidal Heights from the Initial Configuration</a:t>
            </a:r>
            <a:endParaRPr lang="en-US" sz="2000" dirty="0"/>
          </a:p>
        </p:txBody>
      </p:sp>
      <p:pic>
        <p:nvPicPr>
          <p:cNvPr id="4" name="Picture 3" descr="WC3_for_KRT_v3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580" y="2209800"/>
            <a:ext cx="9034839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914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Downscaling Ocean Conditions</a:t>
            </a:r>
            <a:endParaRPr lang="en-US" dirty="0"/>
          </a:p>
        </p:txBody>
      </p:sp>
      <p:pic>
        <p:nvPicPr>
          <p:cNvPr id="3" name="Picture 2" descr="Paper_katavouta_abstract.jpg"/>
          <p:cNvPicPr>
            <a:picLocks noChangeAspect="1"/>
          </p:cNvPicPr>
          <p:nvPr/>
        </p:nvPicPr>
        <p:blipFill>
          <a:blip r:embed="rId2"/>
          <a:srcRect l="645" t="5062" r="1936"/>
          <a:stretch>
            <a:fillRect/>
          </a:stretch>
        </p:blipFill>
        <p:spPr>
          <a:xfrm>
            <a:off x="1227904" y="1447800"/>
            <a:ext cx="7241835" cy="54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058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of Ocean Downscaling</a:t>
            </a:r>
            <a:endParaRPr lang="en-US" sz="4000" dirty="0"/>
          </a:p>
        </p:txBody>
      </p:sp>
      <p:pic>
        <p:nvPicPr>
          <p:cNvPr id="3" name="Picture 2" descr="fig_QG_SN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4796" t="3701" r="3597" b="5551"/>
              <a:stretch>
                <a:fillRect/>
              </a:stretch>
            </p:blipFill>
          </mc:Choice>
          <mc:Fallback>
            <p:blipFill>
              <a:blip r:embed="rId3"/>
              <a:srcRect l="4796" t="3701" r="3597" b="5551"/>
              <a:stretch>
                <a:fillRect/>
              </a:stretch>
            </p:blipFill>
          </mc:Fallback>
        </mc:AlternateContent>
        <p:spPr>
          <a:xfrm>
            <a:off x="1007737" y="1967538"/>
            <a:ext cx="6875647" cy="44140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6324600"/>
            <a:ext cx="3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Next steps: </a:t>
            </a:r>
            <a:r>
              <a:rPr lang="en-US" i="1" dirty="0" err="1" smtClean="0"/>
              <a:t>Scotian</a:t>
            </a:r>
            <a:r>
              <a:rPr lang="en-US" i="1" dirty="0" smtClean="0"/>
              <a:t> Shelf, </a:t>
            </a:r>
            <a:r>
              <a:rPr lang="en-US" i="1" dirty="0" err="1" smtClean="0"/>
              <a:t>Hycom</a:t>
            </a:r>
            <a:r>
              <a:rPr lang="en-US" i="1" dirty="0" smtClean="0"/>
              <a:t> 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144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Ocean Data Assimilation: NA Experience</a:t>
            </a:r>
            <a:endParaRPr lang="en-US" sz="4400" dirty="0"/>
          </a:p>
        </p:txBody>
      </p:sp>
      <p:pic>
        <p:nvPicPr>
          <p:cNvPr id="3" name="Picture 2" descr="test_FIGURE_1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1981200"/>
            <a:ext cx="8131764" cy="432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4316D"/>
      </a:accent1>
      <a:accent2>
        <a:srgbClr val="24316D"/>
      </a:accent2>
      <a:accent3>
        <a:srgbClr val="24316D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1402</TotalTime>
  <Words>463</Words>
  <Application>Microsoft Office PowerPoint</Application>
  <PresentationFormat>On-screen Show (4:3)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PowerPoint Presentation</vt:lpstr>
      <vt:lpstr>What will this activity help develop?</vt:lpstr>
      <vt:lpstr>Constraints</vt:lpstr>
      <vt:lpstr>Progress to date</vt:lpstr>
      <vt:lpstr>PowerPoint Presentation</vt:lpstr>
      <vt:lpstr>PowerPoint Presentation</vt:lpstr>
      <vt:lpstr>Downscaling Ocean Conditions</vt:lpstr>
      <vt:lpstr>Example of Ocean Downscaling</vt:lpstr>
      <vt:lpstr>Ocean Data Assimilation: NA Experience</vt:lpstr>
      <vt:lpstr>Importance of tailoring the ensemble</vt:lpstr>
      <vt:lpstr>Two major applications planned: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Maunder</dc:creator>
  <cp:lastModifiedBy>Ritchie,Hal [Dartmouth]</cp:lastModifiedBy>
  <cp:revision>133</cp:revision>
  <dcterms:created xsi:type="dcterms:W3CDTF">2013-10-31T17:16:46Z</dcterms:created>
  <dcterms:modified xsi:type="dcterms:W3CDTF">2013-11-01T11:25:30Z</dcterms:modified>
</cp:coreProperties>
</file>