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diagrams/drawing2.xml" ContentType="application/vnd.ms-office.drawingml.diagramDrawing+xml"/>
  <Override PartName="/ppt/slides/slide2.xml" ContentType="application/vnd.openxmlformats-officedocument.presentationml.slide+xml"/>
  <Override PartName="/ppt/diagrams/colors1.xml" ContentType="application/vnd.openxmlformats-officedocument.drawingml.diagramColors+xml"/>
  <Override PartName="/ppt/diagrams/drawing4.xml" ContentType="application/vnd.ms-office.drawingml.diagramDrawing+xml"/>
  <Override PartName="/docProps/app.xml" ContentType="application/vnd.openxmlformats-officedocument.extended-properties+xml"/>
  <Override PartName="/ppt/diagrams/layout1.xml" ContentType="application/vnd.openxmlformats-officedocument.drawingml.diagramLayout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diagrams/colors4.xml" ContentType="application/vnd.openxmlformats-officedocument.drawingml.diagramColors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diagrams/layout2.xml" ContentType="application/vnd.openxmlformats-officedocument.drawingml.diagramLayout+xml"/>
  <Override PartName="/ppt/diagrams/drawing5.xml" ContentType="application/vnd.ms-office.drawingml.diagramDrawing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Masters/slideMaster1.xml" ContentType="application/vnd.openxmlformats-officedocument.presentationml.slideMaster+xml"/>
  <Override PartName="/ppt/diagrams/data1.xml" ContentType="application/vnd.openxmlformats-officedocument.drawingml.diagramData+xml"/>
  <Override PartName="/ppt/diagrams/quickStyle3.xml" ContentType="application/vnd.openxmlformats-officedocument.drawingml.diagramStyle+xml"/>
  <Override PartName="/ppt/diagrams/layout4.xml" ContentType="application/vnd.openxmlformats-officedocument.drawingml.diagramLayout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diagrams/drawing3.xml" ContentType="application/vnd.ms-office.drawingml.diagramDrawing+xml"/>
  <Override PartName="/ppt/diagrams/quickStyle4.xml" ContentType="application/vnd.openxmlformats-officedocument.drawingml.diagramStyle+xml"/>
  <Override PartName="/ppt/diagrams/data5.xml" ContentType="application/vnd.openxmlformats-officedocument.drawingml.diagramData+xml"/>
  <Override PartName="/ppt/slides/slide17.xml" ContentType="application/vnd.openxmlformats-officedocument.presentationml.slide+xml"/>
  <Override PartName="/ppt/diagrams/colors3.xml" ContentType="application/vnd.openxmlformats-officedocument.drawingml.diagramColors+xml"/>
  <Override PartName="/ppt/diagrams/data6.xml" ContentType="application/vnd.openxmlformats-officedocument.drawingml.diagramData+xml"/>
  <Override PartName="/ppt/slideLayouts/slideLayout4.xml" ContentType="application/vnd.openxmlformats-officedocument.presentationml.slideLayout+xml"/>
  <Override PartName="/ppt/diagrams/data4.xml" ContentType="application/vnd.openxmlformats-officedocument.drawingml.diagramData+xml"/>
  <Override PartName="/ppt/slideLayouts/slideLayout2.xml" ContentType="application/vnd.openxmlformats-officedocument.presentationml.slideLayout+xml"/>
  <Override PartName="/ppt/diagrams/data3.xml" ContentType="application/vnd.openxmlformats-officedocument.drawingml.diagramData+xml"/>
  <Override PartName="/ppt/diagrams/drawing6.xml" ContentType="application/vnd.ms-office.drawingml.diagramDrawing+xml"/>
  <Override PartName="/ppt/slideLayouts/slideLayout1.xml" ContentType="application/vnd.openxmlformats-officedocument.presentationml.slideLayout+xml"/>
  <Override PartName="/ppt/diagrams/quickStyle1.xml" ContentType="application/vnd.openxmlformats-officedocument.drawingml.diagramStyle+xml"/>
  <Override PartName="/ppt/diagrams/layout5.xml" ContentType="application/vnd.openxmlformats-officedocument.drawingml.diagramLayout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presentation.xml" ContentType="application/vnd.openxmlformats-officedocument.presentationml.presentation.main+xml"/>
  <Override PartName="/ppt/diagrams/quickStyle6.xml" ContentType="application/vnd.openxmlformats-officedocument.drawingml.diagramStyle+xml"/>
  <Override PartName="/ppt/slides/slide5.xml" ContentType="application/vnd.openxmlformats-officedocument.presentationml.slide+xml"/>
  <Override PartName="/ppt/diagrams/layout6.xml" ContentType="application/vnd.openxmlformats-officedocument.drawingml.diagramLayout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Override PartName="/ppt/diagrams/quickStyle5.xml" ContentType="application/vnd.openxmlformats-officedocument.drawingml.diagramStyle+xml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ppt/slides/slide8.xml" ContentType="application/vnd.openxmlformats-officedocument.presentationml.slide+xml"/>
  <Override PartName="/ppt/slides/slide15.xml" ContentType="application/vnd.openxmlformats-officedocument.presentationml.slide+xml"/>
  <Default Extension="bin" ContentType="application/vnd.openxmlformats-officedocument.presentationml.printerSettings"/>
  <Default Extension="rels" ContentType="application/vnd.openxmlformats-package.relationships+xml"/>
  <Override PartName="/ppt/slides/slide9.xml" ContentType="application/vnd.openxmlformats-officedocument.presentationml.slide+xml"/>
  <Override PartName="/ppt/diagrams/drawing1.xml" ContentType="application/vnd.ms-office.drawingml.diagramDrawing+xml"/>
  <Override PartName="/ppt/diagrams/colors5.xml" ContentType="application/vnd.openxmlformats-officedocument.drawingml.diagramColors+xml"/>
  <Override PartName="/ppt/diagrams/layout3.xml" ContentType="application/vnd.openxmlformats-officedocument.drawingml.diagramLayout+xml"/>
  <Override PartName="/ppt/diagrams/colors2.xml" ContentType="application/vnd.openxmlformats-officedocument.drawingml.diagramColors+xml"/>
  <Override PartName="/ppt/slides/slide6.xml" ContentType="application/vnd.openxmlformats-officedocument.presentationml.slide+xml"/>
  <Override PartName="/ppt/slides/slide16.xml" ContentType="application/vnd.openxmlformats-officedocument.presentationml.slide+xml"/>
  <Default Extension="gif" ContentType="image/gif"/>
  <Override PartName="/ppt/diagrams/colors6.xml" ContentType="application/vnd.openxmlformats-officedocument.drawingml.diagramColors+xml"/>
  <Override PartName="/ppt/slides/slide19.xml" ContentType="application/vnd.openxmlformats-officedocument.presentationml.slide+xml"/>
  <Override PartName="/ppt/slides/slide12.xml" ContentType="application/vnd.openxmlformats-officedocument.presentationml.slide+xml"/>
  <Override PartName="/ppt/diagrams/data2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60" r:id="rId1"/>
  </p:sldMasterIdLst>
  <p:notesMasterIdLst>
    <p:notesMasterId r:id="rId21"/>
  </p:notesMasterIdLst>
  <p:sldIdLst>
    <p:sldId id="257" r:id="rId2"/>
    <p:sldId id="259" r:id="rId3"/>
    <p:sldId id="273" r:id="rId4"/>
    <p:sldId id="260" r:id="rId5"/>
    <p:sldId id="274" r:id="rId6"/>
    <p:sldId id="275" r:id="rId7"/>
    <p:sldId id="276" r:id="rId8"/>
    <p:sldId id="301" r:id="rId9"/>
    <p:sldId id="300" r:id="rId10"/>
    <p:sldId id="308" r:id="rId11"/>
    <p:sldId id="309" r:id="rId12"/>
    <p:sldId id="304" r:id="rId13"/>
    <p:sldId id="299" r:id="rId14"/>
    <p:sldId id="305" r:id="rId15"/>
    <p:sldId id="322" r:id="rId16"/>
    <p:sldId id="323" r:id="rId17"/>
    <p:sldId id="281" r:id="rId18"/>
    <p:sldId id="282" r:id="rId19"/>
    <p:sldId id="278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24316D"/>
  </p:clrMru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591" autoAdjust="0"/>
    <p:restoredTop sz="94643" autoAdjust="0"/>
  </p:normalViewPr>
  <p:slideViewPr>
    <p:cSldViewPr>
      <p:cViewPr varScale="1">
        <p:scale>
          <a:sx n="97" d="100"/>
          <a:sy n="97" d="100"/>
        </p:scale>
        <p:origin x="-512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996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slide" Target="slides/slide6.xml"/><Relationship Id="rId1" Type="http://schemas.openxmlformats.org/officeDocument/2006/relationships/slideMaster" Target="slideMasters/slideMaster1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14" Type="http://schemas.openxmlformats.org/officeDocument/2006/relationships/slide" Target="slides/slide13.xml"/><Relationship Id="rId23" Type="http://schemas.openxmlformats.org/officeDocument/2006/relationships/presProps" Target="presProps.xml"/><Relationship Id="rId4" Type="http://schemas.openxmlformats.org/officeDocument/2006/relationships/slide" Target="slides/slide3.xml"/><Relationship Id="rId26" Type="http://schemas.openxmlformats.org/officeDocument/2006/relationships/tableStyles" Target="tableStyles.xml"/><Relationship Id="rId11" Type="http://schemas.openxmlformats.org/officeDocument/2006/relationships/slide" Target="slides/slide10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2" Type="http://schemas.openxmlformats.org/officeDocument/2006/relationships/printerSettings" Target="printerSettings/printerSettings1.bin"/><Relationship Id="rId21" Type="http://schemas.openxmlformats.org/officeDocument/2006/relationships/notesMaster" Target="notesMasters/notesMaster1.xml"/><Relationship Id="rId2" Type="http://schemas.openxmlformats.org/officeDocument/2006/relationships/slide" Target="slides/slide1.xml"/></Relationships>
</file>

<file path=ppt/diagrams/_rels/data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3" Type="http://schemas.openxmlformats.org/officeDocument/2006/relationships/image" Target="../media/image19.png"/><Relationship Id="rId1" Type="http://schemas.openxmlformats.org/officeDocument/2006/relationships/image" Target="../media/image17.png"/></Relationships>
</file>

<file path=ppt/diagrams/_rels/drawing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3" Type="http://schemas.openxmlformats.org/officeDocument/2006/relationships/image" Target="../media/image19.png"/><Relationship Id="rId1" Type="http://schemas.openxmlformats.org/officeDocument/2006/relationships/image" Target="../media/image1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EFAB92B-FA3A-49E9-8F5E-0F3DCE0637E9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1DC377FA-AFB2-402A-8102-8FA909DBA1EC}">
      <dgm:prSet phldrT="[Text]" custT="1"/>
      <dgm:spPr/>
      <dgm:t>
        <a:bodyPr/>
        <a:lstStyle/>
        <a:p>
          <a:r>
            <a:rPr lang="de-DE" sz="2000" dirty="0" smtClean="0"/>
            <a:t>Natural sciences</a:t>
          </a:r>
          <a:endParaRPr lang="de-DE" sz="2000" dirty="0"/>
        </a:p>
      </dgm:t>
    </dgm:pt>
    <dgm:pt modelId="{799A9F31-5BBB-407D-A61E-2527A718567A}" type="parTrans" cxnId="{601A5A30-E3C7-4FD3-A2F4-F84B2E33F9DC}">
      <dgm:prSet/>
      <dgm:spPr/>
      <dgm:t>
        <a:bodyPr/>
        <a:lstStyle/>
        <a:p>
          <a:endParaRPr lang="de-DE"/>
        </a:p>
      </dgm:t>
    </dgm:pt>
    <dgm:pt modelId="{4D0EC3B9-2535-4DF9-84EC-BF9E9E98EBCF}" type="sibTrans" cxnId="{601A5A30-E3C7-4FD3-A2F4-F84B2E33F9DC}">
      <dgm:prSet/>
      <dgm:spPr/>
      <dgm:t>
        <a:bodyPr/>
        <a:lstStyle/>
        <a:p>
          <a:endParaRPr lang="de-DE"/>
        </a:p>
      </dgm:t>
    </dgm:pt>
    <dgm:pt modelId="{46AA4B72-52E8-4A21-8243-B59741C12319}">
      <dgm:prSet phldrT="[Text]" custT="1"/>
      <dgm:spPr/>
      <dgm:t>
        <a:bodyPr/>
        <a:lstStyle/>
        <a:p>
          <a:r>
            <a:rPr lang="de-DE" sz="2000" dirty="0" smtClean="0"/>
            <a:t>Policy sciences</a:t>
          </a:r>
          <a:endParaRPr lang="de-DE" sz="2000" dirty="0"/>
        </a:p>
      </dgm:t>
    </dgm:pt>
    <dgm:pt modelId="{7297F165-4CA3-43CB-9476-339D2BF4E0E6}" type="parTrans" cxnId="{26F4BCFC-F72A-4D1B-86DF-F01677F2AAA6}">
      <dgm:prSet/>
      <dgm:spPr/>
      <dgm:t>
        <a:bodyPr/>
        <a:lstStyle/>
        <a:p>
          <a:endParaRPr lang="de-DE"/>
        </a:p>
      </dgm:t>
    </dgm:pt>
    <dgm:pt modelId="{6AAB988F-6F0D-4EFD-B7A6-8DDA57DEBF63}" type="sibTrans" cxnId="{26F4BCFC-F72A-4D1B-86DF-F01677F2AAA6}">
      <dgm:prSet/>
      <dgm:spPr/>
      <dgm:t>
        <a:bodyPr/>
        <a:lstStyle/>
        <a:p>
          <a:endParaRPr lang="de-DE"/>
        </a:p>
      </dgm:t>
    </dgm:pt>
    <dgm:pt modelId="{C8EBD495-EFB2-49BB-A5B4-322649ADD615}">
      <dgm:prSet phldrT="[Text]" custT="1"/>
      <dgm:spPr/>
      <dgm:t>
        <a:bodyPr/>
        <a:lstStyle/>
        <a:p>
          <a:r>
            <a:rPr lang="de-DE" sz="2000" dirty="0" smtClean="0"/>
            <a:t>Social sciences</a:t>
          </a:r>
          <a:endParaRPr lang="de-DE" sz="2000" dirty="0"/>
        </a:p>
      </dgm:t>
    </dgm:pt>
    <dgm:pt modelId="{2E84F5B3-BF9D-4102-BA55-33920664A671}" type="parTrans" cxnId="{54C9C74F-81CD-48C4-A77F-F56EA6367DEC}">
      <dgm:prSet/>
      <dgm:spPr/>
      <dgm:t>
        <a:bodyPr/>
        <a:lstStyle/>
        <a:p>
          <a:endParaRPr lang="de-DE"/>
        </a:p>
      </dgm:t>
    </dgm:pt>
    <dgm:pt modelId="{3803CEC8-861A-4CB8-95C0-6CD1DAF13FA9}" type="sibTrans" cxnId="{54C9C74F-81CD-48C4-A77F-F56EA6367DEC}">
      <dgm:prSet/>
      <dgm:spPr/>
      <dgm:t>
        <a:bodyPr/>
        <a:lstStyle/>
        <a:p>
          <a:endParaRPr lang="de-DE"/>
        </a:p>
      </dgm:t>
    </dgm:pt>
    <dgm:pt modelId="{08C7E719-23CB-4DAA-B38B-F663663E25BF}" type="pres">
      <dgm:prSet presAssocID="{4EFAB92B-FA3A-49E9-8F5E-0F3DCE0637E9}" presName="compositeShape" presStyleCnt="0">
        <dgm:presLayoutVars>
          <dgm:chMax val="7"/>
          <dgm:dir/>
          <dgm:resizeHandles val="exact"/>
        </dgm:presLayoutVars>
      </dgm:prSet>
      <dgm:spPr/>
    </dgm:pt>
    <dgm:pt modelId="{D85FA95D-79F6-46DE-838D-D878543D44F4}" type="pres">
      <dgm:prSet presAssocID="{1DC377FA-AFB2-402A-8102-8FA909DBA1EC}" presName="circ1" presStyleLbl="vennNode1" presStyleIdx="0" presStyleCnt="3"/>
      <dgm:spPr/>
      <dgm:t>
        <a:bodyPr/>
        <a:lstStyle/>
        <a:p>
          <a:endParaRPr lang="de-DE"/>
        </a:p>
      </dgm:t>
    </dgm:pt>
    <dgm:pt modelId="{520B25F2-0D7C-4F68-8643-2D01620A7267}" type="pres">
      <dgm:prSet presAssocID="{1DC377FA-AFB2-402A-8102-8FA909DBA1EC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4BF08C49-9EC0-4DAE-A8DE-F9953129CB44}" type="pres">
      <dgm:prSet presAssocID="{46AA4B72-52E8-4A21-8243-B59741C12319}" presName="circ2" presStyleLbl="vennNode1" presStyleIdx="1" presStyleCnt="3"/>
      <dgm:spPr/>
      <dgm:t>
        <a:bodyPr/>
        <a:lstStyle/>
        <a:p>
          <a:endParaRPr lang="de-DE"/>
        </a:p>
      </dgm:t>
    </dgm:pt>
    <dgm:pt modelId="{4BAC42A8-2449-483F-A8C1-53D4BFB72E45}" type="pres">
      <dgm:prSet presAssocID="{46AA4B72-52E8-4A21-8243-B59741C12319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60938938-41F5-4424-A86A-2660877F6D08}" type="pres">
      <dgm:prSet presAssocID="{C8EBD495-EFB2-49BB-A5B4-322649ADD615}" presName="circ3" presStyleLbl="vennNode1" presStyleIdx="2" presStyleCnt="3"/>
      <dgm:spPr/>
      <dgm:t>
        <a:bodyPr/>
        <a:lstStyle/>
        <a:p>
          <a:endParaRPr lang="de-DE"/>
        </a:p>
      </dgm:t>
    </dgm:pt>
    <dgm:pt modelId="{11CF4C56-A3B7-4B9D-AC55-99D74B8F43F8}" type="pres">
      <dgm:prSet presAssocID="{C8EBD495-EFB2-49BB-A5B4-322649ADD615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22620AF5-209C-4ED8-BA05-0E32D0E15A3A}" type="presOf" srcId="{C8EBD495-EFB2-49BB-A5B4-322649ADD615}" destId="{60938938-41F5-4424-A86A-2660877F6D08}" srcOrd="0" destOrd="0" presId="urn:microsoft.com/office/officeart/2005/8/layout/venn1"/>
    <dgm:cxn modelId="{16376472-439A-43B9-895F-66D37D4A6C27}" type="presOf" srcId="{1DC377FA-AFB2-402A-8102-8FA909DBA1EC}" destId="{D85FA95D-79F6-46DE-838D-D878543D44F4}" srcOrd="0" destOrd="0" presId="urn:microsoft.com/office/officeart/2005/8/layout/venn1"/>
    <dgm:cxn modelId="{6449367E-25E7-4331-9D3A-366099425A3F}" type="presOf" srcId="{C8EBD495-EFB2-49BB-A5B4-322649ADD615}" destId="{11CF4C56-A3B7-4B9D-AC55-99D74B8F43F8}" srcOrd="1" destOrd="0" presId="urn:microsoft.com/office/officeart/2005/8/layout/venn1"/>
    <dgm:cxn modelId="{1A8B0824-1E52-4957-9A9A-7136D84B93EE}" type="presOf" srcId="{46AA4B72-52E8-4A21-8243-B59741C12319}" destId="{4BF08C49-9EC0-4DAE-A8DE-F9953129CB44}" srcOrd="0" destOrd="0" presId="urn:microsoft.com/office/officeart/2005/8/layout/venn1"/>
    <dgm:cxn modelId="{3CD9960E-289D-4CB0-9693-B7307F9BAD5E}" type="presOf" srcId="{46AA4B72-52E8-4A21-8243-B59741C12319}" destId="{4BAC42A8-2449-483F-A8C1-53D4BFB72E45}" srcOrd="1" destOrd="0" presId="urn:microsoft.com/office/officeart/2005/8/layout/venn1"/>
    <dgm:cxn modelId="{26F4BCFC-F72A-4D1B-86DF-F01677F2AAA6}" srcId="{4EFAB92B-FA3A-49E9-8F5E-0F3DCE0637E9}" destId="{46AA4B72-52E8-4A21-8243-B59741C12319}" srcOrd="1" destOrd="0" parTransId="{7297F165-4CA3-43CB-9476-339D2BF4E0E6}" sibTransId="{6AAB988F-6F0D-4EFD-B7A6-8DDA57DEBF63}"/>
    <dgm:cxn modelId="{06DE8C7D-10A2-478F-B9AF-B8BD61C142C7}" type="presOf" srcId="{1DC377FA-AFB2-402A-8102-8FA909DBA1EC}" destId="{520B25F2-0D7C-4F68-8643-2D01620A7267}" srcOrd="1" destOrd="0" presId="urn:microsoft.com/office/officeart/2005/8/layout/venn1"/>
    <dgm:cxn modelId="{54C9C74F-81CD-48C4-A77F-F56EA6367DEC}" srcId="{4EFAB92B-FA3A-49E9-8F5E-0F3DCE0637E9}" destId="{C8EBD495-EFB2-49BB-A5B4-322649ADD615}" srcOrd="2" destOrd="0" parTransId="{2E84F5B3-BF9D-4102-BA55-33920664A671}" sibTransId="{3803CEC8-861A-4CB8-95C0-6CD1DAF13FA9}"/>
    <dgm:cxn modelId="{601A5A30-E3C7-4FD3-A2F4-F84B2E33F9DC}" srcId="{4EFAB92B-FA3A-49E9-8F5E-0F3DCE0637E9}" destId="{1DC377FA-AFB2-402A-8102-8FA909DBA1EC}" srcOrd="0" destOrd="0" parTransId="{799A9F31-5BBB-407D-A61E-2527A718567A}" sibTransId="{4D0EC3B9-2535-4DF9-84EC-BF9E9E98EBCF}"/>
    <dgm:cxn modelId="{A81607A6-BD0C-4608-AEDF-FD7C7056E059}" type="presOf" srcId="{4EFAB92B-FA3A-49E9-8F5E-0F3DCE0637E9}" destId="{08C7E719-23CB-4DAA-B38B-F663663E25BF}" srcOrd="0" destOrd="0" presId="urn:microsoft.com/office/officeart/2005/8/layout/venn1"/>
    <dgm:cxn modelId="{27C729C8-ED31-4567-A455-586983D9B9F1}" type="presParOf" srcId="{08C7E719-23CB-4DAA-B38B-F663663E25BF}" destId="{D85FA95D-79F6-46DE-838D-D878543D44F4}" srcOrd="0" destOrd="0" presId="urn:microsoft.com/office/officeart/2005/8/layout/venn1"/>
    <dgm:cxn modelId="{859BB659-67FD-45AC-999C-0BB9B62417D9}" type="presParOf" srcId="{08C7E719-23CB-4DAA-B38B-F663663E25BF}" destId="{520B25F2-0D7C-4F68-8643-2D01620A7267}" srcOrd="1" destOrd="0" presId="urn:microsoft.com/office/officeart/2005/8/layout/venn1"/>
    <dgm:cxn modelId="{40BDE734-045F-4F4E-99CF-02E22C5DDF31}" type="presParOf" srcId="{08C7E719-23CB-4DAA-B38B-F663663E25BF}" destId="{4BF08C49-9EC0-4DAE-A8DE-F9953129CB44}" srcOrd="2" destOrd="0" presId="urn:microsoft.com/office/officeart/2005/8/layout/venn1"/>
    <dgm:cxn modelId="{21A99892-ADAB-4DE4-8C51-A1E6F8785432}" type="presParOf" srcId="{08C7E719-23CB-4DAA-B38B-F663663E25BF}" destId="{4BAC42A8-2449-483F-A8C1-53D4BFB72E45}" srcOrd="3" destOrd="0" presId="urn:microsoft.com/office/officeart/2005/8/layout/venn1"/>
    <dgm:cxn modelId="{70A8CAB4-3347-4572-90D8-86AE215BCAAE}" type="presParOf" srcId="{08C7E719-23CB-4DAA-B38B-F663663E25BF}" destId="{60938938-41F5-4424-A86A-2660877F6D08}" srcOrd="4" destOrd="0" presId="urn:microsoft.com/office/officeart/2005/8/layout/venn1"/>
    <dgm:cxn modelId="{B9CC13EA-6483-458B-8113-5F00D0D10F5D}" type="presParOf" srcId="{08C7E719-23CB-4DAA-B38B-F663663E25BF}" destId="{11CF4C56-A3B7-4B9D-AC55-99D74B8F43F8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EFAB92B-FA3A-49E9-8F5E-0F3DCE0637E9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1DC377FA-AFB2-402A-8102-8FA909DBA1EC}">
      <dgm:prSet phldrT="[Text]"/>
      <dgm:spPr/>
      <dgm:t>
        <a:bodyPr/>
        <a:lstStyle/>
        <a:p>
          <a:r>
            <a:rPr lang="de-DE" dirty="0" smtClean="0"/>
            <a:t>Observation</a:t>
          </a:r>
          <a:endParaRPr lang="de-DE" dirty="0"/>
        </a:p>
      </dgm:t>
    </dgm:pt>
    <dgm:pt modelId="{799A9F31-5BBB-407D-A61E-2527A718567A}" type="parTrans" cxnId="{601A5A30-E3C7-4FD3-A2F4-F84B2E33F9DC}">
      <dgm:prSet/>
      <dgm:spPr/>
      <dgm:t>
        <a:bodyPr/>
        <a:lstStyle/>
        <a:p>
          <a:endParaRPr lang="de-DE"/>
        </a:p>
      </dgm:t>
    </dgm:pt>
    <dgm:pt modelId="{4D0EC3B9-2535-4DF9-84EC-BF9E9E98EBCF}" type="sibTrans" cxnId="{601A5A30-E3C7-4FD3-A2F4-F84B2E33F9DC}">
      <dgm:prSet/>
      <dgm:spPr/>
      <dgm:t>
        <a:bodyPr/>
        <a:lstStyle/>
        <a:p>
          <a:endParaRPr lang="de-DE"/>
        </a:p>
      </dgm:t>
    </dgm:pt>
    <dgm:pt modelId="{46AA4B72-52E8-4A21-8243-B59741C12319}">
      <dgm:prSet phldrT="[Text]"/>
      <dgm:spPr/>
      <dgm:t>
        <a:bodyPr/>
        <a:lstStyle/>
        <a:p>
          <a:r>
            <a:rPr lang="de-DE" dirty="0" smtClean="0"/>
            <a:t>Prediction</a:t>
          </a:r>
          <a:endParaRPr lang="de-DE" dirty="0"/>
        </a:p>
      </dgm:t>
    </dgm:pt>
    <dgm:pt modelId="{7297F165-4CA3-43CB-9476-339D2BF4E0E6}" type="parTrans" cxnId="{26F4BCFC-F72A-4D1B-86DF-F01677F2AAA6}">
      <dgm:prSet/>
      <dgm:spPr/>
      <dgm:t>
        <a:bodyPr/>
        <a:lstStyle/>
        <a:p>
          <a:endParaRPr lang="de-DE"/>
        </a:p>
      </dgm:t>
    </dgm:pt>
    <dgm:pt modelId="{6AAB988F-6F0D-4EFD-B7A6-8DDA57DEBF63}" type="sibTrans" cxnId="{26F4BCFC-F72A-4D1B-86DF-F01677F2AAA6}">
      <dgm:prSet/>
      <dgm:spPr/>
      <dgm:t>
        <a:bodyPr/>
        <a:lstStyle/>
        <a:p>
          <a:endParaRPr lang="de-DE"/>
        </a:p>
      </dgm:t>
    </dgm:pt>
    <dgm:pt modelId="{C8EBD495-EFB2-49BB-A5B4-322649ADD615}">
      <dgm:prSet phldrT="[Text]"/>
      <dgm:spPr/>
      <dgm:t>
        <a:bodyPr/>
        <a:lstStyle/>
        <a:p>
          <a:r>
            <a:rPr lang="de-DE" dirty="0" smtClean="0"/>
            <a:t>Response</a:t>
          </a:r>
          <a:endParaRPr lang="de-DE" dirty="0"/>
        </a:p>
      </dgm:t>
    </dgm:pt>
    <dgm:pt modelId="{2E84F5B3-BF9D-4102-BA55-33920664A671}" type="parTrans" cxnId="{54C9C74F-81CD-48C4-A77F-F56EA6367DEC}">
      <dgm:prSet/>
      <dgm:spPr/>
      <dgm:t>
        <a:bodyPr/>
        <a:lstStyle/>
        <a:p>
          <a:endParaRPr lang="de-DE"/>
        </a:p>
      </dgm:t>
    </dgm:pt>
    <dgm:pt modelId="{3803CEC8-861A-4CB8-95C0-6CD1DAF13FA9}" type="sibTrans" cxnId="{54C9C74F-81CD-48C4-A77F-F56EA6367DEC}">
      <dgm:prSet/>
      <dgm:spPr/>
      <dgm:t>
        <a:bodyPr/>
        <a:lstStyle/>
        <a:p>
          <a:endParaRPr lang="de-DE"/>
        </a:p>
      </dgm:t>
    </dgm:pt>
    <dgm:pt modelId="{08C7E719-23CB-4DAA-B38B-F663663E25BF}" type="pres">
      <dgm:prSet presAssocID="{4EFAB92B-FA3A-49E9-8F5E-0F3DCE0637E9}" presName="compositeShape" presStyleCnt="0">
        <dgm:presLayoutVars>
          <dgm:chMax val="7"/>
          <dgm:dir/>
          <dgm:resizeHandles val="exact"/>
        </dgm:presLayoutVars>
      </dgm:prSet>
      <dgm:spPr/>
    </dgm:pt>
    <dgm:pt modelId="{D85FA95D-79F6-46DE-838D-D878543D44F4}" type="pres">
      <dgm:prSet presAssocID="{1DC377FA-AFB2-402A-8102-8FA909DBA1EC}" presName="circ1" presStyleLbl="vennNode1" presStyleIdx="0" presStyleCnt="3" custLinFactNeighborX="236" custLinFactNeighborY="-6239"/>
      <dgm:spPr/>
      <dgm:t>
        <a:bodyPr/>
        <a:lstStyle/>
        <a:p>
          <a:endParaRPr lang="de-DE"/>
        </a:p>
      </dgm:t>
    </dgm:pt>
    <dgm:pt modelId="{520B25F2-0D7C-4F68-8643-2D01620A7267}" type="pres">
      <dgm:prSet presAssocID="{1DC377FA-AFB2-402A-8102-8FA909DBA1EC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4BF08C49-9EC0-4DAE-A8DE-F9953129CB44}" type="pres">
      <dgm:prSet presAssocID="{46AA4B72-52E8-4A21-8243-B59741C12319}" presName="circ2" presStyleLbl="vennNode1" presStyleIdx="1" presStyleCnt="3" custLinFactNeighborY="789"/>
      <dgm:spPr/>
      <dgm:t>
        <a:bodyPr/>
        <a:lstStyle/>
        <a:p>
          <a:endParaRPr lang="de-DE"/>
        </a:p>
      </dgm:t>
    </dgm:pt>
    <dgm:pt modelId="{4BAC42A8-2449-483F-A8C1-53D4BFB72E45}" type="pres">
      <dgm:prSet presAssocID="{46AA4B72-52E8-4A21-8243-B59741C12319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60938938-41F5-4424-A86A-2660877F6D08}" type="pres">
      <dgm:prSet presAssocID="{C8EBD495-EFB2-49BB-A5B4-322649ADD615}" presName="circ3" presStyleLbl="vennNode1" presStyleIdx="2" presStyleCnt="3"/>
      <dgm:spPr/>
      <dgm:t>
        <a:bodyPr/>
        <a:lstStyle/>
        <a:p>
          <a:endParaRPr lang="de-DE"/>
        </a:p>
      </dgm:t>
    </dgm:pt>
    <dgm:pt modelId="{11CF4C56-A3B7-4B9D-AC55-99D74B8F43F8}" type="pres">
      <dgm:prSet presAssocID="{C8EBD495-EFB2-49BB-A5B4-322649ADD615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0470B193-24CD-45F7-BFFE-54FAA32A8781}" type="presOf" srcId="{46AA4B72-52E8-4A21-8243-B59741C12319}" destId="{4BAC42A8-2449-483F-A8C1-53D4BFB72E45}" srcOrd="1" destOrd="0" presId="urn:microsoft.com/office/officeart/2005/8/layout/venn1"/>
    <dgm:cxn modelId="{68AD1200-A64D-47C3-AAFC-AC753C5754AA}" type="presOf" srcId="{4EFAB92B-FA3A-49E9-8F5E-0F3DCE0637E9}" destId="{08C7E719-23CB-4DAA-B38B-F663663E25BF}" srcOrd="0" destOrd="0" presId="urn:microsoft.com/office/officeart/2005/8/layout/venn1"/>
    <dgm:cxn modelId="{A6880B27-E364-45CE-B2E8-CF116AF43C0F}" type="presOf" srcId="{C8EBD495-EFB2-49BB-A5B4-322649ADD615}" destId="{60938938-41F5-4424-A86A-2660877F6D08}" srcOrd="0" destOrd="0" presId="urn:microsoft.com/office/officeart/2005/8/layout/venn1"/>
    <dgm:cxn modelId="{28528F57-1557-4356-85E5-1414E56905C5}" type="presOf" srcId="{C8EBD495-EFB2-49BB-A5B4-322649ADD615}" destId="{11CF4C56-A3B7-4B9D-AC55-99D74B8F43F8}" srcOrd="1" destOrd="0" presId="urn:microsoft.com/office/officeart/2005/8/layout/venn1"/>
    <dgm:cxn modelId="{26F4BCFC-F72A-4D1B-86DF-F01677F2AAA6}" srcId="{4EFAB92B-FA3A-49E9-8F5E-0F3DCE0637E9}" destId="{46AA4B72-52E8-4A21-8243-B59741C12319}" srcOrd="1" destOrd="0" parTransId="{7297F165-4CA3-43CB-9476-339D2BF4E0E6}" sibTransId="{6AAB988F-6F0D-4EFD-B7A6-8DDA57DEBF63}"/>
    <dgm:cxn modelId="{54C9C74F-81CD-48C4-A77F-F56EA6367DEC}" srcId="{4EFAB92B-FA3A-49E9-8F5E-0F3DCE0637E9}" destId="{C8EBD495-EFB2-49BB-A5B4-322649ADD615}" srcOrd="2" destOrd="0" parTransId="{2E84F5B3-BF9D-4102-BA55-33920664A671}" sibTransId="{3803CEC8-861A-4CB8-95C0-6CD1DAF13FA9}"/>
    <dgm:cxn modelId="{601A5A30-E3C7-4FD3-A2F4-F84B2E33F9DC}" srcId="{4EFAB92B-FA3A-49E9-8F5E-0F3DCE0637E9}" destId="{1DC377FA-AFB2-402A-8102-8FA909DBA1EC}" srcOrd="0" destOrd="0" parTransId="{799A9F31-5BBB-407D-A61E-2527A718567A}" sibTransId="{4D0EC3B9-2535-4DF9-84EC-BF9E9E98EBCF}"/>
    <dgm:cxn modelId="{69ECC7D4-694C-457F-A911-996817AEA5BB}" type="presOf" srcId="{1DC377FA-AFB2-402A-8102-8FA909DBA1EC}" destId="{D85FA95D-79F6-46DE-838D-D878543D44F4}" srcOrd="0" destOrd="0" presId="urn:microsoft.com/office/officeart/2005/8/layout/venn1"/>
    <dgm:cxn modelId="{ABB8C99F-C5B8-4687-9894-6796D1CE7510}" type="presOf" srcId="{46AA4B72-52E8-4A21-8243-B59741C12319}" destId="{4BF08C49-9EC0-4DAE-A8DE-F9953129CB44}" srcOrd="0" destOrd="0" presId="urn:microsoft.com/office/officeart/2005/8/layout/venn1"/>
    <dgm:cxn modelId="{8FF25466-7C7A-4018-AB83-F6556CC5A3C7}" type="presOf" srcId="{1DC377FA-AFB2-402A-8102-8FA909DBA1EC}" destId="{520B25F2-0D7C-4F68-8643-2D01620A7267}" srcOrd="1" destOrd="0" presId="urn:microsoft.com/office/officeart/2005/8/layout/venn1"/>
    <dgm:cxn modelId="{E180E401-1624-4143-A66A-9719DFA0D8A2}" type="presParOf" srcId="{08C7E719-23CB-4DAA-B38B-F663663E25BF}" destId="{D85FA95D-79F6-46DE-838D-D878543D44F4}" srcOrd="0" destOrd="0" presId="urn:microsoft.com/office/officeart/2005/8/layout/venn1"/>
    <dgm:cxn modelId="{2A71C464-BEC4-4676-B03E-1C0C6BFA79FD}" type="presParOf" srcId="{08C7E719-23CB-4DAA-B38B-F663663E25BF}" destId="{520B25F2-0D7C-4F68-8643-2D01620A7267}" srcOrd="1" destOrd="0" presId="urn:microsoft.com/office/officeart/2005/8/layout/venn1"/>
    <dgm:cxn modelId="{1509E73B-7BDF-4376-AB5E-A0BC9AB2F1BA}" type="presParOf" srcId="{08C7E719-23CB-4DAA-B38B-F663663E25BF}" destId="{4BF08C49-9EC0-4DAE-A8DE-F9953129CB44}" srcOrd="2" destOrd="0" presId="urn:microsoft.com/office/officeart/2005/8/layout/venn1"/>
    <dgm:cxn modelId="{69CDCFDC-1D64-4A1C-A378-364953B29599}" type="presParOf" srcId="{08C7E719-23CB-4DAA-B38B-F663663E25BF}" destId="{4BAC42A8-2449-483F-A8C1-53D4BFB72E45}" srcOrd="3" destOrd="0" presId="urn:microsoft.com/office/officeart/2005/8/layout/venn1"/>
    <dgm:cxn modelId="{379FEE34-830A-4342-80F0-D8ECFC2A4E3A}" type="presParOf" srcId="{08C7E719-23CB-4DAA-B38B-F663663E25BF}" destId="{60938938-41F5-4424-A86A-2660877F6D08}" srcOrd="4" destOrd="0" presId="urn:microsoft.com/office/officeart/2005/8/layout/venn1"/>
    <dgm:cxn modelId="{3F608BEA-F788-4511-A88E-560D639F7A3D}" type="presParOf" srcId="{08C7E719-23CB-4DAA-B38B-F663663E25BF}" destId="{11CF4C56-A3B7-4B9D-AC55-99D74B8F43F8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EFAB92B-FA3A-49E9-8F5E-0F3DCE0637E9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1DC377FA-AFB2-402A-8102-8FA909DBA1EC}">
      <dgm:prSet phldrT="[Text]"/>
      <dgm:spPr/>
      <dgm:t>
        <a:bodyPr/>
        <a:lstStyle/>
        <a:p>
          <a:r>
            <a:rPr lang="de-DE" dirty="0" smtClean="0"/>
            <a:t>Academia</a:t>
          </a:r>
          <a:endParaRPr lang="de-DE" dirty="0"/>
        </a:p>
      </dgm:t>
    </dgm:pt>
    <dgm:pt modelId="{799A9F31-5BBB-407D-A61E-2527A718567A}" type="parTrans" cxnId="{601A5A30-E3C7-4FD3-A2F4-F84B2E33F9DC}">
      <dgm:prSet/>
      <dgm:spPr/>
      <dgm:t>
        <a:bodyPr/>
        <a:lstStyle/>
        <a:p>
          <a:endParaRPr lang="de-DE"/>
        </a:p>
      </dgm:t>
    </dgm:pt>
    <dgm:pt modelId="{4D0EC3B9-2535-4DF9-84EC-BF9E9E98EBCF}" type="sibTrans" cxnId="{601A5A30-E3C7-4FD3-A2F4-F84B2E33F9DC}">
      <dgm:prSet/>
      <dgm:spPr/>
      <dgm:t>
        <a:bodyPr/>
        <a:lstStyle/>
        <a:p>
          <a:endParaRPr lang="de-DE"/>
        </a:p>
      </dgm:t>
    </dgm:pt>
    <dgm:pt modelId="{46AA4B72-52E8-4A21-8243-B59741C12319}">
      <dgm:prSet phldrT="[Text]"/>
      <dgm:spPr/>
      <dgm:t>
        <a:bodyPr/>
        <a:lstStyle/>
        <a:p>
          <a:r>
            <a:rPr lang="de-DE" dirty="0" smtClean="0"/>
            <a:t>Government</a:t>
          </a:r>
          <a:endParaRPr lang="de-DE" dirty="0"/>
        </a:p>
      </dgm:t>
    </dgm:pt>
    <dgm:pt modelId="{7297F165-4CA3-43CB-9476-339D2BF4E0E6}" type="parTrans" cxnId="{26F4BCFC-F72A-4D1B-86DF-F01677F2AAA6}">
      <dgm:prSet/>
      <dgm:spPr/>
      <dgm:t>
        <a:bodyPr/>
        <a:lstStyle/>
        <a:p>
          <a:endParaRPr lang="de-DE"/>
        </a:p>
      </dgm:t>
    </dgm:pt>
    <dgm:pt modelId="{6AAB988F-6F0D-4EFD-B7A6-8DDA57DEBF63}" type="sibTrans" cxnId="{26F4BCFC-F72A-4D1B-86DF-F01677F2AAA6}">
      <dgm:prSet/>
      <dgm:spPr/>
      <dgm:t>
        <a:bodyPr/>
        <a:lstStyle/>
        <a:p>
          <a:endParaRPr lang="de-DE"/>
        </a:p>
      </dgm:t>
    </dgm:pt>
    <dgm:pt modelId="{C8EBD495-EFB2-49BB-A5B4-322649ADD615}">
      <dgm:prSet phldrT="[Text]"/>
      <dgm:spPr/>
      <dgm:t>
        <a:bodyPr/>
        <a:lstStyle/>
        <a:p>
          <a:r>
            <a:rPr lang="de-DE" dirty="0" smtClean="0"/>
            <a:t>Private Sector</a:t>
          </a:r>
          <a:endParaRPr lang="de-DE" dirty="0"/>
        </a:p>
      </dgm:t>
    </dgm:pt>
    <dgm:pt modelId="{2E84F5B3-BF9D-4102-BA55-33920664A671}" type="parTrans" cxnId="{54C9C74F-81CD-48C4-A77F-F56EA6367DEC}">
      <dgm:prSet/>
      <dgm:spPr/>
      <dgm:t>
        <a:bodyPr/>
        <a:lstStyle/>
        <a:p>
          <a:endParaRPr lang="de-DE"/>
        </a:p>
      </dgm:t>
    </dgm:pt>
    <dgm:pt modelId="{3803CEC8-861A-4CB8-95C0-6CD1DAF13FA9}" type="sibTrans" cxnId="{54C9C74F-81CD-48C4-A77F-F56EA6367DEC}">
      <dgm:prSet/>
      <dgm:spPr/>
      <dgm:t>
        <a:bodyPr/>
        <a:lstStyle/>
        <a:p>
          <a:endParaRPr lang="de-DE"/>
        </a:p>
      </dgm:t>
    </dgm:pt>
    <dgm:pt modelId="{08C7E719-23CB-4DAA-B38B-F663663E25BF}" type="pres">
      <dgm:prSet presAssocID="{4EFAB92B-FA3A-49E9-8F5E-0F3DCE0637E9}" presName="compositeShape" presStyleCnt="0">
        <dgm:presLayoutVars>
          <dgm:chMax val="7"/>
          <dgm:dir/>
          <dgm:resizeHandles val="exact"/>
        </dgm:presLayoutVars>
      </dgm:prSet>
      <dgm:spPr/>
    </dgm:pt>
    <dgm:pt modelId="{D85FA95D-79F6-46DE-838D-D878543D44F4}" type="pres">
      <dgm:prSet presAssocID="{1DC377FA-AFB2-402A-8102-8FA909DBA1EC}" presName="circ1" presStyleLbl="vennNode1" presStyleIdx="0" presStyleCnt="3"/>
      <dgm:spPr/>
      <dgm:t>
        <a:bodyPr/>
        <a:lstStyle/>
        <a:p>
          <a:endParaRPr lang="de-DE"/>
        </a:p>
      </dgm:t>
    </dgm:pt>
    <dgm:pt modelId="{520B25F2-0D7C-4F68-8643-2D01620A7267}" type="pres">
      <dgm:prSet presAssocID="{1DC377FA-AFB2-402A-8102-8FA909DBA1EC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4BF08C49-9EC0-4DAE-A8DE-F9953129CB44}" type="pres">
      <dgm:prSet presAssocID="{46AA4B72-52E8-4A21-8243-B59741C12319}" presName="circ2" presStyleLbl="vennNode1" presStyleIdx="1" presStyleCnt="3"/>
      <dgm:spPr/>
      <dgm:t>
        <a:bodyPr/>
        <a:lstStyle/>
        <a:p>
          <a:endParaRPr lang="de-DE"/>
        </a:p>
      </dgm:t>
    </dgm:pt>
    <dgm:pt modelId="{4BAC42A8-2449-483F-A8C1-53D4BFB72E45}" type="pres">
      <dgm:prSet presAssocID="{46AA4B72-52E8-4A21-8243-B59741C12319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60938938-41F5-4424-A86A-2660877F6D08}" type="pres">
      <dgm:prSet presAssocID="{C8EBD495-EFB2-49BB-A5B4-322649ADD615}" presName="circ3" presStyleLbl="vennNode1" presStyleIdx="2" presStyleCnt="3"/>
      <dgm:spPr/>
      <dgm:t>
        <a:bodyPr/>
        <a:lstStyle/>
        <a:p>
          <a:endParaRPr lang="de-DE"/>
        </a:p>
      </dgm:t>
    </dgm:pt>
    <dgm:pt modelId="{11CF4C56-A3B7-4B9D-AC55-99D74B8F43F8}" type="pres">
      <dgm:prSet presAssocID="{C8EBD495-EFB2-49BB-A5B4-322649ADD615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F2D90F01-53A2-45A8-8394-267C067AEAFB}" type="presOf" srcId="{1DC377FA-AFB2-402A-8102-8FA909DBA1EC}" destId="{D85FA95D-79F6-46DE-838D-D878543D44F4}" srcOrd="0" destOrd="0" presId="urn:microsoft.com/office/officeart/2005/8/layout/venn1"/>
    <dgm:cxn modelId="{D3E2FB4B-8A57-4BD9-A445-6440DE766860}" type="presOf" srcId="{46AA4B72-52E8-4A21-8243-B59741C12319}" destId="{4BAC42A8-2449-483F-A8C1-53D4BFB72E45}" srcOrd="1" destOrd="0" presId="urn:microsoft.com/office/officeart/2005/8/layout/venn1"/>
    <dgm:cxn modelId="{6485674D-9332-430D-AB58-09C9849FF15A}" type="presOf" srcId="{4EFAB92B-FA3A-49E9-8F5E-0F3DCE0637E9}" destId="{08C7E719-23CB-4DAA-B38B-F663663E25BF}" srcOrd="0" destOrd="0" presId="urn:microsoft.com/office/officeart/2005/8/layout/venn1"/>
    <dgm:cxn modelId="{C18A7B0E-C976-49AD-B8CF-17066C96E044}" type="presOf" srcId="{C8EBD495-EFB2-49BB-A5B4-322649ADD615}" destId="{60938938-41F5-4424-A86A-2660877F6D08}" srcOrd="0" destOrd="0" presId="urn:microsoft.com/office/officeart/2005/8/layout/venn1"/>
    <dgm:cxn modelId="{50D16327-3EED-434A-BF73-A8A973AD264B}" type="presOf" srcId="{C8EBD495-EFB2-49BB-A5B4-322649ADD615}" destId="{11CF4C56-A3B7-4B9D-AC55-99D74B8F43F8}" srcOrd="1" destOrd="0" presId="urn:microsoft.com/office/officeart/2005/8/layout/venn1"/>
    <dgm:cxn modelId="{26F4BCFC-F72A-4D1B-86DF-F01677F2AAA6}" srcId="{4EFAB92B-FA3A-49E9-8F5E-0F3DCE0637E9}" destId="{46AA4B72-52E8-4A21-8243-B59741C12319}" srcOrd="1" destOrd="0" parTransId="{7297F165-4CA3-43CB-9476-339D2BF4E0E6}" sibTransId="{6AAB988F-6F0D-4EFD-B7A6-8DDA57DEBF63}"/>
    <dgm:cxn modelId="{54C9C74F-81CD-48C4-A77F-F56EA6367DEC}" srcId="{4EFAB92B-FA3A-49E9-8F5E-0F3DCE0637E9}" destId="{C8EBD495-EFB2-49BB-A5B4-322649ADD615}" srcOrd="2" destOrd="0" parTransId="{2E84F5B3-BF9D-4102-BA55-33920664A671}" sibTransId="{3803CEC8-861A-4CB8-95C0-6CD1DAF13FA9}"/>
    <dgm:cxn modelId="{C3DF2D25-8106-490D-BF11-71EF0EEE7668}" type="presOf" srcId="{46AA4B72-52E8-4A21-8243-B59741C12319}" destId="{4BF08C49-9EC0-4DAE-A8DE-F9953129CB44}" srcOrd="0" destOrd="0" presId="urn:microsoft.com/office/officeart/2005/8/layout/venn1"/>
    <dgm:cxn modelId="{601A5A30-E3C7-4FD3-A2F4-F84B2E33F9DC}" srcId="{4EFAB92B-FA3A-49E9-8F5E-0F3DCE0637E9}" destId="{1DC377FA-AFB2-402A-8102-8FA909DBA1EC}" srcOrd="0" destOrd="0" parTransId="{799A9F31-5BBB-407D-A61E-2527A718567A}" sibTransId="{4D0EC3B9-2535-4DF9-84EC-BF9E9E98EBCF}"/>
    <dgm:cxn modelId="{C1A42C4A-B2A1-4416-968D-D17599BB3382}" type="presOf" srcId="{1DC377FA-AFB2-402A-8102-8FA909DBA1EC}" destId="{520B25F2-0D7C-4F68-8643-2D01620A7267}" srcOrd="1" destOrd="0" presId="urn:microsoft.com/office/officeart/2005/8/layout/venn1"/>
    <dgm:cxn modelId="{85472179-106D-4CE0-A51F-22FD01DD1666}" type="presParOf" srcId="{08C7E719-23CB-4DAA-B38B-F663663E25BF}" destId="{D85FA95D-79F6-46DE-838D-D878543D44F4}" srcOrd="0" destOrd="0" presId="urn:microsoft.com/office/officeart/2005/8/layout/venn1"/>
    <dgm:cxn modelId="{A2F8296A-34FE-451A-92AE-4F3A105DDB7A}" type="presParOf" srcId="{08C7E719-23CB-4DAA-B38B-F663663E25BF}" destId="{520B25F2-0D7C-4F68-8643-2D01620A7267}" srcOrd="1" destOrd="0" presId="urn:microsoft.com/office/officeart/2005/8/layout/venn1"/>
    <dgm:cxn modelId="{4C9F9E53-6EA4-49B9-ADF4-33E6CF09C932}" type="presParOf" srcId="{08C7E719-23CB-4DAA-B38B-F663663E25BF}" destId="{4BF08C49-9EC0-4DAE-A8DE-F9953129CB44}" srcOrd="2" destOrd="0" presId="urn:microsoft.com/office/officeart/2005/8/layout/venn1"/>
    <dgm:cxn modelId="{9F7C6C0B-C58C-4304-9B53-AB2FC70B5A05}" type="presParOf" srcId="{08C7E719-23CB-4DAA-B38B-F663663E25BF}" destId="{4BAC42A8-2449-483F-A8C1-53D4BFB72E45}" srcOrd="3" destOrd="0" presId="urn:microsoft.com/office/officeart/2005/8/layout/venn1"/>
    <dgm:cxn modelId="{88EA0AF8-F875-4B7F-BA4A-762B23D93F68}" type="presParOf" srcId="{08C7E719-23CB-4DAA-B38B-F663663E25BF}" destId="{60938938-41F5-4424-A86A-2660877F6D08}" srcOrd="4" destOrd="0" presId="urn:microsoft.com/office/officeart/2005/8/layout/venn1"/>
    <dgm:cxn modelId="{58F5EFBB-D8EA-4E71-B269-A3D24CF2E77B}" type="presParOf" srcId="{08C7E719-23CB-4DAA-B38B-F663663E25BF}" destId="{11CF4C56-A3B7-4B9D-AC55-99D74B8F43F8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1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1FF13DE-D61F-4612-85E0-FECB5B42BF88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</dgm:pt>
    <dgm:pt modelId="{1B9B514E-AED7-407D-BA3C-9F1A756B2C77}">
      <dgm:prSet phldrT="[Text]" custT="1"/>
      <dgm:spPr/>
      <dgm:t>
        <a:bodyPr/>
        <a:lstStyle/>
        <a:p>
          <a:r>
            <a:rPr lang="en-US" sz="2600" dirty="0" smtClean="0"/>
            <a:t>Private Sector</a:t>
          </a:r>
        </a:p>
        <a:p>
          <a:r>
            <a:rPr lang="en-US" sz="1500" dirty="0" smtClean="0"/>
            <a:t>Insurance Industry</a:t>
          </a:r>
        </a:p>
        <a:p>
          <a:r>
            <a:rPr lang="en-US" sz="1500" dirty="0" smtClean="0"/>
            <a:t>Oil &amp; Gas Sector</a:t>
          </a:r>
        </a:p>
        <a:p>
          <a:r>
            <a:rPr lang="en-US" sz="1500" dirty="0" smtClean="0"/>
            <a:t>Shipping/Fishing Industry</a:t>
          </a:r>
          <a:br>
            <a:rPr lang="en-US" sz="1500" dirty="0" smtClean="0"/>
          </a:br>
          <a:endParaRPr lang="en-US" sz="1500" dirty="0" smtClean="0"/>
        </a:p>
      </dgm:t>
    </dgm:pt>
    <dgm:pt modelId="{9D4B1C87-179B-4B3E-8559-34A8232CE6A9}" type="parTrans" cxnId="{FE0B0048-345C-4BC6-B9BF-F5B2A19D9AA0}">
      <dgm:prSet/>
      <dgm:spPr/>
    </dgm:pt>
    <dgm:pt modelId="{085E7643-5C3F-4E1C-8BFF-277D5ABE07E5}" type="sibTrans" cxnId="{FE0B0048-345C-4BC6-B9BF-F5B2A19D9AA0}">
      <dgm:prSet/>
      <dgm:spPr/>
    </dgm:pt>
    <dgm:pt modelId="{6BF47592-DF7C-410F-A41C-421DAA9B1CCB}">
      <dgm:prSet phldrT="[Text]" custT="1"/>
      <dgm:spPr/>
      <dgm:t>
        <a:bodyPr/>
        <a:lstStyle/>
        <a:p>
          <a:r>
            <a:rPr lang="en-US" sz="2600" dirty="0" smtClean="0"/>
            <a:t>Government</a:t>
          </a:r>
        </a:p>
        <a:p>
          <a:r>
            <a:rPr lang="en-US" sz="1500" dirty="0" smtClean="0"/>
            <a:t>Environment Canada</a:t>
          </a:r>
        </a:p>
        <a:p>
          <a:r>
            <a:rPr lang="en-US" sz="1500" dirty="0" err="1" smtClean="0"/>
            <a:t>Defence</a:t>
          </a:r>
          <a:r>
            <a:rPr lang="en-US" sz="1500" dirty="0" smtClean="0"/>
            <a:t> Research and Development Canada</a:t>
          </a:r>
        </a:p>
        <a:p>
          <a:r>
            <a:rPr lang="en-US" sz="1500" dirty="0" smtClean="0"/>
            <a:t>Department of Fisheries and Oceans</a:t>
          </a:r>
          <a:endParaRPr lang="en-US" sz="1500" dirty="0"/>
        </a:p>
      </dgm:t>
    </dgm:pt>
    <dgm:pt modelId="{D2413CE0-13DF-4AD7-981E-12A36C268992}" type="parTrans" cxnId="{171035A4-325B-4C67-84A5-402B490F3D6B}">
      <dgm:prSet/>
      <dgm:spPr/>
    </dgm:pt>
    <dgm:pt modelId="{EDCAFFBB-A25B-4CF0-A061-2D444E8019D4}" type="sibTrans" cxnId="{171035A4-325B-4C67-84A5-402B490F3D6B}">
      <dgm:prSet/>
      <dgm:spPr/>
    </dgm:pt>
    <dgm:pt modelId="{0D48BAF7-E96C-4842-8131-2EE38B53CC77}">
      <dgm:prSet phldrT="[Text]" custT="1"/>
      <dgm:spPr/>
      <dgm:t>
        <a:bodyPr/>
        <a:lstStyle/>
        <a:p>
          <a:r>
            <a:rPr lang="en-US" sz="2600" dirty="0" smtClean="0"/>
            <a:t>Coastal communities &amp; NGOs</a:t>
          </a:r>
          <a:endParaRPr lang="en-US" sz="2600" dirty="0"/>
        </a:p>
      </dgm:t>
    </dgm:pt>
    <dgm:pt modelId="{D50B95CF-672C-4E61-A169-9EE7FC9E9C15}" type="parTrans" cxnId="{74868D1A-D7BA-4A47-BAFA-03FF6E8EBB3E}">
      <dgm:prSet/>
      <dgm:spPr/>
    </dgm:pt>
    <dgm:pt modelId="{C532A93A-DA24-49CD-8DD8-BD8114139223}" type="sibTrans" cxnId="{74868D1A-D7BA-4A47-BAFA-03FF6E8EBB3E}">
      <dgm:prSet/>
      <dgm:spPr/>
    </dgm:pt>
    <dgm:pt modelId="{FE39B0DD-8BD6-4ED8-B85A-3B916BC5FDA6}" type="pres">
      <dgm:prSet presAssocID="{B1FF13DE-D61F-4612-85E0-FECB5B42BF88}" presName="Name0" presStyleCnt="0">
        <dgm:presLayoutVars>
          <dgm:dir/>
          <dgm:resizeHandles val="exact"/>
        </dgm:presLayoutVars>
      </dgm:prSet>
      <dgm:spPr/>
    </dgm:pt>
    <dgm:pt modelId="{712A7F19-C759-4F83-9070-6F9277845E34}" type="pres">
      <dgm:prSet presAssocID="{B1FF13DE-D61F-4612-85E0-FECB5B42BF88}" presName="fgShape" presStyleLbl="fgShp" presStyleIdx="0" presStyleCnt="1"/>
      <dgm:spPr/>
    </dgm:pt>
    <dgm:pt modelId="{2D46140D-A95A-4DCB-9E30-EE07265FA9AC}" type="pres">
      <dgm:prSet presAssocID="{B1FF13DE-D61F-4612-85E0-FECB5B42BF88}" presName="linComp" presStyleCnt="0"/>
      <dgm:spPr/>
    </dgm:pt>
    <dgm:pt modelId="{AA275913-A351-42FA-BA8D-38A9F2367E6C}" type="pres">
      <dgm:prSet presAssocID="{1B9B514E-AED7-407D-BA3C-9F1A756B2C77}" presName="compNode" presStyleCnt="0"/>
      <dgm:spPr/>
    </dgm:pt>
    <dgm:pt modelId="{7191D1F8-5C2C-441B-800E-190B80E2492B}" type="pres">
      <dgm:prSet presAssocID="{1B9B514E-AED7-407D-BA3C-9F1A756B2C77}" presName="bkgdShape" presStyleLbl="node1" presStyleIdx="0" presStyleCnt="3" custLinFactNeighborX="-64" custLinFactNeighborY="-687"/>
      <dgm:spPr/>
      <dgm:t>
        <a:bodyPr/>
        <a:lstStyle/>
        <a:p>
          <a:endParaRPr lang="en-US"/>
        </a:p>
      </dgm:t>
    </dgm:pt>
    <dgm:pt modelId="{462329CA-82FE-4655-8B95-D2CE9EA75389}" type="pres">
      <dgm:prSet presAssocID="{1B9B514E-AED7-407D-BA3C-9F1A756B2C77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FCEA8D-D0C0-4EE7-B3C2-030A1521411A}" type="pres">
      <dgm:prSet presAssocID="{1B9B514E-AED7-407D-BA3C-9F1A756B2C77}" presName="invisiNode" presStyleLbl="node1" presStyleIdx="0" presStyleCnt="3"/>
      <dgm:spPr/>
    </dgm:pt>
    <dgm:pt modelId="{44A23E74-7D35-4A1C-B0EC-08002C15ACC0}" type="pres">
      <dgm:prSet presAssocID="{1B9B514E-AED7-407D-BA3C-9F1A756B2C77}" presName="imagNode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BDB08415-5725-4301-8AFC-35084EC2277F}" type="pres">
      <dgm:prSet presAssocID="{085E7643-5C3F-4E1C-8BFF-277D5ABE07E5}" presName="sibTrans" presStyleLbl="sibTrans2D1" presStyleIdx="0" presStyleCnt="0"/>
      <dgm:spPr/>
    </dgm:pt>
    <dgm:pt modelId="{D9DBF08A-1C73-4189-88E3-0890D957F670}" type="pres">
      <dgm:prSet presAssocID="{6BF47592-DF7C-410F-A41C-421DAA9B1CCB}" presName="compNode" presStyleCnt="0"/>
      <dgm:spPr/>
    </dgm:pt>
    <dgm:pt modelId="{51171E79-85DB-4EA1-8953-1E22E49D8C98}" type="pres">
      <dgm:prSet presAssocID="{6BF47592-DF7C-410F-A41C-421DAA9B1CCB}" presName="bkgdShape" presStyleLbl="node1" presStyleIdx="1" presStyleCnt="3"/>
      <dgm:spPr/>
      <dgm:t>
        <a:bodyPr/>
        <a:lstStyle/>
        <a:p>
          <a:endParaRPr lang="en-US"/>
        </a:p>
      </dgm:t>
    </dgm:pt>
    <dgm:pt modelId="{07DADACB-39EE-4415-9E1C-5D3BF4235DD1}" type="pres">
      <dgm:prSet presAssocID="{6BF47592-DF7C-410F-A41C-421DAA9B1CCB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D931E6-3DE7-47DB-BE0B-C788C7CAEAE6}" type="pres">
      <dgm:prSet presAssocID="{6BF47592-DF7C-410F-A41C-421DAA9B1CCB}" presName="invisiNode" presStyleLbl="node1" presStyleIdx="1" presStyleCnt="3"/>
      <dgm:spPr/>
    </dgm:pt>
    <dgm:pt modelId="{A31F32C5-D218-4A93-9317-B33659F3E37D}" type="pres">
      <dgm:prSet presAssocID="{6BF47592-DF7C-410F-A41C-421DAA9B1CCB}" presName="imagNode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BFF90B75-0DB0-43DC-AAD1-CA907FB159A3}" type="pres">
      <dgm:prSet presAssocID="{EDCAFFBB-A25B-4CF0-A061-2D444E8019D4}" presName="sibTrans" presStyleLbl="sibTrans2D1" presStyleIdx="0" presStyleCnt="0"/>
      <dgm:spPr/>
    </dgm:pt>
    <dgm:pt modelId="{88A020AC-7374-449C-9A64-1D72C0C4C016}" type="pres">
      <dgm:prSet presAssocID="{0D48BAF7-E96C-4842-8131-2EE38B53CC77}" presName="compNode" presStyleCnt="0"/>
      <dgm:spPr/>
    </dgm:pt>
    <dgm:pt modelId="{D97FA02D-D99A-47A4-B72F-601FF334F1F1}" type="pres">
      <dgm:prSet presAssocID="{0D48BAF7-E96C-4842-8131-2EE38B53CC77}" presName="bkgdShape" presStyleLbl="node1" presStyleIdx="2" presStyleCnt="3"/>
      <dgm:spPr/>
      <dgm:t>
        <a:bodyPr/>
        <a:lstStyle/>
        <a:p>
          <a:endParaRPr lang="en-US"/>
        </a:p>
      </dgm:t>
    </dgm:pt>
    <dgm:pt modelId="{9B60289E-AC90-4D1C-8620-3AB5D31C0DB6}" type="pres">
      <dgm:prSet presAssocID="{0D48BAF7-E96C-4842-8131-2EE38B53CC77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E5F9E1-461C-44F8-B8CE-B9658A562A8D}" type="pres">
      <dgm:prSet presAssocID="{0D48BAF7-E96C-4842-8131-2EE38B53CC77}" presName="invisiNode" presStyleLbl="node1" presStyleIdx="2" presStyleCnt="3"/>
      <dgm:spPr/>
    </dgm:pt>
    <dgm:pt modelId="{3A3820F1-62E7-4A88-92E5-01655A5813E5}" type="pres">
      <dgm:prSet presAssocID="{0D48BAF7-E96C-4842-8131-2EE38B53CC77}" presName="imagNode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74868D1A-D7BA-4A47-BAFA-03FF6E8EBB3E}" srcId="{B1FF13DE-D61F-4612-85E0-FECB5B42BF88}" destId="{0D48BAF7-E96C-4842-8131-2EE38B53CC77}" srcOrd="2" destOrd="0" parTransId="{D50B95CF-672C-4E61-A169-9EE7FC9E9C15}" sibTransId="{C532A93A-DA24-49CD-8DD8-BD8114139223}"/>
    <dgm:cxn modelId="{7043E9D9-B801-46F7-93A9-86028D23A022}" type="presOf" srcId="{B1FF13DE-D61F-4612-85E0-FECB5B42BF88}" destId="{FE39B0DD-8BD6-4ED8-B85A-3B916BC5FDA6}" srcOrd="0" destOrd="0" presId="urn:microsoft.com/office/officeart/2005/8/layout/hList7"/>
    <dgm:cxn modelId="{4A421DDA-81CC-4840-B799-6F0DD4F9B3B9}" type="presOf" srcId="{0D48BAF7-E96C-4842-8131-2EE38B53CC77}" destId="{D97FA02D-D99A-47A4-B72F-601FF334F1F1}" srcOrd="0" destOrd="0" presId="urn:microsoft.com/office/officeart/2005/8/layout/hList7"/>
    <dgm:cxn modelId="{4CF1016D-E398-4694-89AF-245A6C19694A}" type="presOf" srcId="{6BF47592-DF7C-410F-A41C-421DAA9B1CCB}" destId="{07DADACB-39EE-4415-9E1C-5D3BF4235DD1}" srcOrd="1" destOrd="0" presId="urn:microsoft.com/office/officeart/2005/8/layout/hList7"/>
    <dgm:cxn modelId="{A145E86F-2C22-49BD-806F-B6343C8F7768}" type="presOf" srcId="{6BF47592-DF7C-410F-A41C-421DAA9B1CCB}" destId="{51171E79-85DB-4EA1-8953-1E22E49D8C98}" srcOrd="0" destOrd="0" presId="urn:microsoft.com/office/officeart/2005/8/layout/hList7"/>
    <dgm:cxn modelId="{BF151A39-8A83-41EE-A578-268F9F393D19}" type="presOf" srcId="{085E7643-5C3F-4E1C-8BFF-277D5ABE07E5}" destId="{BDB08415-5725-4301-8AFC-35084EC2277F}" srcOrd="0" destOrd="0" presId="urn:microsoft.com/office/officeart/2005/8/layout/hList7"/>
    <dgm:cxn modelId="{FE0B0048-345C-4BC6-B9BF-F5B2A19D9AA0}" srcId="{B1FF13DE-D61F-4612-85E0-FECB5B42BF88}" destId="{1B9B514E-AED7-407D-BA3C-9F1A756B2C77}" srcOrd="0" destOrd="0" parTransId="{9D4B1C87-179B-4B3E-8559-34A8232CE6A9}" sibTransId="{085E7643-5C3F-4E1C-8BFF-277D5ABE07E5}"/>
    <dgm:cxn modelId="{9C52786B-AB22-4E22-ACA6-1BFA58D1C454}" type="presOf" srcId="{1B9B514E-AED7-407D-BA3C-9F1A756B2C77}" destId="{462329CA-82FE-4655-8B95-D2CE9EA75389}" srcOrd="1" destOrd="0" presId="urn:microsoft.com/office/officeart/2005/8/layout/hList7"/>
    <dgm:cxn modelId="{FAE8D513-572B-4DC8-BA7B-FC811CEB1DA1}" type="presOf" srcId="{0D48BAF7-E96C-4842-8131-2EE38B53CC77}" destId="{9B60289E-AC90-4D1C-8620-3AB5D31C0DB6}" srcOrd="1" destOrd="0" presId="urn:microsoft.com/office/officeart/2005/8/layout/hList7"/>
    <dgm:cxn modelId="{18DC4556-5F13-49C2-9131-CB44071BD38E}" type="presOf" srcId="{1B9B514E-AED7-407D-BA3C-9F1A756B2C77}" destId="{7191D1F8-5C2C-441B-800E-190B80E2492B}" srcOrd="0" destOrd="0" presId="urn:microsoft.com/office/officeart/2005/8/layout/hList7"/>
    <dgm:cxn modelId="{171035A4-325B-4C67-84A5-402B490F3D6B}" srcId="{B1FF13DE-D61F-4612-85E0-FECB5B42BF88}" destId="{6BF47592-DF7C-410F-A41C-421DAA9B1CCB}" srcOrd="1" destOrd="0" parTransId="{D2413CE0-13DF-4AD7-981E-12A36C268992}" sibTransId="{EDCAFFBB-A25B-4CF0-A061-2D444E8019D4}"/>
    <dgm:cxn modelId="{01DB036F-6D02-492C-9317-27377FD27B92}" type="presOf" srcId="{EDCAFFBB-A25B-4CF0-A061-2D444E8019D4}" destId="{BFF90B75-0DB0-43DC-AAD1-CA907FB159A3}" srcOrd="0" destOrd="0" presId="urn:microsoft.com/office/officeart/2005/8/layout/hList7"/>
    <dgm:cxn modelId="{4DDEA11E-C201-429C-BA16-3933960A5C14}" type="presParOf" srcId="{FE39B0DD-8BD6-4ED8-B85A-3B916BC5FDA6}" destId="{712A7F19-C759-4F83-9070-6F9277845E34}" srcOrd="0" destOrd="0" presId="urn:microsoft.com/office/officeart/2005/8/layout/hList7"/>
    <dgm:cxn modelId="{CAB4600C-9A06-41F9-A6DD-75D5ACFC5EFC}" type="presParOf" srcId="{FE39B0DD-8BD6-4ED8-B85A-3B916BC5FDA6}" destId="{2D46140D-A95A-4DCB-9E30-EE07265FA9AC}" srcOrd="1" destOrd="0" presId="urn:microsoft.com/office/officeart/2005/8/layout/hList7"/>
    <dgm:cxn modelId="{F17B083A-345C-43ED-B95C-A61BA6166123}" type="presParOf" srcId="{2D46140D-A95A-4DCB-9E30-EE07265FA9AC}" destId="{AA275913-A351-42FA-BA8D-38A9F2367E6C}" srcOrd="0" destOrd="0" presId="urn:microsoft.com/office/officeart/2005/8/layout/hList7"/>
    <dgm:cxn modelId="{E4F7CD16-5768-42F5-B1D3-1615E4A750A5}" type="presParOf" srcId="{AA275913-A351-42FA-BA8D-38A9F2367E6C}" destId="{7191D1F8-5C2C-441B-800E-190B80E2492B}" srcOrd="0" destOrd="0" presId="urn:microsoft.com/office/officeart/2005/8/layout/hList7"/>
    <dgm:cxn modelId="{7FB7DC6A-48EC-4EB1-A7E4-6A3B1958B831}" type="presParOf" srcId="{AA275913-A351-42FA-BA8D-38A9F2367E6C}" destId="{462329CA-82FE-4655-8B95-D2CE9EA75389}" srcOrd="1" destOrd="0" presId="urn:microsoft.com/office/officeart/2005/8/layout/hList7"/>
    <dgm:cxn modelId="{701D885E-1EA8-4A62-8BB4-7FDF17E45A22}" type="presParOf" srcId="{AA275913-A351-42FA-BA8D-38A9F2367E6C}" destId="{A7FCEA8D-D0C0-4EE7-B3C2-030A1521411A}" srcOrd="2" destOrd="0" presId="urn:microsoft.com/office/officeart/2005/8/layout/hList7"/>
    <dgm:cxn modelId="{A412ED86-D606-495E-AB4D-EA753488F84B}" type="presParOf" srcId="{AA275913-A351-42FA-BA8D-38A9F2367E6C}" destId="{44A23E74-7D35-4A1C-B0EC-08002C15ACC0}" srcOrd="3" destOrd="0" presId="urn:microsoft.com/office/officeart/2005/8/layout/hList7"/>
    <dgm:cxn modelId="{88A942D8-9044-4C1C-9FD5-4EA1028E62C9}" type="presParOf" srcId="{2D46140D-A95A-4DCB-9E30-EE07265FA9AC}" destId="{BDB08415-5725-4301-8AFC-35084EC2277F}" srcOrd="1" destOrd="0" presId="urn:microsoft.com/office/officeart/2005/8/layout/hList7"/>
    <dgm:cxn modelId="{9B8B4C9E-4827-4F54-B156-75BF51EC0D53}" type="presParOf" srcId="{2D46140D-A95A-4DCB-9E30-EE07265FA9AC}" destId="{D9DBF08A-1C73-4189-88E3-0890D957F670}" srcOrd="2" destOrd="0" presId="urn:microsoft.com/office/officeart/2005/8/layout/hList7"/>
    <dgm:cxn modelId="{24D7E592-672C-42BC-AC7E-E531975F85DF}" type="presParOf" srcId="{D9DBF08A-1C73-4189-88E3-0890D957F670}" destId="{51171E79-85DB-4EA1-8953-1E22E49D8C98}" srcOrd="0" destOrd="0" presId="urn:microsoft.com/office/officeart/2005/8/layout/hList7"/>
    <dgm:cxn modelId="{887D1D93-EB7B-45EC-BDB8-52F5C5E42762}" type="presParOf" srcId="{D9DBF08A-1C73-4189-88E3-0890D957F670}" destId="{07DADACB-39EE-4415-9E1C-5D3BF4235DD1}" srcOrd="1" destOrd="0" presId="urn:microsoft.com/office/officeart/2005/8/layout/hList7"/>
    <dgm:cxn modelId="{AB8E32E2-E34F-4875-AA25-B864BAC54D5F}" type="presParOf" srcId="{D9DBF08A-1C73-4189-88E3-0890D957F670}" destId="{BCD931E6-3DE7-47DB-BE0B-C788C7CAEAE6}" srcOrd="2" destOrd="0" presId="urn:microsoft.com/office/officeart/2005/8/layout/hList7"/>
    <dgm:cxn modelId="{9FC7A831-3B70-4191-801C-A36BD6FB21BA}" type="presParOf" srcId="{D9DBF08A-1C73-4189-88E3-0890D957F670}" destId="{A31F32C5-D218-4A93-9317-B33659F3E37D}" srcOrd="3" destOrd="0" presId="urn:microsoft.com/office/officeart/2005/8/layout/hList7"/>
    <dgm:cxn modelId="{8A4C28C2-401C-4689-B714-F1CE8F48C1FB}" type="presParOf" srcId="{2D46140D-A95A-4DCB-9E30-EE07265FA9AC}" destId="{BFF90B75-0DB0-43DC-AAD1-CA907FB159A3}" srcOrd="3" destOrd="0" presId="urn:microsoft.com/office/officeart/2005/8/layout/hList7"/>
    <dgm:cxn modelId="{1B4BB0CC-9194-4C2D-AEFC-F9D8BB941BF5}" type="presParOf" srcId="{2D46140D-A95A-4DCB-9E30-EE07265FA9AC}" destId="{88A020AC-7374-449C-9A64-1D72C0C4C016}" srcOrd="4" destOrd="0" presId="urn:microsoft.com/office/officeart/2005/8/layout/hList7"/>
    <dgm:cxn modelId="{082B37E1-7C46-4622-904F-4FD66902E98E}" type="presParOf" srcId="{88A020AC-7374-449C-9A64-1D72C0C4C016}" destId="{D97FA02D-D99A-47A4-B72F-601FF334F1F1}" srcOrd="0" destOrd="0" presId="urn:microsoft.com/office/officeart/2005/8/layout/hList7"/>
    <dgm:cxn modelId="{2C1BB5CE-787B-4F9B-AA51-55F8C7A272E2}" type="presParOf" srcId="{88A020AC-7374-449C-9A64-1D72C0C4C016}" destId="{9B60289E-AC90-4D1C-8620-3AB5D31C0DB6}" srcOrd="1" destOrd="0" presId="urn:microsoft.com/office/officeart/2005/8/layout/hList7"/>
    <dgm:cxn modelId="{BD198930-AE9D-440B-A2AF-888A74507EF6}" type="presParOf" srcId="{88A020AC-7374-449C-9A64-1D72C0C4C016}" destId="{40E5F9E1-461C-44F8-B8CE-B9658A562A8D}" srcOrd="2" destOrd="0" presId="urn:microsoft.com/office/officeart/2005/8/layout/hList7"/>
    <dgm:cxn modelId="{DB2E3034-6ABC-49EA-9F58-8F9B817C5421}" type="presParOf" srcId="{88A020AC-7374-449C-9A64-1D72C0C4C016}" destId="{3A3820F1-62E7-4A88-92E5-01655A5813E5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60FBB8D-0682-401E-AE38-142722DC03F4}" type="doc">
      <dgm:prSet loTypeId="urn:microsoft.com/office/officeart/2005/8/layout/cycle7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7701BE59-6CCF-45BA-9DA7-876F68AF08D1}">
      <dgm:prSet phldrT="[Text]"/>
      <dgm:spPr/>
      <dgm:t>
        <a:bodyPr/>
        <a:lstStyle/>
        <a:p>
          <a:r>
            <a:rPr lang="de-DE" dirty="0" smtClean="0"/>
            <a:t>Rapid</a:t>
          </a:r>
          <a:r>
            <a:rPr lang="de-DE" dirty="0" smtClean="0"/>
            <a:t> </a:t>
          </a:r>
          <a:r>
            <a:rPr lang="de-DE" dirty="0" err="1" smtClean="0"/>
            <a:t>Appraisal</a:t>
          </a:r>
          <a:r>
            <a:rPr lang="de-DE" dirty="0" smtClean="0"/>
            <a:t> </a:t>
          </a:r>
          <a:r>
            <a:rPr lang="de-DE" dirty="0" smtClean="0"/>
            <a:t>of</a:t>
          </a:r>
          <a:r>
            <a:rPr lang="de-DE" dirty="0" smtClean="0"/>
            <a:t> </a:t>
          </a:r>
          <a:r>
            <a:rPr lang="de-DE" dirty="0" err="1" smtClean="0"/>
            <a:t>Socio</a:t>
          </a:r>
          <a:r>
            <a:rPr lang="de-DE" dirty="0" err="1" smtClean="0"/>
            <a:t>-economic</a:t>
          </a:r>
          <a:r>
            <a:rPr lang="de-DE" dirty="0" smtClean="0"/>
            <a:t> risks</a:t>
          </a:r>
          <a:endParaRPr lang="de-DE" dirty="0"/>
        </a:p>
      </dgm:t>
    </dgm:pt>
    <dgm:pt modelId="{BC2D8D49-7BC1-4174-ACCB-A4649D368786}" type="parTrans" cxnId="{D77332F4-ADEA-49A3-BC0D-30FA5FAB3E6A}">
      <dgm:prSet/>
      <dgm:spPr/>
      <dgm:t>
        <a:bodyPr/>
        <a:lstStyle/>
        <a:p>
          <a:endParaRPr lang="de-DE"/>
        </a:p>
      </dgm:t>
    </dgm:pt>
    <dgm:pt modelId="{3937F4B7-D325-4DCC-8CA5-906BFA236607}" type="sibTrans" cxnId="{D77332F4-ADEA-49A3-BC0D-30FA5FAB3E6A}">
      <dgm:prSet/>
      <dgm:spPr/>
      <dgm:t>
        <a:bodyPr/>
        <a:lstStyle/>
        <a:p>
          <a:endParaRPr lang="de-DE"/>
        </a:p>
      </dgm:t>
    </dgm:pt>
    <dgm:pt modelId="{983D994B-FCE1-4971-B6A2-CD43E64254DE}">
      <dgm:prSet phldrT="[Text]"/>
      <dgm:spPr/>
      <dgm:t>
        <a:bodyPr/>
        <a:lstStyle/>
        <a:p>
          <a:r>
            <a:rPr lang="de-DE" dirty="0" smtClean="0"/>
            <a:t>Rapidly Deployable Observations</a:t>
          </a:r>
          <a:endParaRPr lang="de-DE" dirty="0"/>
        </a:p>
      </dgm:t>
    </dgm:pt>
    <dgm:pt modelId="{2B51EFF2-52D7-477A-90C4-77AB685EC07F}" type="parTrans" cxnId="{1E786FB7-4F62-49D9-8021-670273D4D9C1}">
      <dgm:prSet/>
      <dgm:spPr/>
      <dgm:t>
        <a:bodyPr/>
        <a:lstStyle/>
        <a:p>
          <a:endParaRPr lang="de-DE"/>
        </a:p>
      </dgm:t>
    </dgm:pt>
    <dgm:pt modelId="{DC6FB69E-9BEC-480A-9188-3B8D9A788FF7}" type="sibTrans" cxnId="{1E786FB7-4F62-49D9-8021-670273D4D9C1}">
      <dgm:prSet/>
      <dgm:spPr/>
      <dgm:t>
        <a:bodyPr/>
        <a:lstStyle/>
        <a:p>
          <a:endParaRPr lang="de-DE"/>
        </a:p>
      </dgm:t>
    </dgm:pt>
    <dgm:pt modelId="{FF49DDC4-F55D-4925-88EF-671853161945}">
      <dgm:prSet phldrT="[Text]"/>
      <dgm:spPr/>
      <dgm:t>
        <a:bodyPr/>
        <a:lstStyle/>
        <a:p>
          <a:r>
            <a:rPr lang="de-DE" dirty="0" err="1" smtClean="0"/>
            <a:t>Atmos</a:t>
          </a:r>
          <a:r>
            <a:rPr lang="de-DE" dirty="0" err="1" smtClean="0"/>
            <a:t>-Wave-Ocean</a:t>
          </a:r>
          <a:r>
            <a:rPr lang="de-DE" dirty="0" smtClean="0"/>
            <a:t> Models</a:t>
          </a:r>
          <a:endParaRPr lang="de-DE" dirty="0"/>
        </a:p>
      </dgm:t>
    </dgm:pt>
    <dgm:pt modelId="{4920A362-37C1-4074-BB78-16EB8CF2AA8A}" type="parTrans" cxnId="{4CAC9F8F-58D5-4AF7-A635-8CFC4EABD3E4}">
      <dgm:prSet/>
      <dgm:spPr/>
      <dgm:t>
        <a:bodyPr/>
        <a:lstStyle/>
        <a:p>
          <a:endParaRPr lang="de-DE"/>
        </a:p>
      </dgm:t>
    </dgm:pt>
    <dgm:pt modelId="{4395E662-58D4-43AC-AE40-B5C5B0A759F7}" type="sibTrans" cxnId="{4CAC9F8F-58D5-4AF7-A635-8CFC4EABD3E4}">
      <dgm:prSet/>
      <dgm:spPr/>
      <dgm:t>
        <a:bodyPr/>
        <a:lstStyle/>
        <a:p>
          <a:endParaRPr lang="de-DE"/>
        </a:p>
      </dgm:t>
    </dgm:pt>
    <dgm:pt modelId="{9B114B57-3825-4B7A-98F1-7B63114E0AD2}" type="pres">
      <dgm:prSet presAssocID="{660FBB8D-0682-401E-AE38-142722DC03F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2DD7ACB4-A03A-413A-B50E-F4BFBE40362A}" type="pres">
      <dgm:prSet presAssocID="{7701BE59-6CCF-45BA-9DA7-876F68AF08D1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F76607E4-B338-41D4-9171-25C650D7173F}" type="pres">
      <dgm:prSet presAssocID="{3937F4B7-D325-4DCC-8CA5-906BFA236607}" presName="sibTrans" presStyleLbl="sibTrans2D1" presStyleIdx="0" presStyleCnt="3"/>
      <dgm:spPr/>
      <dgm:t>
        <a:bodyPr/>
        <a:lstStyle/>
        <a:p>
          <a:endParaRPr lang="de-DE"/>
        </a:p>
      </dgm:t>
    </dgm:pt>
    <dgm:pt modelId="{66FF17BB-ADBB-4A3D-9D6F-2368531E4462}" type="pres">
      <dgm:prSet presAssocID="{3937F4B7-D325-4DCC-8CA5-906BFA236607}" presName="connectorText" presStyleLbl="sibTrans2D1" presStyleIdx="0" presStyleCnt="3"/>
      <dgm:spPr/>
      <dgm:t>
        <a:bodyPr/>
        <a:lstStyle/>
        <a:p>
          <a:endParaRPr lang="de-DE"/>
        </a:p>
      </dgm:t>
    </dgm:pt>
    <dgm:pt modelId="{01B60DED-52ED-4D0C-B7F4-338134FD267D}" type="pres">
      <dgm:prSet presAssocID="{983D994B-FCE1-4971-B6A2-CD43E64254DE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7377095E-97FF-4CDD-86B2-8C8FC3EF6EEC}" type="pres">
      <dgm:prSet presAssocID="{DC6FB69E-9BEC-480A-9188-3B8D9A788FF7}" presName="sibTrans" presStyleLbl="sibTrans2D1" presStyleIdx="1" presStyleCnt="3"/>
      <dgm:spPr/>
      <dgm:t>
        <a:bodyPr/>
        <a:lstStyle/>
        <a:p>
          <a:endParaRPr lang="de-DE"/>
        </a:p>
      </dgm:t>
    </dgm:pt>
    <dgm:pt modelId="{257F2451-4777-4E42-BD8E-4E8D0FBDC78F}" type="pres">
      <dgm:prSet presAssocID="{DC6FB69E-9BEC-480A-9188-3B8D9A788FF7}" presName="connectorText" presStyleLbl="sibTrans2D1" presStyleIdx="1" presStyleCnt="3"/>
      <dgm:spPr/>
      <dgm:t>
        <a:bodyPr/>
        <a:lstStyle/>
        <a:p>
          <a:endParaRPr lang="de-DE"/>
        </a:p>
      </dgm:t>
    </dgm:pt>
    <dgm:pt modelId="{AE291980-3FB1-44CD-8F5C-9088EEDD4320}" type="pres">
      <dgm:prSet presAssocID="{FF49DDC4-F55D-4925-88EF-671853161945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50E9CB96-FA31-4EC9-968C-A51B603368E8}" type="pres">
      <dgm:prSet presAssocID="{4395E662-58D4-43AC-AE40-B5C5B0A759F7}" presName="sibTrans" presStyleLbl="sibTrans2D1" presStyleIdx="2" presStyleCnt="3"/>
      <dgm:spPr/>
      <dgm:t>
        <a:bodyPr/>
        <a:lstStyle/>
        <a:p>
          <a:endParaRPr lang="de-DE"/>
        </a:p>
      </dgm:t>
    </dgm:pt>
    <dgm:pt modelId="{D8697A75-1CFD-4A8B-89A2-9EBF31F7986A}" type="pres">
      <dgm:prSet presAssocID="{4395E662-58D4-43AC-AE40-B5C5B0A759F7}" presName="connectorText" presStyleLbl="sibTrans2D1" presStyleIdx="2" presStyleCnt="3"/>
      <dgm:spPr/>
      <dgm:t>
        <a:bodyPr/>
        <a:lstStyle/>
        <a:p>
          <a:endParaRPr lang="de-DE"/>
        </a:p>
      </dgm:t>
    </dgm:pt>
  </dgm:ptLst>
  <dgm:cxnLst>
    <dgm:cxn modelId="{2BCB7558-D223-46EC-8FE3-E917F0AA3538}" type="presOf" srcId="{4395E662-58D4-43AC-AE40-B5C5B0A759F7}" destId="{50E9CB96-FA31-4EC9-968C-A51B603368E8}" srcOrd="0" destOrd="0" presId="urn:microsoft.com/office/officeart/2005/8/layout/cycle7"/>
    <dgm:cxn modelId="{0572D050-927F-4A48-80F0-313A78B96B86}" type="presOf" srcId="{DC6FB69E-9BEC-480A-9188-3B8D9A788FF7}" destId="{7377095E-97FF-4CDD-86B2-8C8FC3EF6EEC}" srcOrd="0" destOrd="0" presId="urn:microsoft.com/office/officeart/2005/8/layout/cycle7"/>
    <dgm:cxn modelId="{8B03486A-7218-4D58-BA63-4BD92DE11D6E}" type="presOf" srcId="{3937F4B7-D325-4DCC-8CA5-906BFA236607}" destId="{66FF17BB-ADBB-4A3D-9D6F-2368531E4462}" srcOrd="1" destOrd="0" presId="urn:microsoft.com/office/officeart/2005/8/layout/cycle7"/>
    <dgm:cxn modelId="{C90A976F-40B8-4BD1-8964-7AA92CC9E815}" type="presOf" srcId="{4395E662-58D4-43AC-AE40-B5C5B0A759F7}" destId="{D8697A75-1CFD-4A8B-89A2-9EBF31F7986A}" srcOrd="1" destOrd="0" presId="urn:microsoft.com/office/officeart/2005/8/layout/cycle7"/>
    <dgm:cxn modelId="{4CAC9F8F-58D5-4AF7-A635-8CFC4EABD3E4}" srcId="{660FBB8D-0682-401E-AE38-142722DC03F4}" destId="{FF49DDC4-F55D-4925-88EF-671853161945}" srcOrd="2" destOrd="0" parTransId="{4920A362-37C1-4074-BB78-16EB8CF2AA8A}" sibTransId="{4395E662-58D4-43AC-AE40-B5C5B0A759F7}"/>
    <dgm:cxn modelId="{D77332F4-ADEA-49A3-BC0D-30FA5FAB3E6A}" srcId="{660FBB8D-0682-401E-AE38-142722DC03F4}" destId="{7701BE59-6CCF-45BA-9DA7-876F68AF08D1}" srcOrd="0" destOrd="0" parTransId="{BC2D8D49-7BC1-4174-ACCB-A4649D368786}" sibTransId="{3937F4B7-D325-4DCC-8CA5-906BFA236607}"/>
    <dgm:cxn modelId="{1E786FB7-4F62-49D9-8021-670273D4D9C1}" srcId="{660FBB8D-0682-401E-AE38-142722DC03F4}" destId="{983D994B-FCE1-4971-B6A2-CD43E64254DE}" srcOrd="1" destOrd="0" parTransId="{2B51EFF2-52D7-477A-90C4-77AB685EC07F}" sibTransId="{DC6FB69E-9BEC-480A-9188-3B8D9A788FF7}"/>
    <dgm:cxn modelId="{9541E4C7-72A3-47CE-892D-26457C8ECD9C}" type="presOf" srcId="{DC6FB69E-9BEC-480A-9188-3B8D9A788FF7}" destId="{257F2451-4777-4E42-BD8E-4E8D0FBDC78F}" srcOrd="1" destOrd="0" presId="urn:microsoft.com/office/officeart/2005/8/layout/cycle7"/>
    <dgm:cxn modelId="{EACBD023-B504-48CC-82C6-39DDE0685284}" type="presOf" srcId="{FF49DDC4-F55D-4925-88EF-671853161945}" destId="{AE291980-3FB1-44CD-8F5C-9088EEDD4320}" srcOrd="0" destOrd="0" presId="urn:microsoft.com/office/officeart/2005/8/layout/cycle7"/>
    <dgm:cxn modelId="{E73B8F9E-B2FF-402B-AE9F-03A1BAC508FA}" type="presOf" srcId="{660FBB8D-0682-401E-AE38-142722DC03F4}" destId="{9B114B57-3825-4B7A-98F1-7B63114E0AD2}" srcOrd="0" destOrd="0" presId="urn:microsoft.com/office/officeart/2005/8/layout/cycle7"/>
    <dgm:cxn modelId="{AEBFF2EC-B5D2-4200-BB33-07600156E45F}" type="presOf" srcId="{3937F4B7-D325-4DCC-8CA5-906BFA236607}" destId="{F76607E4-B338-41D4-9171-25C650D7173F}" srcOrd="0" destOrd="0" presId="urn:microsoft.com/office/officeart/2005/8/layout/cycle7"/>
    <dgm:cxn modelId="{D73C8976-A2C3-41CD-8946-11FD1ABF277B}" type="presOf" srcId="{7701BE59-6CCF-45BA-9DA7-876F68AF08D1}" destId="{2DD7ACB4-A03A-413A-B50E-F4BFBE40362A}" srcOrd="0" destOrd="0" presId="urn:microsoft.com/office/officeart/2005/8/layout/cycle7"/>
    <dgm:cxn modelId="{AEDA865A-4498-40D5-B07D-29A87E44F84F}" type="presOf" srcId="{983D994B-FCE1-4971-B6A2-CD43E64254DE}" destId="{01B60DED-52ED-4D0C-B7F4-338134FD267D}" srcOrd="0" destOrd="0" presId="urn:microsoft.com/office/officeart/2005/8/layout/cycle7"/>
    <dgm:cxn modelId="{AA8D39EB-56E3-423B-A7F0-CE99F8733D39}" type="presParOf" srcId="{9B114B57-3825-4B7A-98F1-7B63114E0AD2}" destId="{2DD7ACB4-A03A-413A-B50E-F4BFBE40362A}" srcOrd="0" destOrd="0" presId="urn:microsoft.com/office/officeart/2005/8/layout/cycle7"/>
    <dgm:cxn modelId="{DF3F0732-BE95-4A05-A6D0-014E5DB68ADE}" type="presParOf" srcId="{9B114B57-3825-4B7A-98F1-7B63114E0AD2}" destId="{F76607E4-B338-41D4-9171-25C650D7173F}" srcOrd="1" destOrd="0" presId="urn:microsoft.com/office/officeart/2005/8/layout/cycle7"/>
    <dgm:cxn modelId="{7B7841FE-5A94-4DFB-9FAB-2457990E410E}" type="presParOf" srcId="{F76607E4-B338-41D4-9171-25C650D7173F}" destId="{66FF17BB-ADBB-4A3D-9D6F-2368531E4462}" srcOrd="0" destOrd="0" presId="urn:microsoft.com/office/officeart/2005/8/layout/cycle7"/>
    <dgm:cxn modelId="{156C7875-C549-4FA6-AD19-856F5D648B23}" type="presParOf" srcId="{9B114B57-3825-4B7A-98F1-7B63114E0AD2}" destId="{01B60DED-52ED-4D0C-B7F4-338134FD267D}" srcOrd="2" destOrd="0" presId="urn:microsoft.com/office/officeart/2005/8/layout/cycle7"/>
    <dgm:cxn modelId="{5DF969B3-0CC8-471C-A275-B08B292872FD}" type="presParOf" srcId="{9B114B57-3825-4B7A-98F1-7B63114E0AD2}" destId="{7377095E-97FF-4CDD-86B2-8C8FC3EF6EEC}" srcOrd="3" destOrd="0" presId="urn:microsoft.com/office/officeart/2005/8/layout/cycle7"/>
    <dgm:cxn modelId="{1A0DE51C-D072-42A4-A5AC-22F9A2AC0925}" type="presParOf" srcId="{7377095E-97FF-4CDD-86B2-8C8FC3EF6EEC}" destId="{257F2451-4777-4E42-BD8E-4E8D0FBDC78F}" srcOrd="0" destOrd="0" presId="urn:microsoft.com/office/officeart/2005/8/layout/cycle7"/>
    <dgm:cxn modelId="{2DED1ECE-DE91-4040-9ECA-17DC015F4025}" type="presParOf" srcId="{9B114B57-3825-4B7A-98F1-7B63114E0AD2}" destId="{AE291980-3FB1-44CD-8F5C-9088EEDD4320}" srcOrd="4" destOrd="0" presId="urn:microsoft.com/office/officeart/2005/8/layout/cycle7"/>
    <dgm:cxn modelId="{E5935820-7C2A-4FE8-B0A7-8E503F570B5B}" type="presParOf" srcId="{9B114B57-3825-4B7A-98F1-7B63114E0AD2}" destId="{50E9CB96-FA31-4EC9-968C-A51B603368E8}" srcOrd="5" destOrd="0" presId="urn:microsoft.com/office/officeart/2005/8/layout/cycle7"/>
    <dgm:cxn modelId="{7CDE2701-73D2-40E1-821E-BA313FB2D81D}" type="presParOf" srcId="{50E9CB96-FA31-4EC9-968C-A51B603368E8}" destId="{D8697A75-1CFD-4A8B-89A2-9EBF31F7986A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60FBB8D-0682-401E-AE38-142722DC03F4}" type="doc">
      <dgm:prSet loTypeId="urn:microsoft.com/office/officeart/2005/8/layout/cycle7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7701BE59-6CCF-45BA-9DA7-876F68AF08D1}">
      <dgm:prSet phldrT="[Text]"/>
      <dgm:spPr/>
      <dgm:t>
        <a:bodyPr/>
        <a:lstStyle/>
        <a:p>
          <a:r>
            <a:rPr lang="de-DE" dirty="0" smtClean="0"/>
            <a:t>Risk Indicators</a:t>
          </a:r>
        </a:p>
        <a:p>
          <a:r>
            <a:rPr lang="de-DE" dirty="0" smtClean="0"/>
            <a:t>and Mapping</a:t>
          </a:r>
          <a:endParaRPr lang="de-DE" dirty="0"/>
        </a:p>
      </dgm:t>
    </dgm:pt>
    <dgm:pt modelId="{BC2D8D49-7BC1-4174-ACCB-A4649D368786}" type="parTrans" cxnId="{D77332F4-ADEA-49A3-BC0D-30FA5FAB3E6A}">
      <dgm:prSet/>
      <dgm:spPr/>
      <dgm:t>
        <a:bodyPr/>
        <a:lstStyle/>
        <a:p>
          <a:endParaRPr lang="de-DE"/>
        </a:p>
      </dgm:t>
    </dgm:pt>
    <dgm:pt modelId="{3937F4B7-D325-4DCC-8CA5-906BFA236607}" type="sibTrans" cxnId="{D77332F4-ADEA-49A3-BC0D-30FA5FAB3E6A}">
      <dgm:prSet/>
      <dgm:spPr/>
      <dgm:t>
        <a:bodyPr/>
        <a:lstStyle/>
        <a:p>
          <a:endParaRPr lang="de-DE"/>
        </a:p>
      </dgm:t>
    </dgm:pt>
    <dgm:pt modelId="{983D994B-FCE1-4971-B6A2-CD43E64254DE}">
      <dgm:prSet phldrT="[Text]"/>
      <dgm:spPr/>
      <dgm:t>
        <a:bodyPr/>
        <a:lstStyle/>
        <a:p>
          <a:r>
            <a:rPr lang="de-DE" dirty="0" smtClean="0"/>
            <a:t>Observing System</a:t>
          </a:r>
          <a:endParaRPr lang="de-DE" dirty="0"/>
        </a:p>
      </dgm:t>
    </dgm:pt>
    <dgm:pt modelId="{2B51EFF2-52D7-477A-90C4-77AB685EC07F}" type="parTrans" cxnId="{1E786FB7-4F62-49D9-8021-670273D4D9C1}">
      <dgm:prSet/>
      <dgm:spPr/>
      <dgm:t>
        <a:bodyPr/>
        <a:lstStyle/>
        <a:p>
          <a:endParaRPr lang="de-DE"/>
        </a:p>
      </dgm:t>
    </dgm:pt>
    <dgm:pt modelId="{DC6FB69E-9BEC-480A-9188-3B8D9A788FF7}" type="sibTrans" cxnId="{1E786FB7-4F62-49D9-8021-670273D4D9C1}">
      <dgm:prSet/>
      <dgm:spPr/>
      <dgm:t>
        <a:bodyPr/>
        <a:lstStyle/>
        <a:p>
          <a:endParaRPr lang="de-DE"/>
        </a:p>
      </dgm:t>
    </dgm:pt>
    <dgm:pt modelId="{FF49DDC4-F55D-4925-88EF-671853161945}">
      <dgm:prSet phldrT="[Text]"/>
      <dgm:spPr/>
      <dgm:t>
        <a:bodyPr/>
        <a:lstStyle/>
        <a:p>
          <a:r>
            <a:rPr lang="de-DE" dirty="0" smtClean="0"/>
            <a:t>High-Res. Modelling</a:t>
          </a:r>
          <a:endParaRPr lang="de-DE" dirty="0"/>
        </a:p>
      </dgm:t>
    </dgm:pt>
    <dgm:pt modelId="{4920A362-37C1-4074-BB78-16EB8CF2AA8A}" type="parTrans" cxnId="{4CAC9F8F-58D5-4AF7-A635-8CFC4EABD3E4}">
      <dgm:prSet/>
      <dgm:spPr/>
      <dgm:t>
        <a:bodyPr/>
        <a:lstStyle/>
        <a:p>
          <a:endParaRPr lang="de-DE"/>
        </a:p>
      </dgm:t>
    </dgm:pt>
    <dgm:pt modelId="{4395E662-58D4-43AC-AE40-B5C5B0A759F7}" type="sibTrans" cxnId="{4CAC9F8F-58D5-4AF7-A635-8CFC4EABD3E4}">
      <dgm:prSet/>
      <dgm:spPr/>
      <dgm:t>
        <a:bodyPr/>
        <a:lstStyle/>
        <a:p>
          <a:endParaRPr lang="de-DE"/>
        </a:p>
      </dgm:t>
    </dgm:pt>
    <dgm:pt modelId="{9B114B57-3825-4B7A-98F1-7B63114E0AD2}" type="pres">
      <dgm:prSet presAssocID="{660FBB8D-0682-401E-AE38-142722DC03F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2DD7ACB4-A03A-413A-B50E-F4BFBE40362A}" type="pres">
      <dgm:prSet presAssocID="{7701BE59-6CCF-45BA-9DA7-876F68AF08D1}" presName="node" presStyleLbl="node1" presStyleIdx="0" presStyleCnt="3" custRadScaleRad="70013" custRadScaleInc="270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F76607E4-B338-41D4-9171-25C650D7173F}" type="pres">
      <dgm:prSet presAssocID="{3937F4B7-D325-4DCC-8CA5-906BFA236607}" presName="sibTrans" presStyleLbl="sibTrans2D1" presStyleIdx="0" presStyleCnt="3" custLinFactNeighborX="56130" custLinFactNeighborY="-24622"/>
      <dgm:spPr/>
      <dgm:t>
        <a:bodyPr/>
        <a:lstStyle/>
        <a:p>
          <a:endParaRPr lang="de-DE"/>
        </a:p>
      </dgm:t>
    </dgm:pt>
    <dgm:pt modelId="{66FF17BB-ADBB-4A3D-9D6F-2368531E4462}" type="pres">
      <dgm:prSet presAssocID="{3937F4B7-D325-4DCC-8CA5-906BFA236607}" presName="connectorText" presStyleLbl="sibTrans2D1" presStyleIdx="0" presStyleCnt="3"/>
      <dgm:spPr/>
      <dgm:t>
        <a:bodyPr/>
        <a:lstStyle/>
        <a:p>
          <a:endParaRPr lang="de-DE"/>
        </a:p>
      </dgm:t>
    </dgm:pt>
    <dgm:pt modelId="{01B60DED-52ED-4D0C-B7F4-338134FD267D}" type="pres">
      <dgm:prSet presAssocID="{983D994B-FCE1-4971-B6A2-CD43E64254DE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7377095E-97FF-4CDD-86B2-8C8FC3EF6EEC}" type="pres">
      <dgm:prSet presAssocID="{DC6FB69E-9BEC-480A-9188-3B8D9A788FF7}" presName="sibTrans" presStyleLbl="sibTrans2D1" presStyleIdx="1" presStyleCnt="3"/>
      <dgm:spPr/>
      <dgm:t>
        <a:bodyPr/>
        <a:lstStyle/>
        <a:p>
          <a:endParaRPr lang="de-DE"/>
        </a:p>
      </dgm:t>
    </dgm:pt>
    <dgm:pt modelId="{257F2451-4777-4E42-BD8E-4E8D0FBDC78F}" type="pres">
      <dgm:prSet presAssocID="{DC6FB69E-9BEC-480A-9188-3B8D9A788FF7}" presName="connectorText" presStyleLbl="sibTrans2D1" presStyleIdx="1" presStyleCnt="3"/>
      <dgm:spPr/>
      <dgm:t>
        <a:bodyPr/>
        <a:lstStyle/>
        <a:p>
          <a:endParaRPr lang="de-DE"/>
        </a:p>
      </dgm:t>
    </dgm:pt>
    <dgm:pt modelId="{AE291980-3FB1-44CD-8F5C-9088EEDD4320}" type="pres">
      <dgm:prSet presAssocID="{FF49DDC4-F55D-4925-88EF-671853161945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50E9CB96-FA31-4EC9-968C-A51B603368E8}" type="pres">
      <dgm:prSet presAssocID="{4395E662-58D4-43AC-AE40-B5C5B0A759F7}" presName="sibTrans" presStyleLbl="sibTrans2D1" presStyleIdx="2" presStyleCnt="3" custLinFactNeighborX="-48820" custLinFactNeighborY="-25631"/>
      <dgm:spPr/>
      <dgm:t>
        <a:bodyPr/>
        <a:lstStyle/>
        <a:p>
          <a:endParaRPr lang="de-DE"/>
        </a:p>
      </dgm:t>
    </dgm:pt>
    <dgm:pt modelId="{D8697A75-1CFD-4A8B-89A2-9EBF31F7986A}" type="pres">
      <dgm:prSet presAssocID="{4395E662-58D4-43AC-AE40-B5C5B0A759F7}" presName="connectorText" presStyleLbl="sibTrans2D1" presStyleIdx="2" presStyleCnt="3"/>
      <dgm:spPr/>
      <dgm:t>
        <a:bodyPr/>
        <a:lstStyle/>
        <a:p>
          <a:endParaRPr lang="de-DE"/>
        </a:p>
      </dgm:t>
    </dgm:pt>
  </dgm:ptLst>
  <dgm:cxnLst>
    <dgm:cxn modelId="{EC884471-D5BF-47E5-8D0D-E102B94D34CE}" type="presOf" srcId="{983D994B-FCE1-4971-B6A2-CD43E64254DE}" destId="{01B60DED-52ED-4D0C-B7F4-338134FD267D}" srcOrd="0" destOrd="0" presId="urn:microsoft.com/office/officeart/2005/8/layout/cycle7"/>
    <dgm:cxn modelId="{B2B87DB6-EC57-4D6F-AD76-3BD8D844BCD8}" type="presOf" srcId="{DC6FB69E-9BEC-480A-9188-3B8D9A788FF7}" destId="{257F2451-4777-4E42-BD8E-4E8D0FBDC78F}" srcOrd="1" destOrd="0" presId="urn:microsoft.com/office/officeart/2005/8/layout/cycle7"/>
    <dgm:cxn modelId="{8F95F4D6-2282-487D-9FFF-25F325481C25}" type="presOf" srcId="{3937F4B7-D325-4DCC-8CA5-906BFA236607}" destId="{66FF17BB-ADBB-4A3D-9D6F-2368531E4462}" srcOrd="1" destOrd="0" presId="urn:microsoft.com/office/officeart/2005/8/layout/cycle7"/>
    <dgm:cxn modelId="{F55FDF7D-A056-41CF-B752-AC6922BFCC13}" type="presOf" srcId="{3937F4B7-D325-4DCC-8CA5-906BFA236607}" destId="{F76607E4-B338-41D4-9171-25C650D7173F}" srcOrd="0" destOrd="0" presId="urn:microsoft.com/office/officeart/2005/8/layout/cycle7"/>
    <dgm:cxn modelId="{4CAC9F8F-58D5-4AF7-A635-8CFC4EABD3E4}" srcId="{660FBB8D-0682-401E-AE38-142722DC03F4}" destId="{FF49DDC4-F55D-4925-88EF-671853161945}" srcOrd="2" destOrd="0" parTransId="{4920A362-37C1-4074-BB78-16EB8CF2AA8A}" sibTransId="{4395E662-58D4-43AC-AE40-B5C5B0A759F7}"/>
    <dgm:cxn modelId="{D77332F4-ADEA-49A3-BC0D-30FA5FAB3E6A}" srcId="{660FBB8D-0682-401E-AE38-142722DC03F4}" destId="{7701BE59-6CCF-45BA-9DA7-876F68AF08D1}" srcOrd="0" destOrd="0" parTransId="{BC2D8D49-7BC1-4174-ACCB-A4649D368786}" sibTransId="{3937F4B7-D325-4DCC-8CA5-906BFA236607}"/>
    <dgm:cxn modelId="{1E786FB7-4F62-49D9-8021-670273D4D9C1}" srcId="{660FBB8D-0682-401E-AE38-142722DC03F4}" destId="{983D994B-FCE1-4971-B6A2-CD43E64254DE}" srcOrd="1" destOrd="0" parTransId="{2B51EFF2-52D7-477A-90C4-77AB685EC07F}" sibTransId="{DC6FB69E-9BEC-480A-9188-3B8D9A788FF7}"/>
    <dgm:cxn modelId="{A8AFE76E-F755-4E70-A419-3AAFFAEB9457}" type="presOf" srcId="{660FBB8D-0682-401E-AE38-142722DC03F4}" destId="{9B114B57-3825-4B7A-98F1-7B63114E0AD2}" srcOrd="0" destOrd="0" presId="urn:microsoft.com/office/officeart/2005/8/layout/cycle7"/>
    <dgm:cxn modelId="{1F46F799-FCBE-4D79-8E4C-B45BEA6740D6}" type="presOf" srcId="{FF49DDC4-F55D-4925-88EF-671853161945}" destId="{AE291980-3FB1-44CD-8F5C-9088EEDD4320}" srcOrd="0" destOrd="0" presId="urn:microsoft.com/office/officeart/2005/8/layout/cycle7"/>
    <dgm:cxn modelId="{F43444FF-0BA8-4E21-A9CC-4289BCB80838}" type="presOf" srcId="{7701BE59-6CCF-45BA-9DA7-876F68AF08D1}" destId="{2DD7ACB4-A03A-413A-B50E-F4BFBE40362A}" srcOrd="0" destOrd="0" presId="urn:microsoft.com/office/officeart/2005/8/layout/cycle7"/>
    <dgm:cxn modelId="{353FB438-5FC6-4759-BBF2-3AD81B0CF1B4}" type="presOf" srcId="{4395E662-58D4-43AC-AE40-B5C5B0A759F7}" destId="{50E9CB96-FA31-4EC9-968C-A51B603368E8}" srcOrd="0" destOrd="0" presId="urn:microsoft.com/office/officeart/2005/8/layout/cycle7"/>
    <dgm:cxn modelId="{A3EA72A2-E87B-43E1-BF06-CAB389623AFE}" type="presOf" srcId="{DC6FB69E-9BEC-480A-9188-3B8D9A788FF7}" destId="{7377095E-97FF-4CDD-86B2-8C8FC3EF6EEC}" srcOrd="0" destOrd="0" presId="urn:microsoft.com/office/officeart/2005/8/layout/cycle7"/>
    <dgm:cxn modelId="{6DE67246-C20F-47BF-ABB3-5C84F8E91D9D}" type="presOf" srcId="{4395E662-58D4-43AC-AE40-B5C5B0A759F7}" destId="{D8697A75-1CFD-4A8B-89A2-9EBF31F7986A}" srcOrd="1" destOrd="0" presId="urn:microsoft.com/office/officeart/2005/8/layout/cycle7"/>
    <dgm:cxn modelId="{0806CE07-1C08-42FE-9289-FE59E2533924}" type="presParOf" srcId="{9B114B57-3825-4B7A-98F1-7B63114E0AD2}" destId="{2DD7ACB4-A03A-413A-B50E-F4BFBE40362A}" srcOrd="0" destOrd="0" presId="urn:microsoft.com/office/officeart/2005/8/layout/cycle7"/>
    <dgm:cxn modelId="{9E3995F2-434A-4C21-A8CF-671AB9E94D01}" type="presParOf" srcId="{9B114B57-3825-4B7A-98F1-7B63114E0AD2}" destId="{F76607E4-B338-41D4-9171-25C650D7173F}" srcOrd="1" destOrd="0" presId="urn:microsoft.com/office/officeart/2005/8/layout/cycle7"/>
    <dgm:cxn modelId="{ED4B723B-0AB6-4FFC-ACC6-DBDB9A70D996}" type="presParOf" srcId="{F76607E4-B338-41D4-9171-25C650D7173F}" destId="{66FF17BB-ADBB-4A3D-9D6F-2368531E4462}" srcOrd="0" destOrd="0" presId="urn:microsoft.com/office/officeart/2005/8/layout/cycle7"/>
    <dgm:cxn modelId="{3B95F57B-E5DC-4EE4-8CB7-80DE7C5C2BEF}" type="presParOf" srcId="{9B114B57-3825-4B7A-98F1-7B63114E0AD2}" destId="{01B60DED-52ED-4D0C-B7F4-338134FD267D}" srcOrd="2" destOrd="0" presId="urn:microsoft.com/office/officeart/2005/8/layout/cycle7"/>
    <dgm:cxn modelId="{23A5AA4D-D262-43FB-8F44-35F4BF707F42}" type="presParOf" srcId="{9B114B57-3825-4B7A-98F1-7B63114E0AD2}" destId="{7377095E-97FF-4CDD-86B2-8C8FC3EF6EEC}" srcOrd="3" destOrd="0" presId="urn:microsoft.com/office/officeart/2005/8/layout/cycle7"/>
    <dgm:cxn modelId="{3C221176-B63E-4622-B52A-8BB0E8F758D5}" type="presParOf" srcId="{7377095E-97FF-4CDD-86B2-8C8FC3EF6EEC}" destId="{257F2451-4777-4E42-BD8E-4E8D0FBDC78F}" srcOrd="0" destOrd="0" presId="urn:microsoft.com/office/officeart/2005/8/layout/cycle7"/>
    <dgm:cxn modelId="{82401E76-D86F-4B8F-B7F6-F9BFFE540C2E}" type="presParOf" srcId="{9B114B57-3825-4B7A-98F1-7B63114E0AD2}" destId="{AE291980-3FB1-44CD-8F5C-9088EEDD4320}" srcOrd="4" destOrd="0" presId="urn:microsoft.com/office/officeart/2005/8/layout/cycle7"/>
    <dgm:cxn modelId="{DE141493-CC1B-4298-85A6-C1F7FC7E9274}" type="presParOf" srcId="{9B114B57-3825-4B7A-98F1-7B63114E0AD2}" destId="{50E9CB96-FA31-4EC9-968C-A51B603368E8}" srcOrd="5" destOrd="0" presId="urn:microsoft.com/office/officeart/2005/8/layout/cycle7"/>
    <dgm:cxn modelId="{0DA2E119-42F1-46C3-98DC-1FB1BD707B61}" type="presParOf" srcId="{50E9CB96-FA31-4EC9-968C-A51B603368E8}" destId="{D8697A75-1CFD-4A8B-89A2-9EBF31F7986A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85FA95D-79F6-46DE-838D-D878543D44F4}">
      <dsp:nvSpPr>
        <dsp:cNvPr id="0" name=""/>
        <dsp:cNvSpPr/>
      </dsp:nvSpPr>
      <dsp:spPr>
        <a:xfrm>
          <a:off x="1557434" y="39604"/>
          <a:ext cx="1901011" cy="190101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000" kern="1200" dirty="0" smtClean="0"/>
            <a:t>Natural sciences</a:t>
          </a:r>
          <a:endParaRPr lang="de-DE" sz="2000" kern="1200" dirty="0"/>
        </a:p>
      </dsp:txBody>
      <dsp:txXfrm>
        <a:off x="1810902" y="372281"/>
        <a:ext cx="1394074" cy="855455"/>
      </dsp:txXfrm>
    </dsp:sp>
    <dsp:sp modelId="{4BF08C49-9EC0-4DAE-A8DE-F9953129CB44}">
      <dsp:nvSpPr>
        <dsp:cNvPr id="0" name=""/>
        <dsp:cNvSpPr/>
      </dsp:nvSpPr>
      <dsp:spPr>
        <a:xfrm>
          <a:off x="2243382" y="1227736"/>
          <a:ext cx="1901011" cy="190101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000" kern="1200" dirty="0" smtClean="0"/>
            <a:t>Policy sciences</a:t>
          </a:r>
          <a:endParaRPr lang="de-DE" sz="2000" kern="1200" dirty="0"/>
        </a:p>
      </dsp:txBody>
      <dsp:txXfrm>
        <a:off x="2824775" y="1718830"/>
        <a:ext cx="1140606" cy="1045556"/>
      </dsp:txXfrm>
    </dsp:sp>
    <dsp:sp modelId="{60938938-41F5-4424-A86A-2660877F6D08}">
      <dsp:nvSpPr>
        <dsp:cNvPr id="0" name=""/>
        <dsp:cNvSpPr/>
      </dsp:nvSpPr>
      <dsp:spPr>
        <a:xfrm>
          <a:off x="871486" y="1227736"/>
          <a:ext cx="1901011" cy="190101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000" kern="1200" dirty="0" smtClean="0"/>
            <a:t>Social sciences</a:t>
          </a:r>
          <a:endParaRPr lang="de-DE" sz="2000" kern="1200" dirty="0"/>
        </a:p>
      </dsp:txBody>
      <dsp:txXfrm>
        <a:off x="1050498" y="1718830"/>
        <a:ext cx="1140606" cy="1045556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85FA95D-79F6-46DE-838D-D878543D44F4}">
      <dsp:nvSpPr>
        <dsp:cNvPr id="0" name=""/>
        <dsp:cNvSpPr/>
      </dsp:nvSpPr>
      <dsp:spPr>
        <a:xfrm>
          <a:off x="1343472" y="0"/>
          <a:ext cx="1833532" cy="183353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900" kern="1200" dirty="0" smtClean="0"/>
            <a:t>Observation</a:t>
          </a:r>
          <a:endParaRPr lang="de-DE" sz="1900" kern="1200" dirty="0"/>
        </a:p>
      </dsp:txBody>
      <dsp:txXfrm>
        <a:off x="1587943" y="320868"/>
        <a:ext cx="1344590" cy="825089"/>
      </dsp:txXfrm>
    </dsp:sp>
    <dsp:sp modelId="{4BF08C49-9EC0-4DAE-A8DE-F9953129CB44}">
      <dsp:nvSpPr>
        <dsp:cNvPr id="0" name=""/>
        <dsp:cNvSpPr/>
      </dsp:nvSpPr>
      <dsp:spPr>
        <a:xfrm>
          <a:off x="2000745" y="1198623"/>
          <a:ext cx="1833532" cy="183353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900" kern="1200" dirty="0" smtClean="0"/>
            <a:t>Prediction</a:t>
          </a:r>
          <a:endParaRPr lang="de-DE" sz="1900" kern="1200" dirty="0"/>
        </a:p>
      </dsp:txBody>
      <dsp:txXfrm>
        <a:off x="2561500" y="1672285"/>
        <a:ext cx="1100119" cy="1008443"/>
      </dsp:txXfrm>
    </dsp:sp>
    <dsp:sp modelId="{60938938-41F5-4424-A86A-2660877F6D08}">
      <dsp:nvSpPr>
        <dsp:cNvPr id="0" name=""/>
        <dsp:cNvSpPr/>
      </dsp:nvSpPr>
      <dsp:spPr>
        <a:xfrm>
          <a:off x="677545" y="1184156"/>
          <a:ext cx="1833532" cy="183353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900" kern="1200" dirty="0" smtClean="0"/>
            <a:t>Response</a:t>
          </a:r>
          <a:endParaRPr lang="de-DE" sz="1900" kern="1200" dirty="0"/>
        </a:p>
      </dsp:txBody>
      <dsp:txXfrm>
        <a:off x="850203" y="1657819"/>
        <a:ext cx="1100119" cy="1008443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85FA95D-79F6-46DE-838D-D878543D44F4}">
      <dsp:nvSpPr>
        <dsp:cNvPr id="0" name=""/>
        <dsp:cNvSpPr/>
      </dsp:nvSpPr>
      <dsp:spPr>
        <a:xfrm>
          <a:off x="1830017" y="39262"/>
          <a:ext cx="1884580" cy="188458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kern="1200" dirty="0" smtClean="0"/>
            <a:t>Academia</a:t>
          </a:r>
          <a:endParaRPr lang="de-DE" sz="1600" kern="1200" dirty="0"/>
        </a:p>
      </dsp:txBody>
      <dsp:txXfrm>
        <a:off x="2081295" y="369063"/>
        <a:ext cx="1382025" cy="848061"/>
      </dsp:txXfrm>
    </dsp:sp>
    <dsp:sp modelId="{4BF08C49-9EC0-4DAE-A8DE-F9953129CB44}">
      <dsp:nvSpPr>
        <dsp:cNvPr id="0" name=""/>
        <dsp:cNvSpPr/>
      </dsp:nvSpPr>
      <dsp:spPr>
        <a:xfrm>
          <a:off x="2510037" y="1217125"/>
          <a:ext cx="1884580" cy="188458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kern="1200" dirty="0" smtClean="0"/>
            <a:t>Government</a:t>
          </a:r>
          <a:endParaRPr lang="de-DE" sz="1600" kern="1200" dirty="0"/>
        </a:p>
      </dsp:txBody>
      <dsp:txXfrm>
        <a:off x="3086404" y="1703975"/>
        <a:ext cx="1130748" cy="1036519"/>
      </dsp:txXfrm>
    </dsp:sp>
    <dsp:sp modelId="{60938938-41F5-4424-A86A-2660877F6D08}">
      <dsp:nvSpPr>
        <dsp:cNvPr id="0" name=""/>
        <dsp:cNvSpPr/>
      </dsp:nvSpPr>
      <dsp:spPr>
        <a:xfrm>
          <a:off x="1149998" y="1217125"/>
          <a:ext cx="1884580" cy="188458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kern="1200" dirty="0" smtClean="0"/>
            <a:t>Private Sector</a:t>
          </a:r>
          <a:endParaRPr lang="de-DE" sz="1600" kern="1200" dirty="0"/>
        </a:p>
      </dsp:txBody>
      <dsp:txXfrm>
        <a:off x="1327462" y="1703975"/>
        <a:ext cx="1130748" cy="1036519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191D1F8-5C2C-441B-800E-190B80E2492B}">
      <dsp:nvSpPr>
        <dsp:cNvPr id="0" name=""/>
        <dsp:cNvSpPr/>
      </dsp:nvSpPr>
      <dsp:spPr>
        <a:xfrm>
          <a:off x="7" y="0"/>
          <a:ext cx="2688282" cy="43894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Private Sector</a:t>
          </a:r>
        </a:p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Insurance Industry</a:t>
          </a:r>
        </a:p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Oil &amp; Gas Sector</a:t>
          </a:r>
        </a:p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Shipping/Fishing Industry</a:t>
          </a:r>
          <a:br>
            <a:rPr lang="en-US" sz="1500" kern="1200" dirty="0" smtClean="0"/>
          </a:br>
          <a:endParaRPr lang="en-US" sz="1500" kern="1200" dirty="0" smtClean="0"/>
        </a:p>
      </dsp:txBody>
      <dsp:txXfrm>
        <a:off x="7" y="1755774"/>
        <a:ext cx="2688282" cy="1755774"/>
      </dsp:txXfrm>
    </dsp:sp>
    <dsp:sp modelId="{44A23E74-7D35-4A1C-B0EC-08002C15ACC0}">
      <dsp:nvSpPr>
        <dsp:cNvPr id="0" name=""/>
        <dsp:cNvSpPr/>
      </dsp:nvSpPr>
      <dsp:spPr>
        <a:xfrm>
          <a:off x="615027" y="263366"/>
          <a:ext cx="1461682" cy="1461682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171E79-85DB-4EA1-8953-1E22E49D8C98}">
      <dsp:nvSpPr>
        <dsp:cNvPr id="0" name=""/>
        <dsp:cNvSpPr/>
      </dsp:nvSpPr>
      <dsp:spPr>
        <a:xfrm>
          <a:off x="2770658" y="0"/>
          <a:ext cx="2688282" cy="43894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Government</a:t>
          </a:r>
        </a:p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Environment Canada</a:t>
          </a:r>
        </a:p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err="1" smtClean="0"/>
            <a:t>Defence</a:t>
          </a:r>
          <a:r>
            <a:rPr lang="en-US" sz="1500" kern="1200" dirty="0" smtClean="0"/>
            <a:t> Research and Development Canada</a:t>
          </a:r>
        </a:p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Department of Fisheries and Oceans</a:t>
          </a:r>
          <a:endParaRPr lang="en-US" sz="1500" kern="1200" dirty="0"/>
        </a:p>
      </dsp:txBody>
      <dsp:txXfrm>
        <a:off x="2770658" y="1755774"/>
        <a:ext cx="2688282" cy="1755774"/>
      </dsp:txXfrm>
    </dsp:sp>
    <dsp:sp modelId="{A31F32C5-D218-4A93-9317-B33659F3E37D}">
      <dsp:nvSpPr>
        <dsp:cNvPr id="0" name=""/>
        <dsp:cNvSpPr/>
      </dsp:nvSpPr>
      <dsp:spPr>
        <a:xfrm>
          <a:off x="3383958" y="263366"/>
          <a:ext cx="1461682" cy="1461682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7FA02D-D99A-47A4-B72F-601FF334F1F1}">
      <dsp:nvSpPr>
        <dsp:cNvPr id="0" name=""/>
        <dsp:cNvSpPr/>
      </dsp:nvSpPr>
      <dsp:spPr>
        <a:xfrm>
          <a:off x="5539589" y="0"/>
          <a:ext cx="2688282" cy="43894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Coastal communities &amp; NGOs</a:t>
          </a:r>
          <a:endParaRPr lang="en-US" sz="2600" kern="1200" dirty="0"/>
        </a:p>
      </dsp:txBody>
      <dsp:txXfrm>
        <a:off x="5539589" y="1755774"/>
        <a:ext cx="2688282" cy="1755774"/>
      </dsp:txXfrm>
    </dsp:sp>
    <dsp:sp modelId="{3A3820F1-62E7-4A88-92E5-01655A5813E5}">
      <dsp:nvSpPr>
        <dsp:cNvPr id="0" name=""/>
        <dsp:cNvSpPr/>
      </dsp:nvSpPr>
      <dsp:spPr>
        <a:xfrm>
          <a:off x="6152889" y="263366"/>
          <a:ext cx="1461682" cy="1461682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2A7F19-C759-4F83-9070-6F9277845E34}">
      <dsp:nvSpPr>
        <dsp:cNvPr id="0" name=""/>
        <dsp:cNvSpPr/>
      </dsp:nvSpPr>
      <dsp:spPr>
        <a:xfrm>
          <a:off x="329183" y="3511549"/>
          <a:ext cx="7571232" cy="658415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DD7ACB4-A03A-413A-B50E-F4BFBE40362A}">
      <dsp:nvSpPr>
        <dsp:cNvPr id="0" name=""/>
        <dsp:cNvSpPr/>
      </dsp:nvSpPr>
      <dsp:spPr>
        <a:xfrm>
          <a:off x="2182415" y="805"/>
          <a:ext cx="1578768" cy="7893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500" kern="1200" dirty="0" smtClean="0"/>
            <a:t>Rapid</a:t>
          </a:r>
          <a:r>
            <a:rPr lang="de-DE" sz="1500" kern="1200" dirty="0" smtClean="0"/>
            <a:t> </a:t>
          </a:r>
          <a:r>
            <a:rPr lang="de-DE" sz="1500" kern="1200" dirty="0" err="1" smtClean="0"/>
            <a:t>Appraisal</a:t>
          </a:r>
          <a:r>
            <a:rPr lang="de-DE" sz="1500" kern="1200" dirty="0" smtClean="0"/>
            <a:t> </a:t>
          </a:r>
          <a:r>
            <a:rPr lang="de-DE" sz="1500" kern="1200" dirty="0" smtClean="0"/>
            <a:t>of</a:t>
          </a:r>
          <a:r>
            <a:rPr lang="de-DE" sz="1500" kern="1200" dirty="0" smtClean="0"/>
            <a:t> </a:t>
          </a:r>
          <a:r>
            <a:rPr lang="de-DE" sz="1500" kern="1200" dirty="0" err="1" smtClean="0"/>
            <a:t>Socio</a:t>
          </a:r>
          <a:r>
            <a:rPr lang="de-DE" sz="1500" kern="1200" dirty="0" err="1" smtClean="0"/>
            <a:t>-economic</a:t>
          </a:r>
          <a:r>
            <a:rPr lang="de-DE" sz="1500" kern="1200" dirty="0" smtClean="0"/>
            <a:t> risks</a:t>
          </a:r>
          <a:endParaRPr lang="de-DE" sz="1500" kern="1200" dirty="0"/>
        </a:p>
      </dsp:txBody>
      <dsp:txXfrm>
        <a:off x="2182415" y="805"/>
        <a:ext cx="1578768" cy="789384"/>
      </dsp:txXfrm>
    </dsp:sp>
    <dsp:sp modelId="{F76607E4-B338-41D4-9171-25C650D7173F}">
      <dsp:nvSpPr>
        <dsp:cNvPr id="0" name=""/>
        <dsp:cNvSpPr/>
      </dsp:nvSpPr>
      <dsp:spPr>
        <a:xfrm rot="3600000">
          <a:off x="3212382" y="1385857"/>
          <a:ext cx="821916" cy="276284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100" kern="1200"/>
        </a:p>
      </dsp:txBody>
      <dsp:txXfrm rot="3600000">
        <a:off x="3212382" y="1385857"/>
        <a:ext cx="821916" cy="276284"/>
      </dsp:txXfrm>
    </dsp:sp>
    <dsp:sp modelId="{01B60DED-52ED-4D0C-B7F4-338134FD267D}">
      <dsp:nvSpPr>
        <dsp:cNvPr id="0" name=""/>
        <dsp:cNvSpPr/>
      </dsp:nvSpPr>
      <dsp:spPr>
        <a:xfrm>
          <a:off x="3485497" y="2257810"/>
          <a:ext cx="1578768" cy="7893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500" kern="1200" dirty="0" smtClean="0"/>
            <a:t>Rapidly Deployable Observations</a:t>
          </a:r>
          <a:endParaRPr lang="de-DE" sz="1500" kern="1200" dirty="0"/>
        </a:p>
      </dsp:txBody>
      <dsp:txXfrm>
        <a:off x="3485497" y="2257810"/>
        <a:ext cx="1578768" cy="789384"/>
      </dsp:txXfrm>
    </dsp:sp>
    <dsp:sp modelId="{7377095E-97FF-4CDD-86B2-8C8FC3EF6EEC}">
      <dsp:nvSpPr>
        <dsp:cNvPr id="0" name=""/>
        <dsp:cNvSpPr/>
      </dsp:nvSpPr>
      <dsp:spPr>
        <a:xfrm rot="10800000">
          <a:off x="2560841" y="2514360"/>
          <a:ext cx="821916" cy="276284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100" kern="1200"/>
        </a:p>
      </dsp:txBody>
      <dsp:txXfrm rot="10800000">
        <a:off x="2560841" y="2514360"/>
        <a:ext cx="821916" cy="276284"/>
      </dsp:txXfrm>
    </dsp:sp>
    <dsp:sp modelId="{AE291980-3FB1-44CD-8F5C-9088EEDD4320}">
      <dsp:nvSpPr>
        <dsp:cNvPr id="0" name=""/>
        <dsp:cNvSpPr/>
      </dsp:nvSpPr>
      <dsp:spPr>
        <a:xfrm>
          <a:off x="879333" y="2257810"/>
          <a:ext cx="1578768" cy="7893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500" kern="1200" dirty="0" err="1" smtClean="0"/>
            <a:t>Atmos</a:t>
          </a:r>
          <a:r>
            <a:rPr lang="de-DE" sz="1500" kern="1200" dirty="0" err="1" smtClean="0"/>
            <a:t>-Wave-Ocean</a:t>
          </a:r>
          <a:r>
            <a:rPr lang="de-DE" sz="1500" kern="1200" dirty="0" smtClean="0"/>
            <a:t> Models</a:t>
          </a:r>
          <a:endParaRPr lang="de-DE" sz="1500" kern="1200" dirty="0"/>
        </a:p>
      </dsp:txBody>
      <dsp:txXfrm>
        <a:off x="879333" y="2257810"/>
        <a:ext cx="1578768" cy="789384"/>
      </dsp:txXfrm>
    </dsp:sp>
    <dsp:sp modelId="{50E9CB96-FA31-4EC9-968C-A51B603368E8}">
      <dsp:nvSpPr>
        <dsp:cNvPr id="0" name=""/>
        <dsp:cNvSpPr/>
      </dsp:nvSpPr>
      <dsp:spPr>
        <a:xfrm rot="18000000">
          <a:off x="1909300" y="1385857"/>
          <a:ext cx="821916" cy="276284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100" kern="1200"/>
        </a:p>
      </dsp:txBody>
      <dsp:txXfrm rot="18000000">
        <a:off x="1909300" y="1385857"/>
        <a:ext cx="821916" cy="276284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DD7ACB4-A03A-413A-B50E-F4BFBE40362A}">
      <dsp:nvSpPr>
        <dsp:cNvPr id="0" name=""/>
        <dsp:cNvSpPr/>
      </dsp:nvSpPr>
      <dsp:spPr>
        <a:xfrm>
          <a:off x="1142997" y="380998"/>
          <a:ext cx="1330312" cy="66515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kern="1200" dirty="0" smtClean="0"/>
            <a:t>Risk Indicators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kern="1200" dirty="0" smtClean="0"/>
            <a:t>and Mapping</a:t>
          </a:r>
          <a:endParaRPr lang="de-DE" sz="1400" kern="1200" dirty="0"/>
        </a:p>
      </dsp:txBody>
      <dsp:txXfrm>
        <a:off x="1142997" y="380998"/>
        <a:ext cx="1330312" cy="665156"/>
      </dsp:txXfrm>
    </dsp:sp>
    <dsp:sp modelId="{F76607E4-B338-41D4-9171-25C650D7173F}">
      <dsp:nvSpPr>
        <dsp:cNvPr id="0" name=""/>
        <dsp:cNvSpPr/>
      </dsp:nvSpPr>
      <dsp:spPr>
        <a:xfrm rot="3288364">
          <a:off x="2386903" y="1300306"/>
          <a:ext cx="692163" cy="232804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900" kern="1200"/>
        </a:p>
      </dsp:txBody>
      <dsp:txXfrm rot="3288364">
        <a:off x="2386903" y="1300306"/>
        <a:ext cx="692163" cy="232804"/>
      </dsp:txXfrm>
    </dsp:sp>
    <dsp:sp modelId="{01B60DED-52ED-4D0C-B7F4-338134FD267D}">
      <dsp:nvSpPr>
        <dsp:cNvPr id="0" name=""/>
        <dsp:cNvSpPr/>
      </dsp:nvSpPr>
      <dsp:spPr>
        <a:xfrm>
          <a:off x="2215638" y="1901906"/>
          <a:ext cx="1330312" cy="66515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kern="1200" dirty="0" smtClean="0"/>
            <a:t>Observing System</a:t>
          </a:r>
          <a:endParaRPr lang="de-DE" sz="1400" kern="1200" dirty="0"/>
        </a:p>
      </dsp:txBody>
      <dsp:txXfrm>
        <a:off x="2215638" y="1901906"/>
        <a:ext cx="1330312" cy="665156"/>
      </dsp:txXfrm>
    </dsp:sp>
    <dsp:sp modelId="{7377095E-97FF-4CDD-86B2-8C8FC3EF6EEC}">
      <dsp:nvSpPr>
        <dsp:cNvPr id="0" name=""/>
        <dsp:cNvSpPr/>
      </dsp:nvSpPr>
      <dsp:spPr>
        <a:xfrm rot="10800000">
          <a:off x="1436954" y="2118081"/>
          <a:ext cx="692163" cy="232804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900" kern="1200"/>
        </a:p>
      </dsp:txBody>
      <dsp:txXfrm rot="10800000">
        <a:off x="1436954" y="2118081"/>
        <a:ext cx="692163" cy="232804"/>
      </dsp:txXfrm>
    </dsp:sp>
    <dsp:sp modelId="{AE291980-3FB1-44CD-8F5C-9088EEDD4320}">
      <dsp:nvSpPr>
        <dsp:cNvPr id="0" name=""/>
        <dsp:cNvSpPr/>
      </dsp:nvSpPr>
      <dsp:spPr>
        <a:xfrm>
          <a:off x="20121" y="1901906"/>
          <a:ext cx="1330312" cy="66515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kern="1200" dirty="0" smtClean="0"/>
            <a:t>High-Res. Modelling</a:t>
          </a:r>
          <a:endParaRPr lang="de-DE" sz="1400" kern="1200" dirty="0"/>
        </a:p>
      </dsp:txBody>
      <dsp:txXfrm>
        <a:off x="20121" y="1901906"/>
        <a:ext cx="1330312" cy="665156"/>
      </dsp:txXfrm>
    </dsp:sp>
    <dsp:sp modelId="{50E9CB96-FA31-4EC9-968C-A51B603368E8}">
      <dsp:nvSpPr>
        <dsp:cNvPr id="0" name=""/>
        <dsp:cNvSpPr/>
      </dsp:nvSpPr>
      <dsp:spPr>
        <a:xfrm rot="18386291">
          <a:off x="562718" y="1297957"/>
          <a:ext cx="692163" cy="232804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900" kern="1200"/>
        </a:p>
      </dsp:txBody>
      <dsp:txXfrm rot="18386291">
        <a:off x="562718" y="1297957"/>
        <a:ext cx="692163" cy="2328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72885E-8AE7-404B-A625-A10A1207BF3A}" type="datetimeFigureOut">
              <a:rPr lang="en-US" smtClean="0"/>
              <a:pPr/>
              <a:t>1/22/13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54597B-6937-45E2-A3DF-D13100A47EE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BE9DC-12C8-4DA3-B975-DD6632250571}" type="datetimeFigureOut">
              <a:rPr lang="en-US" smtClean="0"/>
              <a:pPr/>
              <a:t>1/22/13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043F7-8E0C-45CF-91B3-6F781BF16E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BE9DC-12C8-4DA3-B975-DD6632250571}" type="datetimeFigureOut">
              <a:rPr lang="en-US" smtClean="0"/>
              <a:pPr/>
              <a:t>1/22/13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043F7-8E0C-45CF-91B3-6F781BF16E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BE9DC-12C8-4DA3-B975-DD6632250571}" type="datetimeFigureOut">
              <a:rPr lang="en-US" smtClean="0"/>
              <a:pPr/>
              <a:t>1/22/13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043F7-8E0C-45CF-91B3-6F781BF16E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BE9DC-12C8-4DA3-B975-DD6632250571}" type="datetimeFigureOut">
              <a:rPr lang="en-US" smtClean="0"/>
              <a:pPr/>
              <a:t>1/22/13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043F7-8E0C-45CF-91B3-6F781BF16E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BE9DC-12C8-4DA3-B975-DD6632250571}" type="datetimeFigureOut">
              <a:rPr lang="en-US" smtClean="0"/>
              <a:pPr/>
              <a:t>1/22/13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043F7-8E0C-45CF-91B3-6F781BF16E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BE9DC-12C8-4DA3-B975-DD6632250571}" type="datetimeFigureOut">
              <a:rPr lang="en-US" smtClean="0"/>
              <a:pPr/>
              <a:t>1/22/13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043F7-8E0C-45CF-91B3-6F781BF16E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BE9DC-12C8-4DA3-B975-DD6632250571}" type="datetimeFigureOut">
              <a:rPr lang="en-US" smtClean="0"/>
              <a:pPr/>
              <a:t>1/22/13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043F7-8E0C-45CF-91B3-6F781BF16E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BE9DC-12C8-4DA3-B975-DD6632250571}" type="datetimeFigureOut">
              <a:rPr lang="en-US" smtClean="0"/>
              <a:pPr/>
              <a:t>1/22/13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043F7-8E0C-45CF-91B3-6F781BF16E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BE9DC-12C8-4DA3-B975-DD6632250571}" type="datetimeFigureOut">
              <a:rPr lang="en-US" smtClean="0"/>
              <a:pPr/>
              <a:t>1/22/13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043F7-8E0C-45CF-91B3-6F781BF16E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BE9DC-12C8-4DA3-B975-DD6632250571}" type="datetimeFigureOut">
              <a:rPr lang="en-US" smtClean="0"/>
              <a:pPr/>
              <a:t>1/22/13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043F7-8E0C-45CF-91B3-6F781BF16E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BE9DC-12C8-4DA3-B975-DD6632250571}" type="datetimeFigureOut">
              <a:rPr lang="en-US" smtClean="0"/>
              <a:pPr/>
              <a:t>1/22/13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90043F7-8E0C-45CF-91B3-6F781BF16E8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8BBE9DC-12C8-4DA3-B975-DD6632250571}" type="datetimeFigureOut">
              <a:rPr lang="en-US" smtClean="0"/>
              <a:pPr/>
              <a:t>1/22/13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90043F7-8E0C-45CF-91B3-6F781BF16E84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4" Type="http://schemas.openxmlformats.org/officeDocument/2006/relationships/diagramLayout" Target="../diagrams/layout6.xml"/><Relationship Id="rId5" Type="http://schemas.openxmlformats.org/officeDocument/2006/relationships/diagramQuickStyle" Target="../diagrams/quickStyle6.xml"/><Relationship Id="rId7" Type="http://schemas.microsoft.com/office/2007/relationships/diagramDrawing" Target="../diagrams/drawing6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3" Type="http://schemas.openxmlformats.org/officeDocument/2006/relationships/diagramData" Target="../diagrams/data6.xml"/><Relationship Id="rId6" Type="http://schemas.openxmlformats.org/officeDocument/2006/relationships/diagramColors" Target="../diagrams/colors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4" Type="http://schemas.openxmlformats.org/officeDocument/2006/relationships/diagramQuickStyle" Target="../diagrams/quickStyle3.xml"/><Relationship Id="rId4" Type="http://schemas.openxmlformats.org/officeDocument/2006/relationships/diagramQuickStyle" Target="../diagrams/quickStyle1.xml"/><Relationship Id="rId7" Type="http://schemas.openxmlformats.org/officeDocument/2006/relationships/diagramData" Target="../diagrams/data2.xml"/><Relationship Id="rId11" Type="http://schemas.microsoft.com/office/2007/relationships/diagramDrawing" Target="../diagrams/drawing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16" Type="http://schemas.microsoft.com/office/2007/relationships/diagramDrawing" Target="../diagrams/drawing3.xml"/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10" Type="http://schemas.openxmlformats.org/officeDocument/2006/relationships/diagramColors" Target="../diagrams/colors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2" Type="http://schemas.openxmlformats.org/officeDocument/2006/relationships/diagramData" Target="../diagrams/data3.xml"/><Relationship Id="rId2" Type="http://schemas.openxmlformats.org/officeDocument/2006/relationships/diagramData" Target="../diagrams/data1.xml"/><Relationship Id="rId9" Type="http://schemas.openxmlformats.org/officeDocument/2006/relationships/diagramQuickStyle" Target="../diagrams/quickStyle2.xml"/><Relationship Id="rId3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4" Type="http://schemas.openxmlformats.org/officeDocument/2006/relationships/image" Target="../media/image8.gif"/><Relationship Id="rId10" Type="http://schemas.openxmlformats.org/officeDocument/2006/relationships/image" Target="../media/image14.jpeg"/><Relationship Id="rId5" Type="http://schemas.openxmlformats.org/officeDocument/2006/relationships/image" Target="../media/image9.png"/><Relationship Id="rId7" Type="http://schemas.openxmlformats.org/officeDocument/2006/relationships/image" Target="../media/image11.gif"/><Relationship Id="rId11" Type="http://schemas.openxmlformats.org/officeDocument/2006/relationships/image" Target="../media/image15.jpeg"/><Relationship Id="rId1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9" Type="http://schemas.openxmlformats.org/officeDocument/2006/relationships/image" Target="../media/image13.png"/><Relationship Id="rId3" Type="http://schemas.openxmlformats.org/officeDocument/2006/relationships/image" Target="../media/image7.jpeg"/><Relationship Id="rId6" Type="http://schemas.openxmlformats.org/officeDocument/2006/relationships/image" Target="../media/image10.gif"/></Relationships>
</file>

<file path=ppt/slides/_rels/slide5.xml.rels><?xml version="1.0" encoding="UTF-8" standalone="yes"?>
<Relationships xmlns="http://schemas.openxmlformats.org/package/2006/relationships"><Relationship Id="rId6" Type="http://schemas.microsoft.com/office/2007/relationships/diagramDrawing" Target="../diagrams/drawing4.xml"/><Relationship Id="rId4" Type="http://schemas.openxmlformats.org/officeDocument/2006/relationships/diagramQuickStyle" Target="../diagrams/quickStyle4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4.xml"/><Relationship Id="rId3" Type="http://schemas.openxmlformats.org/officeDocument/2006/relationships/diagramLayout" Target="../diagrams/layout4.xml"/><Relationship Id="rId5" Type="http://schemas.openxmlformats.org/officeDocument/2006/relationships/diagramColors" Target="../diagrams/colors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diagramQuickStyle" Target="../diagrams/quickStyle5.xml"/><Relationship Id="rId5" Type="http://schemas.openxmlformats.org/officeDocument/2006/relationships/diagramColors" Target="../diagrams/colors5.xml"/><Relationship Id="rId7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5.xml"/><Relationship Id="rId3" Type="http://schemas.openxmlformats.org/officeDocument/2006/relationships/diagramLayout" Target="../diagrams/layout5.xml"/><Relationship Id="rId6" Type="http://schemas.microsoft.com/office/2007/relationships/diagramDrawing" Target="../diagrams/drawing5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EOPARcolou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4600" y="1219200"/>
            <a:ext cx="4118324" cy="2609779"/>
          </a:xfrm>
          <a:prstGeom prst="rect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914400" y="3810000"/>
            <a:ext cx="7239000" cy="101566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ln w="18415" cmpd="sng">
                  <a:solidFill>
                    <a:schemeClr val="tx1"/>
                  </a:solidFill>
                  <a:prstDash val="solid"/>
                </a:ln>
                <a:latin typeface="+mn-lt"/>
              </a:rPr>
              <a:t>The Marine Environmental Observation Prediction and Response Network</a:t>
            </a:r>
            <a:endParaRPr lang="en-US" sz="3000" dirty="0">
              <a:ln w="18415" cmpd="sng">
                <a:solidFill>
                  <a:schemeClr val="tx1"/>
                </a:solidFill>
                <a:prstDash val="solid"/>
              </a:ln>
              <a:latin typeface="+mn-lt"/>
            </a:endParaRPr>
          </a:p>
        </p:txBody>
      </p:sp>
      <p:pic>
        <p:nvPicPr>
          <p:cNvPr id="13318" name="Picture 6" descr="http://www.nce-rce.gc.ca/_fip/wordmark/canada_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5410200"/>
            <a:ext cx="1813932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20" name="Picture 8" descr="http://www.nce-rce.gc.ca/_fip/symbol/symbol_acronym_fullname_bi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5105400"/>
            <a:ext cx="1676400" cy="10180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4634490" y="5168205"/>
            <a:ext cx="184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err="1" smtClean="0">
                <a:latin typeface="+mn-lt"/>
              </a:rPr>
              <a:t>Relocatable</a:t>
            </a:r>
            <a:r>
              <a:rPr lang="en-US" sz="3200" dirty="0" smtClean="0">
                <a:latin typeface="+mn-lt"/>
              </a:rPr>
              <a:t> </a:t>
            </a:r>
            <a:r>
              <a:rPr lang="en-US" sz="3200" dirty="0" smtClean="0">
                <a:latin typeface="+mn-lt"/>
              </a:rPr>
              <a:t>Coupled</a:t>
            </a:r>
            <a:r>
              <a:rPr lang="en-US" sz="3200" dirty="0" smtClean="0">
                <a:latin typeface="+mn-lt"/>
              </a:rPr>
              <a:t> </a:t>
            </a:r>
            <a:br>
              <a:rPr lang="en-US" sz="3200" dirty="0" smtClean="0">
                <a:latin typeface="+mn-lt"/>
              </a:rPr>
            </a:br>
            <a:r>
              <a:rPr lang="en-US" sz="3200" dirty="0" smtClean="0">
                <a:latin typeface="+mn-lt"/>
              </a:rPr>
              <a:t>Atmosphere</a:t>
            </a:r>
            <a:r>
              <a:rPr lang="en-US" sz="3200" dirty="0" smtClean="0">
                <a:latin typeface="+mn-lt"/>
              </a:rPr>
              <a:t>-Ocean Prediction System</a:t>
            </a:r>
            <a:endParaRPr lang="en-US" sz="32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3886200" cy="438912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endParaRPr lang="de-DE" sz="500" b="1" dirty="0" smtClean="0">
              <a:solidFill>
                <a:prstClr val="black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de-DE" sz="2595" dirty="0" smtClean="0"/>
              <a:t>Hazards can be encountered </a:t>
            </a:r>
            <a:r>
              <a:rPr lang="de-DE" sz="2595" dirty="0" err="1" smtClean="0"/>
              <a:t>anywhere</a:t>
            </a:r>
            <a:r>
              <a:rPr lang="de-DE" sz="2595" dirty="0" smtClean="0"/>
              <a:t> and </a:t>
            </a:r>
            <a:r>
              <a:rPr lang="de-DE" sz="2595" dirty="0" err="1" smtClean="0"/>
              <a:t>anytime</a:t>
            </a:r>
            <a:r>
              <a:rPr lang="de-DE" sz="2595" dirty="0" smtClean="0"/>
              <a:t> </a:t>
            </a:r>
            <a:r>
              <a:rPr lang="de-DE" sz="2595" dirty="0" err="1" smtClean="0"/>
              <a:t>along</a:t>
            </a:r>
            <a:r>
              <a:rPr lang="de-DE" sz="2595" dirty="0" smtClean="0"/>
              <a:t> </a:t>
            </a:r>
            <a:r>
              <a:rPr lang="de-DE" sz="2595" dirty="0" err="1" smtClean="0"/>
              <a:t>Canada‘s</a:t>
            </a:r>
            <a:r>
              <a:rPr lang="de-DE" sz="2595" dirty="0" smtClean="0"/>
              <a:t> </a:t>
            </a:r>
            <a:r>
              <a:rPr lang="de-DE" sz="2595" dirty="0" err="1" smtClean="0"/>
              <a:t>coastline</a:t>
            </a:r>
            <a:r>
              <a:rPr lang="de-DE" sz="2595" dirty="0" smtClean="0"/>
              <a:t> </a:t>
            </a:r>
            <a:r>
              <a:rPr lang="de-DE" sz="2595" dirty="0" smtClean="0"/>
              <a:t>and </a:t>
            </a:r>
            <a:r>
              <a:rPr lang="de-DE" sz="2595" dirty="0" err="1" smtClean="0"/>
              <a:t>offshore</a:t>
            </a:r>
            <a:r>
              <a:rPr lang="de-DE" sz="2595" dirty="0" smtClean="0"/>
              <a:t> </a:t>
            </a:r>
            <a:r>
              <a:rPr lang="de-DE" sz="2595" dirty="0" err="1" smtClean="0"/>
              <a:t>areas</a:t>
            </a:r>
            <a:endParaRPr lang="de-DE" sz="2595" dirty="0" smtClean="0"/>
          </a:p>
          <a:p>
            <a:pPr>
              <a:buNone/>
            </a:pPr>
            <a:endParaRPr lang="de-DE" sz="2595" dirty="0" smtClean="0"/>
          </a:p>
          <a:p>
            <a:pPr>
              <a:buFont typeface="Wingdings" pitchFamily="2" charset="2"/>
              <a:buChar char="§"/>
            </a:pPr>
            <a:r>
              <a:rPr lang="de-DE" sz="2595" dirty="0" smtClean="0"/>
              <a:t>Canada requires rapidly-deployable prediction </a:t>
            </a:r>
            <a:r>
              <a:rPr lang="de-DE" sz="2595" dirty="0" err="1" smtClean="0"/>
              <a:t>systems</a:t>
            </a:r>
            <a:r>
              <a:rPr lang="de-DE" sz="2595" dirty="0" smtClean="0"/>
              <a:t> to </a:t>
            </a:r>
            <a:r>
              <a:rPr lang="de-DE" sz="2595" dirty="0" smtClean="0"/>
              <a:t>guide response to </a:t>
            </a:r>
            <a:r>
              <a:rPr lang="de-DE" sz="2595" dirty="0" err="1" smtClean="0"/>
              <a:t>marine</a:t>
            </a:r>
            <a:r>
              <a:rPr lang="de-DE" sz="2595" dirty="0" smtClean="0"/>
              <a:t> </a:t>
            </a:r>
            <a:r>
              <a:rPr lang="de-DE" sz="2595" dirty="0" err="1" smtClean="0"/>
              <a:t>emergencies</a:t>
            </a:r>
            <a:endParaRPr lang="de-DE" sz="2595" dirty="0" smtClean="0"/>
          </a:p>
          <a:p>
            <a:endParaRPr lang="en-US" dirty="0"/>
          </a:p>
        </p:txBody>
      </p:sp>
      <p:pic>
        <p:nvPicPr>
          <p:cNvPr id="65538" name="Picture 2" descr="http://i.thestar.com/images/f3/17/8efe08f64823b1c3773d4cbc95a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2743200"/>
            <a:ext cx="4267200" cy="2844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6629400" y="5638800"/>
            <a:ext cx="20574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i="1" dirty="0" smtClean="0"/>
              <a:t>Source:  Spencer Platt/Getty Images</a:t>
            </a:r>
            <a:endParaRPr lang="en-US" sz="8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>
            <a:normAutofit/>
          </a:bodyPr>
          <a:lstStyle/>
          <a:p>
            <a:r>
              <a:rPr lang="en-US" sz="3000" dirty="0" err="1" smtClean="0">
                <a:latin typeface="+mn-lt"/>
              </a:rPr>
              <a:t>Relocatable</a:t>
            </a:r>
            <a:r>
              <a:rPr lang="en-US" sz="3000" dirty="0" smtClean="0">
                <a:latin typeface="+mn-lt"/>
              </a:rPr>
              <a:t> </a:t>
            </a:r>
            <a:r>
              <a:rPr lang="en-US" sz="3000" dirty="0" smtClean="0">
                <a:latin typeface="+mn-lt"/>
              </a:rPr>
              <a:t>Coupled</a:t>
            </a:r>
            <a:r>
              <a:rPr lang="en-US" sz="3000" dirty="0" smtClean="0">
                <a:latin typeface="+mn-lt"/>
              </a:rPr>
              <a:t> </a:t>
            </a:r>
            <a:br>
              <a:rPr lang="en-US" sz="3000" dirty="0" smtClean="0">
                <a:latin typeface="+mn-lt"/>
              </a:rPr>
            </a:br>
            <a:r>
              <a:rPr lang="en-US" sz="3000" dirty="0" smtClean="0">
                <a:latin typeface="+mn-lt"/>
              </a:rPr>
              <a:t>Atmosphere</a:t>
            </a:r>
            <a:r>
              <a:rPr lang="en-US" sz="3000" dirty="0" smtClean="0">
                <a:latin typeface="+mn-lt"/>
              </a:rPr>
              <a:t>-Ocean Prediction System</a:t>
            </a:r>
            <a:endParaRPr lang="en-US" sz="30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621280"/>
            <a:ext cx="5334000" cy="3093720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§"/>
            </a:pPr>
            <a:r>
              <a:rPr lang="de-DE" sz="2000" dirty="0" err="1" smtClean="0"/>
              <a:t>C</a:t>
            </a:r>
            <a:r>
              <a:rPr lang="de-DE" sz="2000" dirty="0" err="1" smtClean="0"/>
              <a:t>onstruct</a:t>
            </a:r>
            <a:r>
              <a:rPr lang="de-DE" sz="2000" dirty="0" smtClean="0"/>
              <a:t> </a:t>
            </a:r>
            <a:r>
              <a:rPr lang="de-DE" sz="2000" dirty="0" smtClean="0"/>
              <a:t>relocatable atmosphere-ocean-wave model with </a:t>
            </a:r>
            <a:r>
              <a:rPr lang="de-DE" sz="2000" dirty="0" err="1" smtClean="0"/>
              <a:t>data</a:t>
            </a:r>
            <a:r>
              <a:rPr lang="de-DE" sz="2000" dirty="0" smtClean="0"/>
              <a:t> </a:t>
            </a:r>
            <a:r>
              <a:rPr lang="de-DE" sz="2000" dirty="0" err="1" smtClean="0"/>
              <a:t>assimilation</a:t>
            </a:r>
            <a:endParaRPr lang="de-DE" sz="2000" dirty="0" smtClean="0"/>
          </a:p>
          <a:p>
            <a:pPr>
              <a:buNone/>
            </a:pPr>
            <a:endParaRPr lang="de-DE" sz="2000" dirty="0" smtClean="0"/>
          </a:p>
          <a:p>
            <a:pPr>
              <a:buFont typeface="Wingdings" pitchFamily="2" charset="2"/>
              <a:buChar char="§"/>
            </a:pPr>
            <a:r>
              <a:rPr lang="de-DE" sz="2000" dirty="0" smtClean="0"/>
              <a:t>Develop mechanisms for rapid appraisal of socioeconomic vulnerability and </a:t>
            </a:r>
            <a:r>
              <a:rPr lang="de-DE" sz="2000" dirty="0" err="1" smtClean="0"/>
              <a:t>risks</a:t>
            </a:r>
            <a:endParaRPr lang="de-DE" sz="2000" dirty="0" smtClean="0"/>
          </a:p>
          <a:p>
            <a:pPr>
              <a:buNone/>
            </a:pPr>
            <a:endParaRPr lang="de-DE" sz="2000" dirty="0" smtClean="0"/>
          </a:p>
          <a:p>
            <a:pPr>
              <a:buFont typeface="Wingdings" pitchFamily="2" charset="2"/>
              <a:buChar char="§"/>
            </a:pPr>
            <a:r>
              <a:rPr lang="de-DE" sz="2000" dirty="0" smtClean="0"/>
              <a:t>Test</a:t>
            </a:r>
            <a:r>
              <a:rPr lang="de-DE" sz="2000" dirty="0" smtClean="0"/>
              <a:t> </a:t>
            </a:r>
            <a:r>
              <a:rPr lang="de-DE" sz="2000" dirty="0" smtClean="0"/>
              <a:t>in </a:t>
            </a:r>
            <a:r>
              <a:rPr lang="de-DE" sz="2000" dirty="0" err="1" smtClean="0"/>
              <a:t>Strait</a:t>
            </a:r>
            <a:r>
              <a:rPr lang="de-DE" sz="2000" dirty="0" smtClean="0"/>
              <a:t> </a:t>
            </a:r>
            <a:r>
              <a:rPr lang="de-DE" sz="2000" dirty="0" smtClean="0"/>
              <a:t>of  </a:t>
            </a:r>
            <a:r>
              <a:rPr lang="de-DE" sz="2000" dirty="0" smtClean="0"/>
              <a:t>Georgia and on </a:t>
            </a:r>
            <a:r>
              <a:rPr lang="de-DE" sz="2000" dirty="0" err="1" smtClean="0"/>
              <a:t>Scotian</a:t>
            </a:r>
            <a:r>
              <a:rPr lang="de-DE" sz="2000" dirty="0" smtClean="0"/>
              <a:t> </a:t>
            </a:r>
            <a:r>
              <a:rPr lang="de-DE" sz="2000" dirty="0" err="1" smtClean="0"/>
              <a:t>Shelf</a:t>
            </a:r>
            <a:endParaRPr lang="de-DE" sz="2000" dirty="0" smtClean="0"/>
          </a:p>
          <a:p>
            <a:pPr>
              <a:buNone/>
            </a:pPr>
            <a:endParaRPr lang="de-DE" sz="2000" dirty="0" smtClean="0"/>
          </a:p>
          <a:p>
            <a:pPr>
              <a:buFont typeface="Wingdings" pitchFamily="2" charset="2"/>
              <a:buChar char="§"/>
            </a:pPr>
            <a:r>
              <a:rPr lang="de-DE" sz="2000" dirty="0" err="1" smtClean="0"/>
              <a:t>Develop</a:t>
            </a:r>
            <a:r>
              <a:rPr lang="de-DE" sz="2000" dirty="0" smtClean="0"/>
              <a:t> </a:t>
            </a:r>
            <a:r>
              <a:rPr lang="de-DE" sz="2000" dirty="0" err="1" smtClean="0"/>
              <a:t>information</a:t>
            </a:r>
            <a:r>
              <a:rPr lang="de-DE" sz="2000" dirty="0" smtClean="0"/>
              <a:t> </a:t>
            </a:r>
            <a:r>
              <a:rPr lang="de-DE" sz="2000" dirty="0" smtClean="0"/>
              <a:t>products for receptor groups and partners</a:t>
            </a:r>
          </a:p>
          <a:p>
            <a:endParaRPr lang="en-US" dirty="0"/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362200"/>
            <a:ext cx="3352800" cy="3429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dirty="0" smtClean="0">
                <a:latin typeface="+mn-lt"/>
              </a:rPr>
              <a:t>Initial Project </a:t>
            </a:r>
            <a:r>
              <a:rPr lang="en-US" sz="3200" dirty="0" smtClean="0">
                <a:latin typeface="+mn-lt"/>
              </a:rPr>
              <a:t>1.2: Building </a:t>
            </a:r>
            <a:r>
              <a:rPr lang="en-US" sz="3200" dirty="0" smtClean="0">
                <a:latin typeface="+mn-lt"/>
              </a:rPr>
              <a:t>a Network of</a:t>
            </a:r>
            <a:r>
              <a:rPr lang="en-US" sz="3200" dirty="0" smtClean="0">
                <a:latin typeface="+mn-lt"/>
              </a:rPr>
              <a:t> </a:t>
            </a:r>
            <a:br>
              <a:rPr lang="en-US" sz="3200" dirty="0" smtClean="0">
                <a:latin typeface="+mn-lt"/>
              </a:rPr>
            </a:br>
            <a:r>
              <a:rPr lang="en-US" sz="3200" dirty="0" smtClean="0">
                <a:latin typeface="+mn-lt"/>
              </a:rPr>
              <a:t>Fixed </a:t>
            </a:r>
            <a:r>
              <a:rPr lang="en-US" sz="3200" dirty="0" smtClean="0">
                <a:latin typeface="+mn-lt"/>
              </a:rPr>
              <a:t>Coastal Observing &amp; Forecast Systems</a:t>
            </a:r>
            <a:endParaRPr lang="en-US" sz="3200" dirty="0">
              <a:latin typeface="+mn-lt"/>
            </a:endParaRPr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590800"/>
            <a:ext cx="2927097" cy="256734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val="449842885"/>
              </p:ext>
            </p:extLst>
          </p:nvPr>
        </p:nvGraphicFramePr>
        <p:xfrm>
          <a:off x="4876800" y="2590800"/>
          <a:ext cx="3566072" cy="2567595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62000" y="5715000"/>
            <a:ext cx="4419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prstClr val="black"/>
                </a:solidFill>
              </a:rPr>
              <a:t>Original Project </a:t>
            </a:r>
            <a:r>
              <a:rPr lang="de-DE" b="1" dirty="0" smtClean="0">
                <a:solidFill>
                  <a:prstClr val="black"/>
                </a:solidFill>
              </a:rPr>
              <a:t>Leader: 	Ken Denman</a:t>
            </a:r>
          </a:p>
          <a:p>
            <a:r>
              <a:rPr lang="de-DE" b="1" dirty="0" smtClean="0">
                <a:solidFill>
                  <a:prstClr val="black"/>
                </a:solidFill>
              </a:rPr>
              <a:t>	</a:t>
            </a:r>
            <a:r>
              <a:rPr lang="de-DE" b="1" dirty="0" smtClean="0">
                <a:solidFill>
                  <a:prstClr val="black"/>
                </a:solidFill>
              </a:rPr>
              <a:t>	                UVIC</a:t>
            </a:r>
          </a:p>
          <a:p>
            <a:endParaRPr lang="en-US" dirty="0"/>
          </a:p>
        </p:txBody>
      </p:sp>
      <p:pic>
        <p:nvPicPr>
          <p:cNvPr id="61442" name="Picture 2" descr="http://t3.gstatic.com/images?q=tbn:ANd9GcRsRBeLWRP5RL_EzWWl_VpkTUJeRPpCmNWCk1vfuK6NvtVd2Yh1KeUFLLBw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257800" y="5562600"/>
            <a:ext cx="914400" cy="1152145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400800" y="5867400"/>
            <a:ext cx="2543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FF0000"/>
                </a:solidFill>
              </a:rPr>
              <a:t>Need to find new lead</a:t>
            </a:r>
            <a:endParaRPr lang="en-US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990600"/>
          </a:xfrm>
        </p:spPr>
        <p:txBody>
          <a:bodyPr>
            <a:noAutofit/>
          </a:bodyPr>
          <a:lstStyle/>
          <a:p>
            <a:r>
              <a:rPr lang="en-US" sz="3500" dirty="0" smtClean="0">
                <a:latin typeface="+mn-lt"/>
              </a:rPr>
              <a:t>Building a Network of</a:t>
            </a:r>
            <a:r>
              <a:rPr lang="en-US" sz="3500" dirty="0" smtClean="0">
                <a:latin typeface="+mn-lt"/>
              </a:rPr>
              <a:t> Fixed </a:t>
            </a:r>
            <a:br>
              <a:rPr lang="en-US" sz="3500" dirty="0" smtClean="0">
                <a:latin typeface="+mn-lt"/>
              </a:rPr>
            </a:br>
            <a:r>
              <a:rPr lang="en-US" sz="3500" dirty="0" smtClean="0">
                <a:latin typeface="+mn-lt"/>
              </a:rPr>
              <a:t>Coastal </a:t>
            </a:r>
            <a:r>
              <a:rPr lang="en-US" sz="3500" dirty="0" smtClean="0">
                <a:latin typeface="+mn-lt"/>
              </a:rPr>
              <a:t>Observing &amp; Forecast Systems</a:t>
            </a:r>
            <a:endParaRPr lang="en-US" sz="3500" dirty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2133600"/>
            <a:ext cx="55626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b="1" dirty="0" smtClean="0">
                <a:solidFill>
                  <a:prstClr val="black"/>
                </a:solidFill>
              </a:rPr>
              <a:t/>
            </a:r>
            <a:br>
              <a:rPr lang="en-US" sz="2200" b="1" dirty="0" smtClean="0">
                <a:solidFill>
                  <a:prstClr val="black"/>
                </a:solidFill>
              </a:rPr>
            </a:br>
            <a:endParaRPr lang="en-US" dirty="0" smtClean="0"/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28600" y="1905000"/>
            <a:ext cx="4800600" cy="4001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CA" b="1" dirty="0" smtClean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en-CA" dirty="0" smtClean="0"/>
              <a:t>E</a:t>
            </a:r>
            <a:r>
              <a:rPr lang="en-CA" sz="2000" dirty="0" smtClean="0"/>
              <a:t>conomic </a:t>
            </a:r>
            <a:r>
              <a:rPr lang="en-CA" sz="2000" dirty="0" smtClean="0"/>
              <a:t>activity and assets </a:t>
            </a:r>
            <a:r>
              <a:rPr lang="en-C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concentrated in specific locations</a:t>
            </a:r>
            <a:r>
              <a:rPr lang="en-CA" sz="2000" dirty="0" smtClean="0"/>
              <a:t> (e.g. harbours, </a:t>
            </a:r>
            <a:r>
              <a:rPr lang="en-CA" sz="2000" dirty="0" smtClean="0"/>
              <a:t>straits) </a:t>
            </a:r>
            <a:r>
              <a:rPr lang="en-CA" sz="2000" dirty="0" smtClean="0"/>
              <a:t>vulnerable to </a:t>
            </a:r>
            <a:r>
              <a:rPr lang="en-C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multiple </a:t>
            </a:r>
            <a:r>
              <a:rPr lang="en-C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hazards</a:t>
            </a:r>
            <a:endParaRPr lang="en-CA" sz="2000" dirty="0" smtClean="0"/>
          </a:p>
          <a:p>
            <a:endParaRPr lang="en-CA" sz="2000" dirty="0" smtClean="0"/>
          </a:p>
          <a:p>
            <a:pPr>
              <a:buFont typeface="Wingdings" pitchFamily="2" charset="2"/>
              <a:buChar char="§"/>
            </a:pPr>
            <a:r>
              <a:rPr lang="en-CA" sz="2000" dirty="0" smtClean="0"/>
              <a:t>Preparedness for low amplitude/high- frequency and high amplitude /low- frequency hazards requires observation/prediction systems  designed</a:t>
            </a:r>
            <a:r>
              <a:rPr lang="en-CA" sz="2000" dirty="0" smtClean="0"/>
              <a:t> and operated </a:t>
            </a:r>
            <a:r>
              <a:rPr lang="en-CA" sz="2000" dirty="0" smtClean="0"/>
              <a:t>with </a:t>
            </a:r>
            <a:r>
              <a:rPr lang="en-CA" sz="2000" dirty="0" smtClean="0"/>
              <a:t>stakeholders</a:t>
            </a:r>
          </a:p>
          <a:p>
            <a:endParaRPr lang="en-CA" dirty="0" smtClean="0"/>
          </a:p>
          <a:p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5029200" y="1905000"/>
            <a:ext cx="3888432" cy="4419600"/>
            <a:chOff x="5248112" y="429336"/>
            <a:chExt cx="3960930" cy="2806301"/>
          </a:xfrm>
        </p:grpSpPr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48112" y="429336"/>
              <a:ext cx="3934231" cy="23920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" name="TextBox 2"/>
            <p:cNvSpPr txBox="1">
              <a:spLocks noChangeArrowheads="1"/>
            </p:cNvSpPr>
            <p:nvPr/>
          </p:nvSpPr>
          <p:spPr bwMode="auto">
            <a:xfrm>
              <a:off x="5326826" y="2866305"/>
              <a:ext cx="3882216" cy="369332"/>
            </a:xfrm>
            <a:prstGeom prst="rect">
              <a:avLst/>
            </a:prstGeom>
            <a:solidFill>
              <a:schemeClr val="bg1"/>
            </a:solidFill>
            <a:ln w="158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CA" b="1" dirty="0" smtClean="0">
                  <a:solidFill>
                    <a:prstClr val="black"/>
                  </a:solidFill>
                </a:rPr>
                <a:t>Halifax Harbour Economic Assets</a:t>
              </a:r>
              <a:endParaRPr lang="en-CA" b="1" dirty="0">
                <a:solidFill>
                  <a:prstClr val="black"/>
                </a:solidFill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609600" y="6248400"/>
            <a:ext cx="807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305800" cy="1143000"/>
          </a:xfrm>
        </p:spPr>
        <p:txBody>
          <a:bodyPr>
            <a:noAutofit/>
          </a:bodyPr>
          <a:lstStyle/>
          <a:p>
            <a:r>
              <a:rPr lang="en-US" sz="3000" dirty="0" smtClean="0">
                <a:latin typeface="+mn-lt"/>
              </a:rPr>
              <a:t>Building a Network of Fixed</a:t>
            </a:r>
            <a:r>
              <a:rPr lang="en-US" sz="3000" dirty="0" smtClean="0">
                <a:latin typeface="+mn-lt"/>
              </a:rPr>
              <a:t> </a:t>
            </a:r>
            <a:br>
              <a:rPr lang="en-US" sz="3000" dirty="0" smtClean="0">
                <a:latin typeface="+mn-lt"/>
              </a:rPr>
            </a:br>
            <a:r>
              <a:rPr lang="en-US" sz="3000" dirty="0" smtClean="0">
                <a:latin typeface="+mn-lt"/>
              </a:rPr>
              <a:t>Coastal </a:t>
            </a:r>
            <a:r>
              <a:rPr lang="en-US" sz="3000" dirty="0" smtClean="0">
                <a:latin typeface="+mn-lt"/>
              </a:rPr>
              <a:t>Observing &amp; Forecast Systems</a:t>
            </a:r>
            <a:endParaRPr lang="en-US" sz="3000" dirty="0"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1752600"/>
            <a:ext cx="5410200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defRPr/>
            </a:pPr>
            <a:endParaRPr lang="de-DE" sz="2000" b="1" dirty="0" smtClean="0"/>
          </a:p>
          <a:p>
            <a:pPr marL="285750" indent="-285750">
              <a:spcBef>
                <a:spcPts val="1200"/>
              </a:spcBef>
              <a:buFont typeface="Wingdings" pitchFamily="2" charset="2"/>
              <a:buChar char="§"/>
              <a:defRPr/>
            </a:pPr>
            <a:r>
              <a:rPr lang="de-DE" dirty="0" smtClean="0"/>
              <a:t>Establish real-time forecast system for physical properties and associated risks within Halifax Harbour and </a:t>
            </a:r>
            <a:r>
              <a:rPr lang="de-DE" dirty="0" err="1" smtClean="0"/>
              <a:t>adjacent</a:t>
            </a:r>
            <a:r>
              <a:rPr lang="de-DE" dirty="0" smtClean="0"/>
              <a:t> </a:t>
            </a:r>
            <a:r>
              <a:rPr lang="de-DE" dirty="0" err="1" smtClean="0"/>
              <a:t>shelf</a:t>
            </a:r>
            <a:endParaRPr lang="de-DE" dirty="0" smtClean="0"/>
          </a:p>
          <a:p>
            <a:pPr marL="285750" indent="-285750">
              <a:buFontTx/>
              <a:buChar char="-"/>
              <a:defRPr/>
            </a:pPr>
            <a:endParaRPr lang="en-CA" dirty="0" smtClean="0"/>
          </a:p>
          <a:p>
            <a:pPr marL="285750" indent="-285750">
              <a:buFont typeface="Wingdings" pitchFamily="2" charset="2"/>
              <a:buChar char="§"/>
              <a:defRPr/>
            </a:pPr>
            <a:r>
              <a:rPr lang="en-CA" dirty="0" smtClean="0"/>
              <a:t>Implement system for southern Strait of Georgia, </a:t>
            </a:r>
            <a:r>
              <a:rPr lang="en-CA" dirty="0" smtClean="0"/>
              <a:t>Vancouver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endParaRPr lang="en-CA" dirty="0" smtClean="0"/>
          </a:p>
          <a:p>
            <a:pPr marL="285750" indent="-285750">
              <a:buFont typeface="Wingdings" pitchFamily="2" charset="2"/>
              <a:buChar char="§"/>
              <a:defRPr/>
            </a:pPr>
            <a:r>
              <a:rPr lang="de-DE" dirty="0" smtClean="0"/>
              <a:t>Develop indicators of socio-economic impacts based on measured / predicted quantities for communication of risk to </a:t>
            </a:r>
            <a:r>
              <a:rPr lang="de-DE" dirty="0" err="1" smtClean="0"/>
              <a:t>stakeholders</a:t>
            </a:r>
            <a:endParaRPr lang="de-DE" dirty="0" smtClean="0"/>
          </a:p>
          <a:p>
            <a:pPr marL="285750" indent="-285750">
              <a:buFont typeface="Arial" pitchFamily="34" charset="0"/>
              <a:buChar char="•"/>
              <a:defRPr/>
            </a:pPr>
            <a:endParaRPr lang="en-CA" dirty="0" smtClean="0"/>
          </a:p>
          <a:p>
            <a:pPr marL="285750" indent="-285750">
              <a:buFont typeface="Wingdings" pitchFamily="2" charset="2"/>
              <a:buChar char="§"/>
              <a:defRPr/>
            </a:pPr>
            <a:r>
              <a:rPr lang="en-CA" dirty="0" smtClean="0"/>
              <a:t>Use existing </a:t>
            </a:r>
            <a:r>
              <a:rPr lang="en-CA" dirty="0" smtClean="0"/>
              <a:t>models</a:t>
            </a:r>
            <a:r>
              <a:rPr lang="en-CA" dirty="0" smtClean="0"/>
              <a:t> and </a:t>
            </a:r>
            <a:r>
              <a:rPr lang="en-CA" dirty="0" smtClean="0"/>
              <a:t>observing </a:t>
            </a:r>
            <a:r>
              <a:rPr lang="en-CA" dirty="0" smtClean="0"/>
              <a:t>networks (e.g. VENUS</a:t>
            </a:r>
            <a:r>
              <a:rPr lang="en-CA" dirty="0" smtClean="0"/>
              <a:t>),  incrementing </a:t>
            </a:r>
            <a:r>
              <a:rPr lang="en-CA" dirty="0" smtClean="0"/>
              <a:t>as </a:t>
            </a:r>
            <a:r>
              <a:rPr lang="en-CA" dirty="0" smtClean="0"/>
              <a:t>necessary</a:t>
            </a:r>
            <a:endParaRPr lang="en-CA" sz="2000" dirty="0" smtClean="0"/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057400"/>
            <a:ext cx="2775889" cy="3825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172200" y="5715000"/>
            <a:ext cx="2286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i="1" dirty="0" smtClean="0"/>
              <a:t>Source: NOAA</a:t>
            </a:r>
            <a:endParaRPr lang="en-US" sz="8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+mn-lt"/>
              </a:rPr>
              <a:t>The Prediction Core</a:t>
            </a:r>
            <a:endParaRPr lang="en-US" sz="40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686800" cy="4389120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buNone/>
            </a:pPr>
            <a:r>
              <a:rPr lang="de-DE" sz="2400" dirty="0" err="1" smtClean="0"/>
              <a:t>R</a:t>
            </a:r>
            <a:r>
              <a:rPr lang="de-DE" sz="2400" dirty="0" err="1" smtClean="0"/>
              <a:t>espond</a:t>
            </a:r>
            <a:r>
              <a:rPr lang="de-DE" sz="2400" dirty="0" smtClean="0"/>
              <a:t> to </a:t>
            </a:r>
            <a:r>
              <a:rPr lang="de-DE" sz="2400" dirty="0" err="1" smtClean="0"/>
              <a:t>need</a:t>
            </a:r>
            <a:r>
              <a:rPr lang="de-DE" sz="2400" dirty="0" err="1" smtClean="0"/>
              <a:t>s</a:t>
            </a:r>
            <a:r>
              <a:rPr lang="de-DE" sz="2400" dirty="0" smtClean="0"/>
              <a:t> of </a:t>
            </a:r>
            <a:r>
              <a:rPr lang="de-DE" sz="2400" dirty="0" err="1" smtClean="0"/>
              <a:t>project</a:t>
            </a:r>
            <a:r>
              <a:rPr lang="de-DE" sz="2400" dirty="0" err="1" smtClean="0"/>
              <a:t>s</a:t>
            </a:r>
            <a:r>
              <a:rPr lang="de-DE" sz="2400" dirty="0" smtClean="0"/>
              <a:t> </a:t>
            </a:r>
            <a:r>
              <a:rPr lang="de-DE" sz="2400" dirty="0" err="1" smtClean="0"/>
              <a:t>for</a:t>
            </a:r>
            <a:r>
              <a:rPr lang="de-DE" sz="2400" dirty="0" smtClean="0"/>
              <a:t> </a:t>
            </a:r>
            <a:r>
              <a:rPr lang="de-DE" sz="2400" dirty="0" err="1" smtClean="0"/>
              <a:t>common</a:t>
            </a:r>
            <a:r>
              <a:rPr lang="de-DE" sz="2400" dirty="0" smtClean="0"/>
              <a:t> </a:t>
            </a:r>
            <a:r>
              <a:rPr lang="de-DE" sz="2400" dirty="0" err="1" smtClean="0"/>
              <a:t>services</a:t>
            </a:r>
            <a:r>
              <a:rPr lang="de-DE" sz="2400" dirty="0" smtClean="0"/>
              <a:t> such as</a:t>
            </a:r>
            <a:endParaRPr lang="de-DE" sz="2400" dirty="0" smtClean="0"/>
          </a:p>
          <a:p>
            <a:pPr>
              <a:lnSpc>
                <a:spcPct val="150000"/>
              </a:lnSpc>
            </a:pPr>
            <a:r>
              <a:rPr lang="de-DE" sz="2400" dirty="0" smtClean="0"/>
              <a:t>Technical support for NEMO code</a:t>
            </a:r>
          </a:p>
          <a:p>
            <a:pPr>
              <a:lnSpc>
                <a:spcPct val="150000"/>
              </a:lnSpc>
            </a:pPr>
            <a:r>
              <a:rPr lang="de-DE" sz="2400" dirty="0" smtClean="0"/>
              <a:t>Model technique development (modular, generic):</a:t>
            </a:r>
          </a:p>
          <a:p>
            <a:pPr marL="914400">
              <a:lnSpc>
                <a:spcPct val="150000"/>
              </a:lnSpc>
              <a:buNone/>
            </a:pPr>
            <a:r>
              <a:rPr lang="de-DE" sz="2000" i="1" dirty="0" smtClean="0"/>
              <a:t>downscaling; </a:t>
            </a:r>
          </a:p>
          <a:p>
            <a:pPr marL="914400">
              <a:lnSpc>
                <a:spcPct val="150000"/>
              </a:lnSpc>
              <a:buNone/>
            </a:pPr>
            <a:r>
              <a:rPr lang="de-DE" sz="2000" i="1" dirty="0" smtClean="0"/>
              <a:t>biogeochemical data assimilation; </a:t>
            </a:r>
          </a:p>
          <a:p>
            <a:pPr marL="914400">
              <a:lnSpc>
                <a:spcPct val="150000"/>
              </a:lnSpc>
              <a:buNone/>
            </a:pPr>
            <a:r>
              <a:rPr lang="de-DE" sz="2000" i="1" dirty="0" smtClean="0"/>
              <a:t>risk visualization; </a:t>
            </a:r>
          </a:p>
          <a:p>
            <a:pPr marL="914400">
              <a:lnSpc>
                <a:spcPct val="150000"/>
              </a:lnSpc>
              <a:buNone/>
            </a:pPr>
            <a:r>
              <a:rPr lang="de-DE" sz="2000" i="1" dirty="0" smtClean="0"/>
              <a:t>socio-economic indicators</a:t>
            </a:r>
          </a:p>
          <a:p>
            <a:pPr>
              <a:lnSpc>
                <a:spcPct val="150000"/>
              </a:lnSpc>
            </a:pPr>
            <a:r>
              <a:rPr lang="de-DE" sz="2400" dirty="0" smtClean="0"/>
              <a:t>Repository for model code and documentation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+mn-lt"/>
              </a:rPr>
              <a:t>The Observation Core</a:t>
            </a:r>
            <a:endParaRPr lang="en-US" sz="40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68880"/>
            <a:ext cx="8229600" cy="4389120"/>
          </a:xfrm>
        </p:spPr>
        <p:txBody>
          <a:bodyPr/>
          <a:lstStyle/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de-DE" dirty="0" smtClean="0"/>
              <a:t>Observation </a:t>
            </a:r>
            <a:r>
              <a:rPr lang="de-DE" dirty="0" err="1" smtClean="0"/>
              <a:t>support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smtClean="0"/>
              <a:t>all </a:t>
            </a:r>
            <a:r>
              <a:rPr lang="de-DE" dirty="0" err="1" smtClean="0"/>
              <a:t>projects</a:t>
            </a:r>
            <a:endParaRPr lang="de-DE" dirty="0" smtClean="0"/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de-DE" dirty="0" err="1" smtClean="0"/>
              <a:t>D</a:t>
            </a:r>
            <a:r>
              <a:rPr lang="de-DE" dirty="0" err="1" smtClean="0"/>
              <a:t>evelop</a:t>
            </a:r>
            <a:r>
              <a:rPr lang="de-DE" dirty="0" smtClean="0"/>
              <a:t> </a:t>
            </a:r>
            <a:r>
              <a:rPr lang="de-DE" dirty="0" err="1" smtClean="0"/>
              <a:t>new</a:t>
            </a:r>
            <a:r>
              <a:rPr lang="de-DE" dirty="0" smtClean="0"/>
              <a:t> </a:t>
            </a:r>
            <a:r>
              <a:rPr lang="de-DE" dirty="0" err="1" smtClean="0"/>
              <a:t>technologies</a:t>
            </a:r>
            <a:endParaRPr lang="de-DE" dirty="0" smtClean="0"/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de-DE" dirty="0" err="1" smtClean="0"/>
              <a:t>A</a:t>
            </a:r>
            <a:r>
              <a:rPr lang="de-DE" dirty="0" err="1" smtClean="0"/>
              <a:t>ssemble</a:t>
            </a:r>
            <a:r>
              <a:rPr lang="de-DE" dirty="0" smtClean="0"/>
              <a:t> </a:t>
            </a:r>
            <a:r>
              <a:rPr lang="de-DE" dirty="0" smtClean="0"/>
              <a:t>data sets and make them available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+mn-lt"/>
              </a:rPr>
              <a:t>Recruitment Program</a:t>
            </a:r>
            <a:endParaRPr lang="en-US" sz="40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7848600" cy="1585115"/>
          </a:xfrm>
        </p:spPr>
        <p:txBody>
          <a:bodyPr>
            <a:normAutofit fontScale="70000" lnSpcReduction="20000"/>
          </a:bodyPr>
          <a:lstStyle/>
          <a:p>
            <a:pPr marL="0" indent="0">
              <a:buFont typeface="Wingdings" pitchFamily="2" charset="2"/>
              <a:buChar char="§"/>
            </a:pPr>
            <a:r>
              <a:rPr lang="de-DE" sz="3400" dirty="0" smtClean="0"/>
              <a:t> </a:t>
            </a:r>
            <a:r>
              <a:rPr lang="de-DE" sz="3400" dirty="0" err="1" smtClean="0"/>
              <a:t>Increase</a:t>
            </a:r>
            <a:r>
              <a:rPr lang="de-DE" sz="3400" dirty="0" smtClean="0"/>
              <a:t> </a:t>
            </a:r>
            <a:r>
              <a:rPr lang="de-DE" sz="3400" dirty="0" err="1" smtClean="0"/>
              <a:t>number</a:t>
            </a:r>
            <a:r>
              <a:rPr lang="de-DE" sz="3400" dirty="0" smtClean="0"/>
              <a:t> </a:t>
            </a:r>
            <a:r>
              <a:rPr lang="de-DE" sz="3400" dirty="0" smtClean="0"/>
              <a:t>of scientists in Canada working at the </a:t>
            </a:r>
            <a:r>
              <a:rPr lang="de-DE" sz="3400" dirty="0" err="1" smtClean="0"/>
              <a:t>policy-science</a:t>
            </a:r>
            <a:r>
              <a:rPr lang="de-DE" sz="3400" dirty="0" smtClean="0"/>
              <a:t> </a:t>
            </a:r>
            <a:r>
              <a:rPr lang="de-DE" sz="3400" dirty="0" err="1" smtClean="0"/>
              <a:t>interface</a:t>
            </a:r>
            <a:endParaRPr lang="de-DE" sz="3400" dirty="0" smtClean="0"/>
          </a:p>
          <a:p>
            <a:pPr marL="0" indent="0">
              <a:buNone/>
            </a:pPr>
            <a:endParaRPr lang="de-DE" sz="3400" dirty="0" smtClean="0"/>
          </a:p>
          <a:p>
            <a:pPr marL="0" indent="0">
              <a:buFont typeface="Wingdings" pitchFamily="2" charset="2"/>
              <a:buChar char="§"/>
            </a:pPr>
            <a:r>
              <a:rPr lang="de-DE" sz="3400" dirty="0" smtClean="0"/>
              <a:t> Budget </a:t>
            </a:r>
            <a:r>
              <a:rPr lang="de-DE" sz="3400" dirty="0" smtClean="0"/>
              <a:t>allocation is $1.2 million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3657600"/>
            <a:ext cx="7924800" cy="2468725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de-DE" sz="2800" b="1" dirty="0" smtClean="0"/>
              <a:t>Approach:  </a:t>
            </a:r>
          </a:p>
          <a:p>
            <a:pPr marL="0" indent="0"/>
            <a:endParaRPr lang="de-DE" sz="2800" b="1" dirty="0" smtClean="0"/>
          </a:p>
          <a:p>
            <a:pPr marL="0" indent="0"/>
            <a:r>
              <a:rPr lang="de-DE" sz="2800" dirty="0" smtClean="0"/>
              <a:t>  Provide </a:t>
            </a:r>
            <a:r>
              <a:rPr lang="en-CA" sz="2800" dirty="0" smtClean="0"/>
              <a:t>research funds for work on MEOPAR projects to new or recently-hired (&lt;5 years of appointment) tenure-track professors at Canadian </a:t>
            </a:r>
            <a:r>
              <a:rPr lang="en-CA" sz="2800" dirty="0" smtClean="0"/>
              <a:t>universities</a:t>
            </a:r>
          </a:p>
          <a:p>
            <a:pPr marL="0" indent="0"/>
            <a:endParaRPr lang="en-CA" sz="2800" dirty="0" smtClean="0"/>
          </a:p>
          <a:p>
            <a:pPr marL="0" indent="0"/>
            <a:r>
              <a:rPr lang="en-CA" sz="2800" dirty="0" smtClean="0"/>
              <a:t>  Target linking natural sciences with socioeconomic impacts and development of policy and regulatory </a:t>
            </a:r>
            <a:r>
              <a:rPr lang="en-CA" sz="2800" dirty="0" smtClean="0"/>
              <a:t>frameworks</a:t>
            </a:r>
            <a:endParaRPr lang="de-DE" sz="2800" b="1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+mn-lt"/>
              </a:rPr>
              <a:t>Partnership Program</a:t>
            </a:r>
            <a:endParaRPr lang="en-US" sz="4000" dirty="0"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1905000"/>
            <a:ext cx="77724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de-DE" sz="2400" dirty="0" smtClean="0"/>
              <a:t>  </a:t>
            </a:r>
            <a:r>
              <a:rPr lang="de-DE" sz="2400" dirty="0" err="1" smtClean="0"/>
              <a:t>A</a:t>
            </a:r>
            <a:r>
              <a:rPr lang="de-DE" sz="2400" dirty="0" err="1" smtClean="0"/>
              <a:t>ccelerate</a:t>
            </a:r>
            <a:r>
              <a:rPr lang="de-DE" sz="2400" dirty="0" smtClean="0"/>
              <a:t> </a:t>
            </a:r>
            <a:r>
              <a:rPr lang="de-DE" sz="2400" dirty="0" smtClean="0"/>
              <a:t>engagement of MEOPAR with industry and other non-academic partners, and transfer of network research to the private sector.</a:t>
            </a:r>
          </a:p>
          <a:p>
            <a:pPr>
              <a:buFont typeface="Wingdings" pitchFamily="2" charset="2"/>
              <a:buChar char="§"/>
            </a:pPr>
            <a:r>
              <a:rPr lang="de-DE" sz="2400" dirty="0" smtClean="0"/>
              <a:t>Budget allocation is $1.5M</a:t>
            </a:r>
          </a:p>
          <a:p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990600" y="4267200"/>
            <a:ext cx="6840760" cy="1562104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 smtClean="0">
                <a:solidFill>
                  <a:schemeClr val="tx1"/>
                </a:solidFill>
              </a:rPr>
              <a:t>MEOPAR Researchers</a:t>
            </a:r>
            <a:endParaRPr lang="de-DE" sz="2800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066800" y="3810000"/>
            <a:ext cx="1800200" cy="936104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 smtClean="0">
                <a:solidFill>
                  <a:schemeClr val="tx1"/>
                </a:solidFill>
              </a:rPr>
              <a:t>Oil / Gas</a:t>
            </a:r>
            <a:endParaRPr lang="de-DE" sz="2800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505200" y="3810000"/>
            <a:ext cx="1800200" cy="936104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 smtClean="0">
                <a:solidFill>
                  <a:schemeClr val="tx1"/>
                </a:solidFill>
              </a:rPr>
              <a:t>Software</a:t>
            </a:r>
          </a:p>
          <a:p>
            <a:pPr algn="ctr"/>
            <a:r>
              <a:rPr lang="de-DE" sz="2800" dirty="0" smtClean="0">
                <a:solidFill>
                  <a:schemeClr val="tx1"/>
                </a:solidFill>
              </a:rPr>
              <a:t>Industry</a:t>
            </a:r>
            <a:endParaRPr lang="de-DE" sz="2800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943600" y="3810000"/>
            <a:ext cx="1800200" cy="936104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 smtClean="0">
                <a:solidFill>
                  <a:schemeClr val="tx1"/>
                </a:solidFill>
              </a:rPr>
              <a:t>Insurance</a:t>
            </a:r>
            <a:endParaRPr lang="de-DE" sz="2800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066800" y="5486400"/>
            <a:ext cx="1905000" cy="91440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700" dirty="0" smtClean="0">
                <a:solidFill>
                  <a:schemeClr val="tx1"/>
                </a:solidFill>
              </a:rPr>
              <a:t>Consulting</a:t>
            </a:r>
          </a:p>
          <a:p>
            <a:pPr algn="ctr"/>
            <a:r>
              <a:rPr lang="de-DE" sz="2700" dirty="0" smtClean="0">
                <a:solidFill>
                  <a:schemeClr val="tx1"/>
                </a:solidFill>
              </a:rPr>
              <a:t>SMEs</a:t>
            </a:r>
            <a:endParaRPr lang="de-DE" sz="2700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581400" y="5486400"/>
            <a:ext cx="1800200" cy="936104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 smtClean="0">
                <a:solidFill>
                  <a:schemeClr val="tx1"/>
                </a:solidFill>
              </a:rPr>
              <a:t>Munici-palities</a:t>
            </a:r>
            <a:endParaRPr lang="de-DE" sz="2800" dirty="0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943600" y="5486400"/>
            <a:ext cx="1800200" cy="936104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 smtClean="0">
                <a:solidFill>
                  <a:schemeClr val="tx1"/>
                </a:solidFill>
              </a:rPr>
              <a:t>Ocean</a:t>
            </a:r>
          </a:p>
          <a:p>
            <a:pPr algn="ctr"/>
            <a:r>
              <a:rPr lang="de-DE" sz="2800" dirty="0" smtClean="0">
                <a:solidFill>
                  <a:schemeClr val="tx1"/>
                </a:solidFill>
              </a:rPr>
              <a:t>Tech</a:t>
            </a:r>
            <a:endParaRPr lang="de-DE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+mn-lt"/>
              </a:rPr>
              <a:t>The Open Calls</a:t>
            </a:r>
            <a:endParaRPr lang="en-US" sz="4000" dirty="0"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2057400"/>
            <a:ext cx="8534400" cy="46166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300" dirty="0" smtClean="0">
                <a:solidFill>
                  <a:srgbClr val="FF0000"/>
                </a:solidFill>
              </a:rPr>
              <a:t>Engaging</a:t>
            </a:r>
            <a:r>
              <a:rPr lang="en-CA" sz="2300" dirty="0" smtClean="0"/>
              <a:t> </a:t>
            </a:r>
            <a:endParaRPr lang="en-CA" sz="2300" dirty="0" smtClean="0"/>
          </a:p>
          <a:p>
            <a:pPr lvl="1">
              <a:buFont typeface="Wingdings" pitchFamily="2" charset="2"/>
              <a:buChar char="§"/>
            </a:pPr>
            <a:r>
              <a:rPr lang="en-CA" sz="2300" dirty="0" smtClean="0"/>
              <a:t>  New </a:t>
            </a:r>
            <a:r>
              <a:rPr lang="en-CA" sz="2300" dirty="0" smtClean="0"/>
              <a:t>partners, investigators, receptor needs</a:t>
            </a:r>
            <a:endParaRPr lang="en-CA" sz="2300" dirty="0" smtClean="0"/>
          </a:p>
          <a:p>
            <a:pPr lvl="1">
              <a:buFont typeface="Wingdings" pitchFamily="2" charset="2"/>
              <a:buChar char="§"/>
            </a:pPr>
            <a:r>
              <a:rPr lang="en-CA" sz="2300" dirty="0" smtClean="0"/>
              <a:t>  Vehicle </a:t>
            </a:r>
            <a:r>
              <a:rPr lang="en-CA" sz="2300" dirty="0" smtClean="0"/>
              <a:t>for the</a:t>
            </a:r>
            <a:r>
              <a:rPr lang="en-CA" sz="2300" dirty="0" smtClean="0"/>
              <a:t> Partnership </a:t>
            </a:r>
            <a:r>
              <a:rPr lang="en-CA" sz="2300" dirty="0" smtClean="0"/>
              <a:t>P</a:t>
            </a:r>
            <a:r>
              <a:rPr lang="en-CA" sz="2300" dirty="0" smtClean="0"/>
              <a:t>rogram </a:t>
            </a:r>
            <a:endParaRPr lang="en-CA" sz="2300" dirty="0" smtClean="0"/>
          </a:p>
          <a:p>
            <a:pPr lvl="1"/>
            <a:endParaRPr lang="en-CA" sz="2300" dirty="0" smtClean="0"/>
          </a:p>
          <a:p>
            <a:r>
              <a:rPr lang="en-CA" sz="2300" dirty="0" smtClean="0">
                <a:solidFill>
                  <a:srgbClr val="FF0000"/>
                </a:solidFill>
              </a:rPr>
              <a:t>Enhancing</a:t>
            </a:r>
            <a:endParaRPr lang="en-CA" sz="2300" dirty="0" smtClean="0">
              <a:solidFill>
                <a:srgbClr val="FF0000"/>
              </a:solidFill>
            </a:endParaRPr>
          </a:p>
          <a:p>
            <a:pPr lvl="1">
              <a:buFont typeface="Wingdings" pitchFamily="2" charset="2"/>
              <a:buChar char="§"/>
            </a:pPr>
            <a:r>
              <a:rPr lang="en-CA" sz="2300" dirty="0" smtClean="0"/>
              <a:t>  Expanding </a:t>
            </a:r>
            <a:r>
              <a:rPr lang="en-CA" sz="2300" dirty="0" smtClean="0"/>
              <a:t>fixed observation &amp; prediction systems (</a:t>
            </a:r>
            <a:r>
              <a:rPr lang="en-CA" sz="2300" dirty="0" err="1" smtClean="0"/>
              <a:t>eg</a:t>
            </a:r>
            <a:r>
              <a:rPr lang="en-CA" sz="2300" dirty="0" smtClean="0"/>
              <a:t>. Arctic, Nfld. offshore)</a:t>
            </a:r>
            <a:endParaRPr lang="en-CA" sz="2300" dirty="0" smtClean="0"/>
          </a:p>
          <a:p>
            <a:pPr lvl="1">
              <a:buFont typeface="Wingdings" pitchFamily="2" charset="2"/>
              <a:buChar char="§"/>
            </a:pPr>
            <a:r>
              <a:rPr lang="en-CA" sz="2300" dirty="0" smtClean="0"/>
              <a:t>  Facilitating </a:t>
            </a:r>
            <a:r>
              <a:rPr lang="en-CA" sz="2300" dirty="0" smtClean="0"/>
              <a:t>interaction with other programs, partners, networks…. including international cooperation</a:t>
            </a:r>
          </a:p>
          <a:p>
            <a:pPr lvl="1"/>
            <a:endParaRPr lang="en-CA" sz="2300" dirty="0" smtClean="0"/>
          </a:p>
          <a:p>
            <a:r>
              <a:rPr lang="en-CA" sz="2300" dirty="0" smtClean="0">
                <a:solidFill>
                  <a:srgbClr val="FF0000"/>
                </a:solidFill>
              </a:rPr>
              <a:t>Sustaining</a:t>
            </a:r>
            <a:endParaRPr lang="en-CA" sz="2300" dirty="0" smtClean="0">
              <a:solidFill>
                <a:srgbClr val="FF0000"/>
              </a:solidFill>
            </a:endParaRPr>
          </a:p>
          <a:p>
            <a:pPr lvl="1">
              <a:buFont typeface="Wingdings" pitchFamily="2" charset="2"/>
              <a:buChar char="§"/>
            </a:pPr>
            <a:r>
              <a:rPr lang="en-CA" sz="2300" dirty="0" smtClean="0"/>
              <a:t>  Allowing </a:t>
            </a:r>
            <a:r>
              <a:rPr lang="en-CA" sz="2300" dirty="0" smtClean="0"/>
              <a:t>adaptation to emerging Canadian </a:t>
            </a:r>
            <a:r>
              <a:rPr lang="en-CA" sz="2300" dirty="0" smtClean="0"/>
              <a:t>priorities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+mn-lt"/>
              </a:rPr>
              <a:t>What is MEOPAR?</a:t>
            </a:r>
            <a:endParaRPr lang="en-US" sz="40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76400"/>
            <a:ext cx="4648200" cy="4495800"/>
          </a:xfrm>
        </p:spPr>
        <p:txBody>
          <a:bodyPr>
            <a:normAutofit/>
          </a:bodyPr>
          <a:lstStyle/>
          <a:p>
            <a:pPr marL="346075">
              <a:spcBef>
                <a:spcPts val="2400"/>
              </a:spcBef>
            </a:pPr>
            <a:endParaRPr lang="en-US" sz="1800" dirty="0" smtClean="0">
              <a:latin typeface="Georgia" pitchFamily="18" charset="0"/>
              <a:ea typeface="Georgia" pitchFamily="18" charset="0"/>
              <a:cs typeface="Georgia" pitchFamily="18" charset="0"/>
            </a:endParaRPr>
          </a:p>
          <a:p>
            <a:pPr marL="346075">
              <a:spcBef>
                <a:spcPts val="2400"/>
              </a:spcBef>
            </a:pPr>
            <a:r>
              <a:rPr lang="en-US" sz="2000" dirty="0" smtClean="0">
                <a:ea typeface="Georgia" pitchFamily="18" charset="0"/>
                <a:cs typeface="Arial"/>
              </a:rPr>
              <a:t>N</a:t>
            </a:r>
            <a:r>
              <a:rPr lang="en-US" sz="2000" dirty="0" smtClean="0">
                <a:ea typeface="Georgia" pitchFamily="18" charset="0"/>
                <a:cs typeface="Arial"/>
              </a:rPr>
              <a:t>ational network that brings </a:t>
            </a:r>
            <a:r>
              <a:rPr lang="en-US" sz="2000" dirty="0" smtClean="0">
                <a:ea typeface="Georgia" pitchFamily="18" charset="0"/>
                <a:cs typeface="Arial"/>
              </a:rPr>
              <a:t>together Canadian researchers, stakeholders and users in a </a:t>
            </a:r>
            <a:r>
              <a:rPr lang="en-US" sz="2000" dirty="0" smtClean="0">
                <a:ea typeface="Georgia" pitchFamily="18" charset="0"/>
                <a:cs typeface="Arial"/>
              </a:rPr>
              <a:t>multi-</a:t>
            </a:r>
            <a:r>
              <a:rPr lang="en-US" sz="2000" dirty="0" err="1" smtClean="0">
                <a:ea typeface="Georgia" pitchFamily="18" charset="0"/>
                <a:cs typeface="Arial"/>
              </a:rPr>
              <a:t>sectoral</a:t>
            </a:r>
            <a:r>
              <a:rPr lang="en-US" sz="2000" dirty="0" smtClean="0">
                <a:ea typeface="Georgia" pitchFamily="18" charset="0"/>
                <a:cs typeface="Arial"/>
              </a:rPr>
              <a:t> </a:t>
            </a:r>
            <a:r>
              <a:rPr lang="en-US" sz="2000" dirty="0" smtClean="0">
                <a:ea typeface="Georgia" pitchFamily="18" charset="0"/>
                <a:cs typeface="Arial"/>
              </a:rPr>
              <a:t>partnership to better </a:t>
            </a:r>
            <a:r>
              <a:rPr lang="en-US" sz="2000" i="1" dirty="0" smtClean="0">
                <a:solidFill>
                  <a:srgbClr val="FF0000"/>
                </a:solidFill>
                <a:ea typeface="Georgia" pitchFamily="18" charset="0"/>
                <a:cs typeface="Arial"/>
              </a:rPr>
              <a:t>understand, predict and respond </a:t>
            </a:r>
            <a:r>
              <a:rPr lang="en-US" sz="2000" dirty="0" smtClean="0">
                <a:ea typeface="Georgia" pitchFamily="18" charset="0"/>
                <a:cs typeface="Arial"/>
              </a:rPr>
              <a:t>to marine hazards</a:t>
            </a:r>
          </a:p>
          <a:p>
            <a:pPr marL="346075">
              <a:spcBef>
                <a:spcPts val="2400"/>
              </a:spcBef>
              <a:buNone/>
            </a:pPr>
            <a:endParaRPr lang="en-US" sz="2000" dirty="0" smtClean="0">
              <a:ea typeface="Georgia" pitchFamily="18" charset="0"/>
              <a:cs typeface="Arial"/>
            </a:endParaRPr>
          </a:p>
          <a:p>
            <a:pPr marL="346075">
              <a:spcBef>
                <a:spcPct val="0"/>
              </a:spcBef>
            </a:pPr>
            <a:r>
              <a:rPr lang="en-US" sz="2000" dirty="0" smtClean="0">
                <a:ea typeface="Georgia" pitchFamily="18" charset="0"/>
                <a:cs typeface="Arial"/>
              </a:rPr>
              <a:t>$25M</a:t>
            </a:r>
            <a:r>
              <a:rPr lang="en-US" sz="2000" dirty="0" smtClean="0">
                <a:ea typeface="Georgia" pitchFamily="18" charset="0"/>
                <a:cs typeface="Arial"/>
              </a:rPr>
              <a:t> of federal </a:t>
            </a:r>
            <a:r>
              <a:rPr lang="en-US" sz="2000" dirty="0" smtClean="0">
                <a:ea typeface="Georgia" pitchFamily="18" charset="0"/>
                <a:cs typeface="Arial"/>
              </a:rPr>
              <a:t>funding (2012-2017), renewable twice; additional funding from </a:t>
            </a:r>
            <a:r>
              <a:rPr lang="en-US" sz="2000" dirty="0" smtClean="0">
                <a:ea typeface="Georgia" pitchFamily="18" charset="0"/>
                <a:cs typeface="Arial"/>
              </a:rPr>
              <a:t>partners</a:t>
            </a:r>
            <a:endParaRPr lang="en-US" sz="2000" dirty="0" smtClean="0">
              <a:ea typeface="Georgia" pitchFamily="18" charset="0"/>
              <a:cs typeface="Arial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359857"/>
            <a:ext cx="3629025" cy="251694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305800" cy="11430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+mn-lt"/>
              </a:rPr>
              <a:t>MEOPAR is …</a:t>
            </a:r>
            <a:endParaRPr lang="en-US" sz="4000" dirty="0">
              <a:latin typeface="+mn-lt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3437763050"/>
              </p:ext>
            </p:extLst>
          </p:nvPr>
        </p:nvGraphicFramePr>
        <p:xfrm>
          <a:off x="-609600" y="2209800"/>
          <a:ext cx="5015880" cy="3168352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 4"/>
          <p:cNvGraphicFramePr/>
          <p:nvPr>
            <p:extLst>
              <p:ext uri="{D42A27DB-BD31-4B8C-83A1-F6EECF244321}">
                <p14:mod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3712147122"/>
              </p:ext>
            </p:extLst>
          </p:nvPr>
        </p:nvGraphicFramePr>
        <p:xfrm>
          <a:off x="5181600" y="1135112"/>
          <a:ext cx="4511824" cy="3055888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6" name="Diagram 5"/>
          <p:cNvGraphicFramePr/>
          <p:nvPr>
            <p:extLst>
              <p:ext uri="{D42A27DB-BD31-4B8C-83A1-F6EECF244321}">
                <p14:mod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2039997405"/>
              </p:ext>
            </p:extLst>
          </p:nvPr>
        </p:nvGraphicFramePr>
        <p:xfrm>
          <a:off x="2133600" y="3717032"/>
          <a:ext cx="5544616" cy="3140968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914400" y="1752600"/>
            <a:ext cx="2362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Multi-disciplinary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05600" y="4324290"/>
            <a:ext cx="182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Multi-purpose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10000" y="3105090"/>
            <a:ext cx="1752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Multi-</a:t>
            </a:r>
            <a:r>
              <a:rPr lang="en-US" sz="2000" dirty="0" err="1" smtClean="0">
                <a:solidFill>
                  <a:srgbClr val="FF0000"/>
                </a:solidFill>
              </a:rPr>
              <a:t>sectoral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+mn-lt"/>
              </a:rPr>
              <a:t>Networking &amp; Partnerships</a:t>
            </a:r>
            <a:endParaRPr lang="en-US" sz="4000" dirty="0">
              <a:latin typeface="+mn-lt"/>
            </a:endParaRPr>
          </a:p>
        </p:txBody>
      </p:sp>
      <p:pic>
        <p:nvPicPr>
          <p:cNvPr id="4" name="Picture 4" descr="Picture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76400"/>
            <a:ext cx="7620000" cy="452437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val="0"/>
              </a:ext>
            </a:extLst>
          </a:blip>
          <a:stretch>
            <a:fillRect/>
          </a:stretch>
        </p:blipFill>
        <p:spPr>
          <a:xfrm>
            <a:off x="762000" y="4724400"/>
            <a:ext cx="841323" cy="3290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val="0"/>
              </a:ext>
            </a:extLst>
          </a:blip>
          <a:srcRect r="77546"/>
          <a:stretch/>
        </p:blipFill>
        <p:spPr>
          <a:xfrm>
            <a:off x="1905000" y="4572000"/>
            <a:ext cx="370808" cy="485899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5334000"/>
            <a:ext cx="383989" cy="443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val="0"/>
              </a:ext>
            </a:extLst>
          </a:blip>
          <a:stretch>
            <a:fillRect/>
          </a:stretch>
        </p:blipFill>
        <p:spPr>
          <a:xfrm>
            <a:off x="5791200" y="5181600"/>
            <a:ext cx="389519" cy="34146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val="0"/>
              </a:ext>
            </a:extLst>
          </a:blip>
          <a:stretch>
            <a:fillRect/>
          </a:stretch>
        </p:blipFill>
        <p:spPr>
          <a:xfrm>
            <a:off x="6248400" y="5257800"/>
            <a:ext cx="801544" cy="22184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val="0"/>
              </a:ext>
            </a:extLst>
          </a:blip>
          <a:srcRect l="15109" r="11470" b="30556"/>
          <a:stretch/>
        </p:blipFill>
        <p:spPr>
          <a:xfrm>
            <a:off x="6172200" y="4953000"/>
            <a:ext cx="614371" cy="18583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val="0"/>
              </a:ext>
            </a:extLst>
          </a:blip>
          <a:stretch>
            <a:fillRect/>
          </a:stretch>
        </p:blipFill>
        <p:spPr>
          <a:xfrm>
            <a:off x="6172200" y="4572000"/>
            <a:ext cx="511402" cy="22186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val="0"/>
              </a:ext>
            </a:extLst>
          </a:blip>
          <a:srcRect/>
          <a:stretch/>
        </p:blipFill>
        <p:spPr>
          <a:xfrm>
            <a:off x="7239000" y="4648200"/>
            <a:ext cx="295617" cy="36761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val="0"/>
              </a:ext>
            </a:extLst>
          </a:blip>
          <a:srcRect b="28347"/>
          <a:stretch/>
        </p:blipFill>
        <p:spPr>
          <a:xfrm>
            <a:off x="7162800" y="5105400"/>
            <a:ext cx="1484613" cy="38662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val="0"/>
              </a:ext>
            </a:extLst>
          </a:blip>
          <a:stretch>
            <a:fillRect/>
          </a:stretch>
        </p:blipFill>
        <p:spPr>
          <a:xfrm>
            <a:off x="7772400" y="3962400"/>
            <a:ext cx="462138" cy="280593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4495800" y="1600200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CA" dirty="0" smtClean="0">
                <a:solidFill>
                  <a:srgbClr val="000000"/>
                </a:solidFill>
                <a:cs typeface="Arial"/>
              </a:rPr>
              <a:t>2 Canada Excellence Research Chairs</a:t>
            </a:r>
          </a:p>
          <a:p>
            <a:pPr algn="r"/>
            <a:endParaRPr lang="en-CA" dirty="0" smtClean="0">
              <a:solidFill>
                <a:srgbClr val="000000"/>
              </a:solidFill>
              <a:cs typeface="Arial"/>
            </a:endParaRPr>
          </a:p>
          <a:p>
            <a:pPr algn="r"/>
            <a:r>
              <a:rPr lang="en-CA" dirty="0" smtClean="0">
                <a:solidFill>
                  <a:srgbClr val="000000"/>
                </a:solidFill>
                <a:cs typeface="Arial"/>
              </a:rPr>
              <a:t>7 Canada Research Chairs</a:t>
            </a:r>
          </a:p>
          <a:p>
            <a:pPr algn="r"/>
            <a:endParaRPr lang="en-CA" dirty="0" smtClean="0">
              <a:solidFill>
                <a:srgbClr val="000000"/>
              </a:solidFill>
              <a:cs typeface="Arial"/>
            </a:endParaRPr>
          </a:p>
          <a:p>
            <a:pPr algn="r"/>
            <a:r>
              <a:rPr lang="en-CA" dirty="0" smtClean="0">
                <a:solidFill>
                  <a:srgbClr val="000000"/>
                </a:solidFill>
                <a:cs typeface="Arial"/>
              </a:rPr>
              <a:t>39 Investigators (initial)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52400" y="5562600"/>
            <a:ext cx="6400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 smtClean="0">
                <a:cs typeface="Arial"/>
              </a:rPr>
              <a:t>University involvement to be </a:t>
            </a:r>
            <a:r>
              <a:rPr lang="de-DE" dirty="0" err="1" smtClean="0">
                <a:cs typeface="Arial"/>
              </a:rPr>
              <a:t>grown</a:t>
            </a:r>
            <a:r>
              <a:rPr lang="de-DE" dirty="0" smtClean="0">
                <a:cs typeface="Arial"/>
              </a:rPr>
              <a:t> </a:t>
            </a:r>
            <a:r>
              <a:rPr lang="de-DE" dirty="0" smtClean="0">
                <a:cs typeface="Arial"/>
              </a:rPr>
              <a:t>via </a:t>
            </a:r>
          </a:p>
          <a:p>
            <a:pPr>
              <a:buFont typeface="Wingdings" pitchFamily="2" charset="2"/>
              <a:buChar char="§"/>
            </a:pPr>
            <a:r>
              <a:rPr lang="de-DE" dirty="0" smtClean="0">
                <a:cs typeface="Arial"/>
              </a:rPr>
              <a:t>  Open </a:t>
            </a:r>
            <a:r>
              <a:rPr lang="de-DE" dirty="0" smtClean="0">
                <a:cs typeface="Arial"/>
              </a:rPr>
              <a:t>Calls and</a:t>
            </a:r>
            <a:r>
              <a:rPr lang="de-DE" dirty="0" smtClean="0">
                <a:cs typeface="Arial"/>
              </a:rPr>
              <a:t> </a:t>
            </a:r>
            <a:r>
              <a:rPr lang="de-DE" dirty="0" err="1" smtClean="0">
                <a:cs typeface="Arial"/>
              </a:rPr>
              <a:t>the</a:t>
            </a:r>
            <a:r>
              <a:rPr lang="de-DE" dirty="0" smtClean="0">
                <a:cs typeface="Arial"/>
              </a:rPr>
              <a:t> </a:t>
            </a:r>
            <a:r>
              <a:rPr lang="de-DE" dirty="0" err="1" smtClean="0">
                <a:cs typeface="Arial"/>
              </a:rPr>
              <a:t>Recruitment</a:t>
            </a:r>
            <a:r>
              <a:rPr lang="de-DE" dirty="0" smtClean="0">
                <a:cs typeface="Arial"/>
              </a:rPr>
              <a:t> </a:t>
            </a:r>
            <a:r>
              <a:rPr lang="de-DE" dirty="0" err="1" smtClean="0">
                <a:cs typeface="Arial"/>
              </a:rPr>
              <a:t>Program</a:t>
            </a:r>
            <a:endParaRPr lang="de-DE" dirty="0" smtClean="0">
              <a:cs typeface="Arial"/>
            </a:endParaRPr>
          </a:p>
          <a:p>
            <a:pPr>
              <a:buFont typeface="Wingdings" pitchFamily="2" charset="2"/>
              <a:buChar char="§"/>
            </a:pPr>
            <a:r>
              <a:rPr lang="de-DE" dirty="0" smtClean="0">
                <a:cs typeface="Arial"/>
              </a:rPr>
              <a:t>  </a:t>
            </a:r>
            <a:r>
              <a:rPr lang="de-DE" dirty="0" err="1" smtClean="0">
                <a:cs typeface="Arial"/>
              </a:rPr>
              <a:t>Sharing</a:t>
            </a:r>
            <a:r>
              <a:rPr lang="de-DE" dirty="0" smtClean="0">
                <a:cs typeface="Arial"/>
              </a:rPr>
              <a:t> </a:t>
            </a:r>
            <a:r>
              <a:rPr lang="de-DE" dirty="0" smtClean="0">
                <a:cs typeface="Arial"/>
              </a:rPr>
              <a:t>of </a:t>
            </a:r>
            <a:r>
              <a:rPr lang="de-DE" dirty="0" err="1" smtClean="0">
                <a:cs typeface="Arial"/>
              </a:rPr>
              <a:t>resources</a:t>
            </a:r>
            <a:r>
              <a:rPr lang="de-DE" dirty="0" smtClean="0">
                <a:cs typeface="Arial"/>
              </a:rPr>
              <a:t> via Observation </a:t>
            </a:r>
            <a:r>
              <a:rPr lang="de-DE" dirty="0" smtClean="0">
                <a:cs typeface="Arial"/>
              </a:rPr>
              <a:t>and Prediction Cores </a:t>
            </a:r>
            <a:endParaRPr lang="de-DE" dirty="0"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+mn-lt"/>
              </a:rPr>
              <a:t>Receptors</a:t>
            </a:r>
            <a:endParaRPr lang="en-US" dirty="0">
              <a:latin typeface="+mn-lt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4389437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305800" cy="1143000"/>
          </a:xfrm>
        </p:spPr>
        <p:txBody>
          <a:bodyPr>
            <a:normAutofit/>
          </a:bodyPr>
          <a:lstStyle/>
          <a:p>
            <a:r>
              <a:rPr lang="en-US" sz="4000" dirty="0" err="1" smtClean="0">
                <a:latin typeface="+mn-lt"/>
              </a:rPr>
              <a:t>MEOPAR’s</a:t>
            </a:r>
            <a:r>
              <a:rPr lang="en-US" sz="4000" dirty="0" smtClean="0">
                <a:latin typeface="+mn-lt"/>
              </a:rPr>
              <a:t> T</a:t>
            </a:r>
            <a:r>
              <a:rPr lang="en-US" sz="4000" dirty="0" smtClean="0">
                <a:latin typeface="+mn-lt"/>
              </a:rPr>
              <a:t>hematic </a:t>
            </a:r>
            <a:r>
              <a:rPr lang="en-US" sz="4000" dirty="0" smtClean="0">
                <a:latin typeface="+mn-lt"/>
              </a:rPr>
              <a:t>Structure</a:t>
            </a:r>
            <a:endParaRPr lang="en-US" sz="4000" dirty="0">
              <a:latin typeface="+mn-lt"/>
            </a:endParaRPr>
          </a:p>
        </p:txBody>
      </p:sp>
      <p:grpSp>
        <p:nvGrpSpPr>
          <p:cNvPr id="4" name="Group 10"/>
          <p:cNvGrpSpPr/>
          <p:nvPr/>
        </p:nvGrpSpPr>
        <p:grpSpPr>
          <a:xfrm>
            <a:off x="1981200" y="3124200"/>
            <a:ext cx="5246388" cy="2667047"/>
            <a:chOff x="1331640" y="2132856"/>
            <a:chExt cx="6552728" cy="3600400"/>
          </a:xfrm>
        </p:grpSpPr>
        <p:sp>
          <p:nvSpPr>
            <p:cNvPr id="10" name="Rectangle 9"/>
            <p:cNvSpPr/>
            <p:nvPr/>
          </p:nvSpPr>
          <p:spPr>
            <a:xfrm>
              <a:off x="1331640" y="2132856"/>
              <a:ext cx="6552728" cy="36004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prstClr val="white"/>
                </a:solidFill>
              </a:endParaRPr>
            </a:p>
          </p:txBody>
        </p:sp>
        <p:grpSp>
          <p:nvGrpSpPr>
            <p:cNvPr id="11" name="Group 17"/>
            <p:cNvGrpSpPr/>
            <p:nvPr/>
          </p:nvGrpSpPr>
          <p:grpSpPr>
            <a:xfrm>
              <a:off x="1597772" y="2348880"/>
              <a:ext cx="6020464" cy="3096344"/>
              <a:chOff x="1477380" y="908720"/>
              <a:chExt cx="6020464" cy="3096344"/>
            </a:xfrm>
          </p:grpSpPr>
          <p:sp>
            <p:nvSpPr>
              <p:cNvPr id="12" name="Rounded Rectangle 11"/>
              <p:cNvSpPr/>
              <p:nvPr/>
            </p:nvSpPr>
            <p:spPr>
              <a:xfrm>
                <a:off x="1502140" y="1743512"/>
                <a:ext cx="2880320" cy="1440160"/>
              </a:xfrm>
              <a:prstGeom prst="round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accent5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2400" dirty="0" err="1" smtClean="0">
                    <a:solidFill>
                      <a:prstClr val="black"/>
                    </a:solidFill>
                  </a:rPr>
                  <a:t>Theme</a:t>
                </a:r>
                <a:r>
                  <a:rPr lang="de-DE" sz="2400" dirty="0" smtClean="0">
                    <a:solidFill>
                      <a:prstClr val="black"/>
                    </a:solidFill>
                  </a:rPr>
                  <a:t> </a:t>
                </a:r>
                <a:r>
                  <a:rPr lang="de-DE" sz="2400" dirty="0" smtClean="0">
                    <a:solidFill>
                      <a:prstClr val="black"/>
                    </a:solidFill>
                  </a:rPr>
                  <a:t>1</a:t>
                </a:r>
              </a:p>
              <a:p>
                <a:pPr algn="ctr"/>
                <a:r>
                  <a:rPr lang="de-DE" sz="2000" dirty="0" smtClean="0">
                    <a:solidFill>
                      <a:prstClr val="black"/>
                    </a:solidFill>
                  </a:rPr>
                  <a:t>Hours - Seasons</a:t>
                </a:r>
                <a:endParaRPr lang="de-DE" sz="20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3" name="Rounded Rectangle 12"/>
              <p:cNvSpPr/>
              <p:nvPr/>
            </p:nvSpPr>
            <p:spPr>
              <a:xfrm>
                <a:off x="4608004" y="1743512"/>
                <a:ext cx="2880320" cy="1440160"/>
              </a:xfrm>
              <a:prstGeom prst="round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accent5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2400" dirty="0" err="1" smtClean="0">
                    <a:solidFill>
                      <a:prstClr val="black"/>
                    </a:solidFill>
                  </a:rPr>
                  <a:t>Theme</a:t>
                </a:r>
                <a:r>
                  <a:rPr lang="de-DE" sz="2400" dirty="0" smtClean="0">
                    <a:solidFill>
                      <a:prstClr val="black"/>
                    </a:solidFill>
                  </a:rPr>
                  <a:t> </a:t>
                </a:r>
                <a:r>
                  <a:rPr lang="de-DE" sz="2400" dirty="0" smtClean="0">
                    <a:solidFill>
                      <a:prstClr val="black"/>
                    </a:solidFill>
                  </a:rPr>
                  <a:t>2</a:t>
                </a:r>
              </a:p>
              <a:p>
                <a:pPr algn="ctr"/>
                <a:r>
                  <a:rPr lang="de-DE" sz="2000" dirty="0" smtClean="0">
                    <a:solidFill>
                      <a:prstClr val="black"/>
                    </a:solidFill>
                  </a:rPr>
                  <a:t>Seasons </a:t>
                </a:r>
                <a:r>
                  <a:rPr lang="de-DE" sz="2000" dirty="0">
                    <a:solidFill>
                      <a:prstClr val="black"/>
                    </a:solidFill>
                  </a:rPr>
                  <a:t>-</a:t>
                </a:r>
                <a:r>
                  <a:rPr lang="de-DE" sz="2000" dirty="0" smtClean="0">
                    <a:solidFill>
                      <a:prstClr val="black"/>
                    </a:solidFill>
                  </a:rPr>
                  <a:t> Decades</a:t>
                </a:r>
                <a:endParaRPr lang="de-DE" sz="20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4" name="Rounded Rectangle 13"/>
              <p:cNvSpPr/>
              <p:nvPr/>
            </p:nvSpPr>
            <p:spPr>
              <a:xfrm>
                <a:off x="1477380" y="908720"/>
                <a:ext cx="5986184" cy="720080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accent5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2400" dirty="0" smtClean="0">
                    <a:solidFill>
                      <a:prstClr val="black"/>
                    </a:solidFill>
                  </a:rPr>
                  <a:t>Prediction Core</a:t>
                </a:r>
                <a:endParaRPr lang="de-DE" sz="24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" name="Rounded Rectangle 14"/>
              <p:cNvSpPr/>
              <p:nvPr/>
            </p:nvSpPr>
            <p:spPr>
              <a:xfrm>
                <a:off x="1511660" y="3284984"/>
                <a:ext cx="5986184" cy="720080"/>
              </a:xfrm>
              <a:prstGeom prst="roundRect">
                <a:avLst/>
              </a:prstGeom>
              <a:solidFill>
                <a:schemeClr val="accent1"/>
              </a:solidFill>
              <a:ln>
                <a:solidFill>
                  <a:schemeClr val="accent5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2400" dirty="0" smtClean="0">
                    <a:solidFill>
                      <a:prstClr val="white"/>
                    </a:solidFill>
                  </a:rPr>
                  <a:t>Observation Core</a:t>
                </a:r>
                <a:endParaRPr lang="de-DE" sz="2400" dirty="0">
                  <a:solidFill>
                    <a:prstClr val="white"/>
                  </a:solidFill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533400" y="3352800"/>
            <a:ext cx="8200060" cy="266704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+mn-lt"/>
              </a:rPr>
              <a:t>The </a:t>
            </a:r>
            <a:r>
              <a:rPr lang="en-US" sz="4000" dirty="0" smtClean="0">
                <a:latin typeface="+mn-lt"/>
              </a:rPr>
              <a:t>Initial </a:t>
            </a:r>
            <a:r>
              <a:rPr lang="en-US" sz="4000" dirty="0" smtClean="0">
                <a:latin typeface="+mn-lt"/>
              </a:rPr>
              <a:t>Projects</a:t>
            </a:r>
            <a:endParaRPr lang="en-US" sz="4000" dirty="0">
              <a:latin typeface="+mn-lt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647564" y="4405104"/>
            <a:ext cx="7978676" cy="1501617"/>
            <a:chOff x="827584" y="4941168"/>
            <a:chExt cx="7978676" cy="1501617"/>
          </a:xfrm>
        </p:grpSpPr>
        <p:sp>
          <p:nvSpPr>
            <p:cNvPr id="25" name="Rounded Rectangle 24"/>
            <p:cNvSpPr/>
            <p:nvPr/>
          </p:nvSpPr>
          <p:spPr>
            <a:xfrm>
              <a:off x="827584" y="4941168"/>
              <a:ext cx="3913138" cy="709529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spcBef>
                  <a:spcPct val="20000"/>
                </a:spcBef>
              </a:pPr>
              <a:r>
                <a:rPr lang="de-DE" sz="1600" b="1" dirty="0" smtClean="0">
                  <a:solidFill>
                    <a:prstClr val="black"/>
                  </a:solidFill>
                </a:rPr>
                <a:t>1.2 Building </a:t>
              </a:r>
              <a:r>
                <a:rPr lang="de-DE" sz="1600" b="1" dirty="0">
                  <a:solidFill>
                    <a:prstClr val="black"/>
                  </a:solidFill>
                </a:rPr>
                <a:t>a Network of Fixed Coastal Observing </a:t>
              </a:r>
              <a:r>
                <a:rPr lang="de-DE" sz="1600" b="1" dirty="0" smtClean="0">
                  <a:solidFill>
                    <a:prstClr val="black"/>
                  </a:solidFill>
                </a:rPr>
                <a:t>/ Forecast </a:t>
              </a:r>
              <a:r>
                <a:rPr lang="de-DE" sz="1600" b="1" dirty="0">
                  <a:solidFill>
                    <a:prstClr val="black"/>
                  </a:solidFill>
                </a:rPr>
                <a:t>Systems</a:t>
              </a:r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827584" y="5758056"/>
              <a:ext cx="3913138" cy="623272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600" b="1" dirty="0" smtClean="0">
                  <a:solidFill>
                    <a:prstClr val="black"/>
                  </a:solidFill>
                </a:rPr>
                <a:t>1.1 A </a:t>
              </a:r>
              <a:r>
                <a:rPr lang="en-US" sz="1600" b="1" dirty="0" err="1">
                  <a:solidFill>
                    <a:prstClr val="black"/>
                  </a:solidFill>
                </a:rPr>
                <a:t>Relocatable</a:t>
              </a:r>
              <a:r>
                <a:rPr lang="en-US" sz="1600" b="1" dirty="0">
                  <a:solidFill>
                    <a:prstClr val="black"/>
                  </a:solidFill>
                </a:rPr>
                <a:t> Coupled Atmosphere-Ocean Prediction System</a:t>
              </a:r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4893122" y="4941168"/>
              <a:ext cx="3913138" cy="709529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spcBef>
                  <a:spcPct val="50000"/>
                </a:spcBef>
              </a:pPr>
              <a:r>
                <a:rPr lang="en-US" sz="1600" b="1" dirty="0" smtClean="0">
                  <a:solidFill>
                    <a:prstClr val="black"/>
                  </a:solidFill>
                </a:rPr>
                <a:t>2.1 Climate </a:t>
              </a:r>
              <a:r>
                <a:rPr lang="en-US" sz="1600" b="1" dirty="0">
                  <a:solidFill>
                    <a:prstClr val="black"/>
                  </a:solidFill>
                </a:rPr>
                <a:t>Change and Extreme Events in the Marine Environment</a:t>
              </a:r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4860032" y="5733256"/>
              <a:ext cx="3913138" cy="709529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spcBef>
                  <a:spcPct val="50000"/>
                </a:spcBef>
              </a:pPr>
              <a:r>
                <a:rPr lang="en-US" sz="1600" b="1" dirty="0" smtClean="0">
                  <a:solidFill>
                    <a:prstClr val="black"/>
                  </a:solidFill>
                </a:rPr>
                <a:t>2.2 Biogeochemical </a:t>
              </a:r>
              <a:r>
                <a:rPr lang="en-US" sz="1600" b="1" dirty="0">
                  <a:solidFill>
                    <a:prstClr val="black"/>
                  </a:solidFill>
                </a:rPr>
                <a:t>Projections Under a Changing Climate</a:t>
              </a:r>
            </a:p>
          </p:txBody>
        </p:sp>
      </p:grpSp>
      <p:sp>
        <p:nvSpPr>
          <p:cNvPr id="30" name="Rounded Rectangle 29"/>
          <p:cNvSpPr/>
          <p:nvPr/>
        </p:nvSpPr>
        <p:spPr>
          <a:xfrm>
            <a:off x="791581" y="3528720"/>
            <a:ext cx="3604423" cy="72008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 smtClean="0">
                <a:solidFill>
                  <a:prstClr val="black"/>
                </a:solidFill>
              </a:rPr>
              <a:t>Theme 1 </a:t>
            </a:r>
          </a:p>
          <a:p>
            <a:pPr algn="ctr"/>
            <a:r>
              <a:rPr lang="de-DE" sz="2000" dirty="0" smtClean="0">
                <a:solidFill>
                  <a:prstClr val="black"/>
                </a:solidFill>
              </a:rPr>
              <a:t>Hours - Seasons</a:t>
            </a:r>
            <a:endParaRPr lang="de-DE" sz="2000" dirty="0">
              <a:solidFill>
                <a:prstClr val="black"/>
              </a:solidFill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4820006" y="3528719"/>
            <a:ext cx="3604423" cy="720081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 smtClean="0">
                <a:solidFill>
                  <a:prstClr val="black"/>
                </a:solidFill>
              </a:rPr>
              <a:t>Theme 2 </a:t>
            </a:r>
          </a:p>
          <a:p>
            <a:pPr algn="ctr"/>
            <a:r>
              <a:rPr lang="de-DE" sz="2000" dirty="0" smtClean="0">
                <a:solidFill>
                  <a:prstClr val="black"/>
                </a:solidFill>
              </a:rPr>
              <a:t>Seasons </a:t>
            </a:r>
            <a:r>
              <a:rPr lang="de-DE" sz="2000" dirty="0">
                <a:solidFill>
                  <a:prstClr val="black"/>
                </a:solidFill>
              </a:rPr>
              <a:t>-</a:t>
            </a:r>
            <a:r>
              <a:rPr lang="de-DE" sz="2000" dirty="0" smtClean="0">
                <a:solidFill>
                  <a:prstClr val="black"/>
                </a:solidFill>
              </a:rPr>
              <a:t> Decades</a:t>
            </a:r>
            <a:endParaRPr lang="de-DE" sz="2000" dirty="0">
              <a:solidFill>
                <a:prstClr val="black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447800" y="1905000"/>
            <a:ext cx="6629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de-DE" sz="2200" dirty="0" err="1" smtClean="0">
                <a:cs typeface="Arial"/>
              </a:rPr>
              <a:t>A</a:t>
            </a:r>
            <a:r>
              <a:rPr lang="de-DE" sz="2200" dirty="0" err="1" smtClean="0">
                <a:cs typeface="Arial"/>
              </a:rPr>
              <a:t>ddress</a:t>
            </a:r>
            <a:r>
              <a:rPr lang="de-DE" sz="2200" dirty="0" smtClean="0">
                <a:cs typeface="Arial"/>
              </a:rPr>
              <a:t> </a:t>
            </a:r>
            <a:r>
              <a:rPr lang="de-DE" sz="2200" dirty="0" err="1" smtClean="0">
                <a:cs typeface="Arial"/>
              </a:rPr>
              <a:t>needs</a:t>
            </a:r>
            <a:r>
              <a:rPr lang="de-DE" sz="2200" dirty="0" smtClean="0">
                <a:cs typeface="Arial"/>
              </a:rPr>
              <a:t> </a:t>
            </a:r>
            <a:r>
              <a:rPr lang="de-DE" sz="2200" dirty="0" smtClean="0">
                <a:cs typeface="Arial"/>
              </a:rPr>
              <a:t>of partners and </a:t>
            </a:r>
            <a:r>
              <a:rPr lang="de-DE" sz="2200" dirty="0" err="1" smtClean="0">
                <a:cs typeface="Arial"/>
              </a:rPr>
              <a:t>stakeholders</a:t>
            </a:r>
            <a:endParaRPr lang="de-DE" sz="2200" dirty="0" smtClean="0">
              <a:cs typeface="Arial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de-DE" sz="2200" dirty="0" err="1" smtClean="0">
                <a:cs typeface="Arial"/>
              </a:rPr>
              <a:t>B</a:t>
            </a:r>
            <a:r>
              <a:rPr lang="de-DE" sz="2200" dirty="0" err="1" smtClean="0">
                <a:cs typeface="Arial"/>
              </a:rPr>
              <a:t>uild</a:t>
            </a:r>
            <a:r>
              <a:rPr lang="de-DE" sz="2200" dirty="0" smtClean="0">
                <a:cs typeface="Arial"/>
              </a:rPr>
              <a:t> </a:t>
            </a:r>
            <a:r>
              <a:rPr lang="de-DE" sz="2200" dirty="0" smtClean="0">
                <a:cs typeface="Arial"/>
              </a:rPr>
              <a:t>on existing capability, prior </a:t>
            </a:r>
            <a:r>
              <a:rPr lang="de-DE" sz="2200" dirty="0" err="1" smtClean="0">
                <a:cs typeface="Arial"/>
              </a:rPr>
              <a:t>projects</a:t>
            </a:r>
            <a:endParaRPr lang="de-DE" sz="2200" dirty="0" smtClean="0">
              <a:cs typeface="Arial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de-DE" sz="2200" dirty="0" err="1" smtClean="0">
                <a:cs typeface="Arial"/>
              </a:rPr>
              <a:t>B</a:t>
            </a:r>
            <a:r>
              <a:rPr lang="de-DE" sz="2200" dirty="0" err="1" smtClean="0">
                <a:cs typeface="Arial"/>
              </a:rPr>
              <a:t>ased</a:t>
            </a:r>
            <a:r>
              <a:rPr lang="de-DE" sz="2200" dirty="0" smtClean="0">
                <a:cs typeface="Arial"/>
              </a:rPr>
              <a:t> on </a:t>
            </a:r>
            <a:r>
              <a:rPr lang="de-DE" sz="2200" dirty="0" err="1" smtClean="0">
                <a:cs typeface="Arial"/>
              </a:rPr>
              <a:t>existing</a:t>
            </a:r>
            <a:r>
              <a:rPr lang="de-DE" sz="2200" dirty="0" smtClean="0">
                <a:cs typeface="Arial"/>
              </a:rPr>
              <a:t> Canadian </a:t>
            </a:r>
            <a:r>
              <a:rPr lang="de-DE" sz="2200" dirty="0" err="1" smtClean="0">
                <a:cs typeface="Arial"/>
              </a:rPr>
              <a:t>expertise</a:t>
            </a:r>
            <a:endParaRPr lang="de-DE" sz="2200" dirty="0" smtClean="0">
              <a:cs typeface="Arial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219200"/>
            <a:ext cx="4114800" cy="1143000"/>
          </a:xfrm>
        </p:spPr>
        <p:txBody>
          <a:bodyPr/>
          <a:lstStyle/>
          <a:p>
            <a:r>
              <a:rPr lang="en-US" dirty="0" smtClean="0">
                <a:latin typeface="+mn-lt"/>
              </a:rPr>
              <a:t>Theme</a:t>
            </a:r>
            <a:r>
              <a:rPr lang="en-US" dirty="0" smtClean="0">
                <a:latin typeface="+mn-lt"/>
              </a:rPr>
              <a:t> 1</a:t>
            </a:r>
            <a:endParaRPr lang="en-US" dirty="0"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2362200"/>
            <a:ext cx="5334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I</a:t>
            </a:r>
            <a:r>
              <a:rPr lang="en-US" sz="3200" dirty="0" smtClean="0"/>
              <a:t>mprove ability </a:t>
            </a:r>
            <a:r>
              <a:rPr lang="en-US" sz="3200" dirty="0" smtClean="0"/>
              <a:t>of government and private sector to respond to existing and emerging marine hazards on time scales of </a:t>
            </a:r>
            <a:r>
              <a:rPr lang="en-US" sz="3200" b="1" i="1" dirty="0" smtClean="0">
                <a:solidFill>
                  <a:srgbClr val="FF0000"/>
                </a:solidFill>
              </a:rPr>
              <a:t>hours to </a:t>
            </a:r>
            <a:r>
              <a:rPr lang="en-US" sz="3200" b="1" i="1" dirty="0" smtClean="0">
                <a:solidFill>
                  <a:srgbClr val="FF0000"/>
                </a:solidFill>
              </a:rPr>
              <a:t>seasons</a:t>
            </a:r>
            <a:r>
              <a:rPr lang="en-US" sz="3200" i="1" dirty="0" smtClean="0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59394" name="Picture 2" descr="http://nashvillemusicbuzz.files.wordpress.com/2010/02/cloc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2438400"/>
            <a:ext cx="2743199" cy="266807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8382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+mn-lt"/>
              </a:rPr>
              <a:t>Initial Project </a:t>
            </a:r>
            <a:r>
              <a:rPr lang="en-US" sz="3200" dirty="0" smtClean="0">
                <a:latin typeface="+mn-lt"/>
              </a:rPr>
              <a:t>1.1:</a:t>
            </a:r>
            <a:r>
              <a:rPr lang="en-US" sz="3200" dirty="0" smtClean="0">
                <a:latin typeface="+mn-lt"/>
              </a:rPr>
              <a:t> A </a:t>
            </a:r>
            <a:r>
              <a:rPr lang="en-US" sz="3200" dirty="0" err="1" smtClean="0">
                <a:latin typeface="+mn-lt"/>
              </a:rPr>
              <a:t>Relocatable</a:t>
            </a:r>
            <a:r>
              <a:rPr lang="en-US" sz="3200" dirty="0" smtClean="0">
                <a:latin typeface="+mn-lt"/>
              </a:rPr>
              <a:t> </a:t>
            </a:r>
            <a:r>
              <a:rPr lang="en-US" sz="3200" dirty="0" smtClean="0">
                <a:latin typeface="+mn-lt"/>
              </a:rPr>
              <a:t>Coupled Atmosphere-Ocean Prediction System</a:t>
            </a:r>
            <a:endParaRPr lang="en-US" sz="3200" dirty="0">
              <a:latin typeface="+mn-lt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val="2120608259"/>
              </p:ext>
            </p:extLst>
          </p:nvPr>
        </p:nvGraphicFramePr>
        <p:xfrm>
          <a:off x="1600200" y="2209800"/>
          <a:ext cx="5943600" cy="3048000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447800" y="5657671"/>
            <a:ext cx="640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prstClr val="black"/>
                </a:solidFill>
              </a:rPr>
              <a:t>Project Leader: 	Hal Ritchie</a:t>
            </a:r>
          </a:p>
          <a:p>
            <a:r>
              <a:rPr lang="de-DE" b="1" dirty="0" smtClean="0">
                <a:solidFill>
                  <a:prstClr val="black"/>
                </a:solidFill>
              </a:rPr>
              <a:t>		Environment Canada</a:t>
            </a:r>
          </a:p>
          <a:p>
            <a:r>
              <a:rPr lang="de-DE" b="1" dirty="0" smtClean="0">
                <a:solidFill>
                  <a:prstClr val="black"/>
                </a:solidFill>
              </a:rPr>
              <a:t>		Dalhousie University</a:t>
            </a:r>
          </a:p>
          <a:p>
            <a:endParaRPr lang="en-US" dirty="0"/>
          </a:p>
        </p:txBody>
      </p:sp>
      <p:pic>
        <p:nvPicPr>
          <p:cNvPr id="60418" name="Picture 2" descr="http://www.dal.ca/content/dam/dalhousie/images/dalnews/2009/hal-ritchie30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72200" y="5562600"/>
            <a:ext cx="1143000" cy="10820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Custom 4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24316D"/>
      </a:accent1>
      <a:accent2>
        <a:srgbClr val="24316D"/>
      </a:accent2>
      <a:accent3>
        <a:srgbClr val="24316D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977</TotalTime>
  <Words>811</Words>
  <Application>Microsoft Macintosh PowerPoint</Application>
  <PresentationFormat>On-screen Show (4:3)</PresentationFormat>
  <Paragraphs>151</Paragraphs>
  <Slides>19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Flow</vt:lpstr>
      <vt:lpstr>Slide 1</vt:lpstr>
      <vt:lpstr>What is MEOPAR?</vt:lpstr>
      <vt:lpstr>MEOPAR is …</vt:lpstr>
      <vt:lpstr>Networking &amp; Partnerships</vt:lpstr>
      <vt:lpstr>Receptors</vt:lpstr>
      <vt:lpstr>MEOPAR’s Thematic Structure</vt:lpstr>
      <vt:lpstr>The Initial Projects</vt:lpstr>
      <vt:lpstr>Theme 1</vt:lpstr>
      <vt:lpstr>Initial Project 1.1: A Relocatable Coupled Atmosphere-Ocean Prediction System</vt:lpstr>
      <vt:lpstr>Relocatable Coupled  Atmosphere-Ocean Prediction System</vt:lpstr>
      <vt:lpstr>Relocatable Coupled  Atmosphere-Ocean Prediction System</vt:lpstr>
      <vt:lpstr>Initial Project 1.2: Building a Network of  Fixed Coastal Observing &amp; Forecast Systems</vt:lpstr>
      <vt:lpstr>Building a Network of Fixed  Coastal Observing &amp; Forecast Systems</vt:lpstr>
      <vt:lpstr>Building a Network of Fixed  Coastal Observing &amp; Forecast Systems</vt:lpstr>
      <vt:lpstr>The Prediction Core</vt:lpstr>
      <vt:lpstr>The Observation Core</vt:lpstr>
      <vt:lpstr>Recruitment Program</vt:lpstr>
      <vt:lpstr>Partnership Program</vt:lpstr>
      <vt:lpstr>The Open Calls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Alison Maunder</dc:creator>
  <cp:lastModifiedBy>Keith Thompson</cp:lastModifiedBy>
  <cp:revision>99</cp:revision>
  <dcterms:created xsi:type="dcterms:W3CDTF">2013-01-22T15:11:50Z</dcterms:created>
  <dcterms:modified xsi:type="dcterms:W3CDTF">2013-01-22T19:42:36Z</dcterms:modified>
</cp:coreProperties>
</file>