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7"/>
  </p:notesMasterIdLst>
  <p:sldIdLst>
    <p:sldId id="257" r:id="rId2"/>
    <p:sldId id="259" r:id="rId3"/>
    <p:sldId id="273" r:id="rId4"/>
    <p:sldId id="324" r:id="rId5"/>
    <p:sldId id="32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24316D"/>
  </p:clrMru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591" autoAdjust="0"/>
    <p:restoredTop sz="94643" autoAdjust="0"/>
  </p:normalViewPr>
  <p:slideViewPr>
    <p:cSldViewPr>
      <p:cViewPr varScale="1">
        <p:scale>
          <a:sx n="97" d="100"/>
          <a:sy n="97" d="100"/>
        </p:scale>
        <p:origin x="-51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9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2885E-8AE7-404B-A625-A10A1207BF3A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4597B-6937-45E2-A3DF-D13100A47E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E9DC-12C8-4DA3-B975-DD6632250571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BBE9DC-12C8-4DA3-B975-DD6632250571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0043F7-8E0C-45CF-91B3-6F781BF16E8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1752600"/>
            <a:ext cx="7239000" cy="276998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+mn-lt"/>
              </a:rPr>
              <a:t>Initial Project </a:t>
            </a:r>
            <a:r>
              <a:rPr lang="en-US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+mn-lt"/>
              </a:rPr>
              <a:t>1.1</a:t>
            </a:r>
          </a:p>
          <a:p>
            <a:pPr algn="ctr"/>
            <a:endParaRPr lang="en-US" sz="3600" dirty="0" smtClean="0">
              <a:ln w="18415" cmpd="sng">
                <a:solidFill>
                  <a:schemeClr val="tx1"/>
                </a:solidFill>
                <a:prstDash val="solid"/>
              </a:ln>
              <a:latin typeface="+mn-lt"/>
            </a:endParaRPr>
          </a:p>
          <a:p>
            <a:pPr algn="ctr"/>
            <a:r>
              <a:rPr lang="en-US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+mn-lt"/>
              </a:rPr>
              <a:t> </a:t>
            </a:r>
          </a:p>
          <a:p>
            <a:pPr algn="ctr"/>
            <a:r>
              <a:rPr lang="en-US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+mn-lt"/>
              </a:rPr>
              <a:t>Ocean Models and Assimilation</a:t>
            </a:r>
          </a:p>
          <a:p>
            <a:pPr algn="ctr"/>
            <a:endParaRPr lang="en-US" sz="3000" dirty="0">
              <a:ln w="18415" cmpd="sng">
                <a:solidFill>
                  <a:schemeClr val="tx1"/>
                </a:solidFill>
                <a:prstDash val="solid"/>
              </a:ln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34490" y="5168205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+mn-lt"/>
              </a:rPr>
              <a:t>What will we do?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5029200" cy="4495800"/>
          </a:xfrm>
        </p:spPr>
        <p:txBody>
          <a:bodyPr>
            <a:normAutofit/>
          </a:bodyPr>
          <a:lstStyle/>
          <a:p>
            <a:pPr marL="346075">
              <a:spcBef>
                <a:spcPts val="2400"/>
              </a:spcBef>
            </a:pPr>
            <a:r>
              <a:rPr lang="en-CA" sz="1800" dirty="0" smtClean="0"/>
              <a:t>Build  and test an ocean </a:t>
            </a:r>
            <a:r>
              <a:rPr lang="en-CA" sz="1800" dirty="0" smtClean="0"/>
              <a:t>forecast system that can be set-up within hours of</a:t>
            </a:r>
            <a:r>
              <a:rPr lang="en-CA" sz="1800" dirty="0" smtClean="0"/>
              <a:t> marine emergency, anywhere in Canadian waters</a:t>
            </a:r>
          </a:p>
          <a:p>
            <a:pPr marL="346075">
              <a:spcBef>
                <a:spcPts val="2400"/>
              </a:spcBef>
            </a:pPr>
            <a:r>
              <a:rPr lang="en-CA" sz="1800" dirty="0" smtClean="0"/>
              <a:t>P</a:t>
            </a:r>
            <a:r>
              <a:rPr lang="en-CA" sz="1800" dirty="0" smtClean="0"/>
              <a:t>rovide </a:t>
            </a:r>
            <a:r>
              <a:rPr lang="en-CA" sz="1800" dirty="0" smtClean="0"/>
              <a:t>short-term forecasts (hours to days) of</a:t>
            </a:r>
            <a:r>
              <a:rPr lang="en-CA" sz="1800" dirty="0" smtClean="0"/>
              <a:t> physical </a:t>
            </a:r>
            <a:r>
              <a:rPr lang="en-CA" sz="1800" dirty="0" smtClean="0"/>
              <a:t>properties of</a:t>
            </a:r>
            <a:r>
              <a:rPr lang="en-CA" sz="1800" dirty="0" smtClean="0"/>
              <a:t> ocean to guide </a:t>
            </a:r>
            <a:r>
              <a:rPr lang="en-CA" sz="1800" dirty="0" smtClean="0"/>
              <a:t>response to</a:t>
            </a:r>
            <a:r>
              <a:rPr lang="en-CA" sz="1800" dirty="0" smtClean="0"/>
              <a:t> a marine emergency</a:t>
            </a:r>
          </a:p>
          <a:p>
            <a:pPr marL="346075">
              <a:spcBef>
                <a:spcPts val="2400"/>
              </a:spcBef>
            </a:pPr>
            <a:r>
              <a:rPr lang="en-CA" sz="1800" dirty="0" smtClean="0"/>
              <a:t>Develop ability to assimilate data (e.g., </a:t>
            </a:r>
            <a:r>
              <a:rPr lang="en-CA" sz="1800" dirty="0" err="1" smtClean="0"/>
              <a:t>obs</a:t>
            </a:r>
            <a:r>
              <a:rPr lang="en-CA" sz="1800" dirty="0" smtClean="0"/>
              <a:t> from altimeters, gliders) and downscale predictions from larger scale models</a:t>
            </a:r>
          </a:p>
          <a:p>
            <a:pPr marL="346075">
              <a:spcBef>
                <a:spcPts val="2400"/>
              </a:spcBef>
            </a:pPr>
            <a:r>
              <a:rPr lang="en-CA" sz="1800" dirty="0" smtClean="0"/>
              <a:t>Develop modules for offline prediction of movement and dispersion of plumes </a:t>
            </a:r>
            <a:r>
              <a:rPr lang="en-CA" sz="1800" dirty="0" smtClean="0"/>
              <a:t>of hazardous </a:t>
            </a:r>
            <a:r>
              <a:rPr lang="en-CA" sz="1800" dirty="0" smtClean="0"/>
              <a:t>materials</a:t>
            </a:r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828800"/>
            <a:ext cx="3352800" cy="3429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 xmlns:p="http://schemas.openxmlformats.org/presentationml/2006/main" xmlns:r="http://schemas.openxmlformats.org/officeDocument/2006/relationships" xmlns:a="http://schemas.openxmlformats.org/drawingml/2006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xmlns:p="http://schemas.openxmlformats.org/presentationml/2006/main" xmlns:r="http://schemas.openxmlformats.org/officeDocument/2006/relationships" xmlns:a="http://schemas.openxmlformats.org/drawingml/2006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 xmlns:p="http://schemas.openxmlformats.org/presentationml/2006/main" xmlns:r="http://schemas.openxmlformats.org/officeDocument/2006/relationships" xmlns:a="http://schemas.openxmlformats.org/drawingml/2006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sz="4000" dirty="0" err="1" smtClean="0">
                <a:latin typeface="+mn-lt"/>
              </a:rPr>
              <a:t>M</a:t>
            </a:r>
            <a:r>
              <a:rPr lang="en-US" sz="4000" dirty="0" err="1" smtClean="0">
                <a:latin typeface="+mn-lt"/>
              </a:rPr>
              <a:t>odelling</a:t>
            </a:r>
            <a:r>
              <a:rPr lang="en-US" sz="4000" dirty="0" smtClean="0">
                <a:latin typeface="+mn-lt"/>
              </a:rPr>
              <a:t>, Assimilation and Downscaling</a:t>
            </a:r>
            <a:endParaRPr lang="en-US" sz="4000" dirty="0"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14400" y="1752600"/>
            <a:ext cx="7315200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Ocean Model Code</a:t>
            </a:r>
            <a:r>
              <a:rPr lang="en-US" dirty="0" smtClean="0"/>
              <a:t>: S</a:t>
            </a:r>
            <a:r>
              <a:rPr lang="en-CA" dirty="0" err="1" smtClean="0"/>
              <a:t>helf</a:t>
            </a:r>
            <a:r>
              <a:rPr lang="en-CA" dirty="0" smtClean="0"/>
              <a:t> </a:t>
            </a:r>
            <a:r>
              <a:rPr lang="en-CA" dirty="0" smtClean="0"/>
              <a:t>version of </a:t>
            </a:r>
            <a:r>
              <a:rPr lang="en-CA" dirty="0" smtClean="0"/>
              <a:t>the </a:t>
            </a:r>
            <a:r>
              <a:rPr lang="en-CA" dirty="0" smtClean="0"/>
              <a:t>NEMO (Nucleus for European Modelling of the Ocean) ocean forecast </a:t>
            </a:r>
            <a:r>
              <a:rPr lang="en-CA" dirty="0" smtClean="0"/>
              <a:t>system. Start from system already implemented by CONCEPTS for Gulf </a:t>
            </a:r>
            <a:r>
              <a:rPr lang="en-CA" dirty="0" smtClean="0"/>
              <a:t>of St. </a:t>
            </a:r>
            <a:r>
              <a:rPr lang="en-CA" dirty="0" smtClean="0"/>
              <a:t>Lawrence</a:t>
            </a:r>
          </a:p>
          <a:p>
            <a:endParaRPr lang="en-CA" dirty="0" smtClean="0"/>
          </a:p>
          <a:p>
            <a:r>
              <a:rPr lang="en-CA" b="1" dirty="0" smtClean="0">
                <a:solidFill>
                  <a:srgbClr val="FF0000"/>
                </a:solidFill>
              </a:rPr>
              <a:t>Initial and Boundary Conditions: </a:t>
            </a:r>
            <a:r>
              <a:rPr lang="en-CA" dirty="0" smtClean="0"/>
              <a:t>F</a:t>
            </a:r>
            <a:r>
              <a:rPr lang="en-CA" dirty="0" smtClean="0"/>
              <a:t>rom large-</a:t>
            </a:r>
            <a:r>
              <a:rPr lang="en-CA" dirty="0" smtClean="0"/>
              <a:t>scale, operational models already in place. The initial conditions will be</a:t>
            </a:r>
            <a:r>
              <a:rPr lang="en-CA" dirty="0" smtClean="0"/>
              <a:t> based on downscaling, enhanced by assimilation of observations. </a:t>
            </a:r>
            <a:endParaRPr lang="en-US" dirty="0" smtClean="0"/>
          </a:p>
          <a:p>
            <a:endParaRPr lang="en-CA" dirty="0" smtClean="0"/>
          </a:p>
          <a:p>
            <a:r>
              <a:rPr lang="en-CA" b="1" dirty="0" smtClean="0">
                <a:solidFill>
                  <a:srgbClr val="FF0000"/>
                </a:solidFill>
              </a:rPr>
              <a:t>Assimilation: </a:t>
            </a:r>
            <a:r>
              <a:rPr lang="en-CA" dirty="0" smtClean="0"/>
              <a:t>M</a:t>
            </a:r>
            <a:r>
              <a:rPr lang="en-CA" dirty="0" smtClean="0"/>
              <a:t>ultivariate</a:t>
            </a:r>
            <a:r>
              <a:rPr lang="en-CA" dirty="0" smtClean="0"/>
              <a:t>, ensemble-based optimal </a:t>
            </a:r>
            <a:r>
              <a:rPr lang="en-CA" dirty="0" smtClean="0"/>
              <a:t>interpolation. </a:t>
            </a:r>
            <a:r>
              <a:rPr lang="en-CA" dirty="0" smtClean="0"/>
              <a:t>W</a:t>
            </a:r>
            <a:r>
              <a:rPr lang="en-CA" dirty="0" smtClean="0"/>
              <a:t>ill </a:t>
            </a:r>
            <a:r>
              <a:rPr lang="en-CA" dirty="0" smtClean="0"/>
              <a:t>be a difficult technical </a:t>
            </a:r>
            <a:r>
              <a:rPr lang="en-CA" dirty="0" smtClean="0"/>
              <a:t>challenge for rapid deployments  </a:t>
            </a:r>
            <a:r>
              <a:rPr lang="en-CA" dirty="0" smtClean="0"/>
              <a:t>because</a:t>
            </a:r>
            <a:r>
              <a:rPr lang="en-CA" dirty="0" smtClean="0"/>
              <a:t> exact </a:t>
            </a:r>
            <a:r>
              <a:rPr lang="en-CA" dirty="0" smtClean="0"/>
              <a:t>region of study will not be known beforehand and so information on error covariance structures will be limited</a:t>
            </a:r>
            <a:r>
              <a:rPr lang="en-CA" dirty="0" smtClean="0"/>
              <a:t>. </a:t>
            </a:r>
            <a:r>
              <a:rPr lang="en-CA" dirty="0" err="1" smtClean="0"/>
              <a:t>Precalculation</a:t>
            </a:r>
            <a:r>
              <a:rPr lang="en-CA" dirty="0" smtClean="0"/>
              <a:t>?</a:t>
            </a:r>
          </a:p>
          <a:p>
            <a:endParaRPr lang="en-CA" dirty="0" smtClean="0"/>
          </a:p>
          <a:p>
            <a:r>
              <a:rPr lang="en-CA" b="1" dirty="0" smtClean="0">
                <a:solidFill>
                  <a:srgbClr val="FF0000"/>
                </a:solidFill>
              </a:rPr>
              <a:t>Downscaling: </a:t>
            </a:r>
            <a:r>
              <a:rPr lang="en-CA" dirty="0" smtClean="0"/>
              <a:t>An important source of information will be forecasts from large-scale, coarser resolution models. Will use a form of spectral nudging recently developed and tested by Anna </a:t>
            </a:r>
            <a:r>
              <a:rPr lang="en-CA" dirty="0" err="1" smtClean="0"/>
              <a:t>Katavouta</a:t>
            </a:r>
            <a:r>
              <a:rPr lang="en-CA" dirty="0" smtClean="0"/>
              <a:t>.</a:t>
            </a:r>
            <a:endParaRPr lang="en-US" dirty="0" smtClean="0"/>
          </a:p>
          <a:p>
            <a:endParaRPr lang="en-CA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+mn-lt"/>
              </a:rPr>
              <a:t>Two Major Fields Tests of the Model</a:t>
            </a:r>
            <a:endParaRPr lang="en-US" sz="40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676400"/>
            <a:ext cx="7924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Strait of Georgia </a:t>
            </a:r>
            <a:r>
              <a:rPr lang="en-US" sz="2000" b="1" dirty="0" smtClean="0">
                <a:solidFill>
                  <a:srgbClr val="FF0000"/>
                </a:solidFill>
              </a:rPr>
              <a:t>(years 1 to 3</a:t>
            </a:r>
            <a:r>
              <a:rPr lang="en-US" sz="2000" b="1" dirty="0" smtClean="0">
                <a:solidFill>
                  <a:srgbClr val="FF0000"/>
                </a:solidFill>
              </a:rPr>
              <a:t>): </a:t>
            </a:r>
            <a:r>
              <a:rPr lang="en-US" sz="2000" dirty="0" smtClean="0"/>
              <a:t>In situ ocean observations from VENUS </a:t>
            </a:r>
            <a:r>
              <a:rPr lang="en-CA" sz="2000" dirty="0" smtClean="0"/>
              <a:t>(</a:t>
            </a:r>
            <a:r>
              <a:rPr lang="en-CA" sz="2000" dirty="0" smtClean="0"/>
              <a:t>e.g., surface current fields from</a:t>
            </a:r>
            <a:r>
              <a:rPr lang="en-CA" sz="2000" dirty="0" smtClean="0"/>
              <a:t> CODAR, </a:t>
            </a:r>
            <a:r>
              <a:rPr lang="en-CA" sz="2000" dirty="0" smtClean="0"/>
              <a:t>temperature and salinity from moorings, gliders, and instrumented ferries</a:t>
            </a:r>
            <a:r>
              <a:rPr lang="en-CA" sz="2000" dirty="0" smtClean="0"/>
              <a:t>). Ocean </a:t>
            </a:r>
            <a:r>
              <a:rPr lang="en-CA" sz="2000" dirty="0" smtClean="0"/>
              <a:t>model will be forced with high resolution</a:t>
            </a:r>
            <a:r>
              <a:rPr lang="en-CA" sz="2000" dirty="0" smtClean="0"/>
              <a:t> winds </a:t>
            </a:r>
            <a:r>
              <a:rPr lang="en-CA" sz="2000" dirty="0" smtClean="0"/>
              <a:t>from</a:t>
            </a:r>
            <a:r>
              <a:rPr lang="en-CA" sz="2000" dirty="0" smtClean="0"/>
              <a:t> high res </a:t>
            </a:r>
            <a:r>
              <a:rPr lang="en-CA" sz="2000" dirty="0" smtClean="0"/>
              <a:t>forecast model developed for the 2010 </a:t>
            </a:r>
            <a:r>
              <a:rPr lang="en-CA" sz="2000" dirty="0" smtClean="0"/>
              <a:t>Olympics. </a:t>
            </a:r>
          </a:p>
          <a:p>
            <a:endParaRPr lang="en-CA" sz="2000" dirty="0" smtClean="0"/>
          </a:p>
          <a:p>
            <a:r>
              <a:rPr lang="en-CA" sz="2000" b="1" dirty="0" err="1" smtClean="0">
                <a:solidFill>
                  <a:srgbClr val="FF0000"/>
                </a:solidFill>
              </a:rPr>
              <a:t>Scotian</a:t>
            </a:r>
            <a:r>
              <a:rPr lang="en-CA" sz="2000" b="1" dirty="0" smtClean="0">
                <a:solidFill>
                  <a:srgbClr val="FF0000"/>
                </a:solidFill>
              </a:rPr>
              <a:t> Shelf </a:t>
            </a:r>
            <a:r>
              <a:rPr lang="en-US" sz="2000" b="1" dirty="0" smtClean="0">
                <a:solidFill>
                  <a:srgbClr val="FF0000"/>
                </a:solidFill>
              </a:rPr>
              <a:t>(years 4 to 5</a:t>
            </a:r>
            <a:r>
              <a:rPr lang="en-US" sz="2000" b="1" dirty="0" smtClean="0">
                <a:solidFill>
                  <a:srgbClr val="FF0000"/>
                </a:solidFill>
              </a:rPr>
              <a:t>): </a:t>
            </a:r>
            <a:r>
              <a:rPr lang="en-CA" sz="2000" dirty="0" smtClean="0"/>
              <a:t>In situ ocean </a:t>
            </a:r>
            <a:r>
              <a:rPr lang="en-CA" sz="2000" dirty="0" smtClean="0"/>
              <a:t>data collected by</a:t>
            </a:r>
            <a:r>
              <a:rPr lang="en-CA" sz="2000" dirty="0" smtClean="0"/>
              <a:t> OTN, supplemented </a:t>
            </a:r>
            <a:r>
              <a:rPr lang="en-CA" sz="2000" dirty="0" smtClean="0"/>
              <a:t>by </a:t>
            </a:r>
            <a:r>
              <a:rPr lang="en-CA" sz="2000" dirty="0" err="1" smtClean="0"/>
              <a:t>hydrographic</a:t>
            </a:r>
            <a:r>
              <a:rPr lang="en-CA" sz="2000" dirty="0" smtClean="0"/>
              <a:t> measurements made </a:t>
            </a:r>
            <a:r>
              <a:rPr lang="en-CA" sz="2000" dirty="0" smtClean="0"/>
              <a:t>by </a:t>
            </a:r>
            <a:r>
              <a:rPr lang="en-CA" sz="2000" dirty="0" smtClean="0"/>
              <a:t>autonomous surface vehicle</a:t>
            </a:r>
            <a:r>
              <a:rPr lang="en-CA" sz="2000" dirty="0" smtClean="0"/>
              <a:t> operated by </a:t>
            </a:r>
            <a:r>
              <a:rPr lang="en-CA" sz="2000" dirty="0" smtClean="0"/>
              <a:t>Observation </a:t>
            </a:r>
            <a:r>
              <a:rPr lang="en-CA" sz="2000" dirty="0" smtClean="0"/>
              <a:t>Core. </a:t>
            </a:r>
            <a:r>
              <a:rPr lang="en-CA" sz="2000" dirty="0" smtClean="0"/>
              <a:t>S</a:t>
            </a:r>
            <a:r>
              <a:rPr lang="en-CA" sz="2000" dirty="0" smtClean="0"/>
              <a:t>mall </a:t>
            </a:r>
            <a:r>
              <a:rPr lang="en-CA" sz="2000" dirty="0" smtClean="0"/>
              <a:t>scale tracer release experiment, carried out in parallel </a:t>
            </a:r>
            <a:r>
              <a:rPr lang="en-CA" sz="2000" dirty="0" smtClean="0"/>
              <a:t>with</a:t>
            </a:r>
            <a:r>
              <a:rPr lang="en-CA" sz="2000" dirty="0" smtClean="0"/>
              <a:t> </a:t>
            </a:r>
            <a:r>
              <a:rPr lang="en-CA" sz="2000" dirty="0" smtClean="0"/>
              <a:t>OTN </a:t>
            </a:r>
            <a:r>
              <a:rPr lang="en-CA" sz="2000" dirty="0" smtClean="0"/>
              <a:t>measurements, </a:t>
            </a:r>
            <a:r>
              <a:rPr lang="en-CA" sz="2000" dirty="0" smtClean="0"/>
              <a:t>will </a:t>
            </a:r>
            <a:r>
              <a:rPr lang="en-CA" sz="2000" dirty="0" smtClean="0"/>
              <a:t>be performed on the inner </a:t>
            </a:r>
            <a:r>
              <a:rPr lang="en-CA" sz="2000" dirty="0" err="1" smtClean="0"/>
              <a:t>Scotian</a:t>
            </a:r>
            <a:r>
              <a:rPr lang="en-CA" sz="2000" dirty="0" smtClean="0"/>
              <a:t> </a:t>
            </a:r>
            <a:r>
              <a:rPr lang="en-CA" sz="2000" dirty="0" smtClean="0"/>
              <a:t>Shelf. 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058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+mn-lt"/>
              </a:rPr>
              <a:t>Main Deliverables and Timeline</a:t>
            </a:r>
            <a:endParaRPr lang="en-US" sz="40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941016"/>
            <a:ext cx="7924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Years 1-3</a:t>
            </a:r>
            <a:endParaRPr lang="en-US" sz="2800" dirty="0" smtClean="0"/>
          </a:p>
          <a:p>
            <a:pPr lvl="0">
              <a:buFont typeface="Arial"/>
              <a:buChar char="•"/>
            </a:pPr>
            <a:r>
              <a:rPr lang="en-CA" sz="2000" dirty="0" smtClean="0"/>
              <a:t>  Develop ocean model and assimilation schemes, configured </a:t>
            </a:r>
            <a:r>
              <a:rPr lang="en-CA" sz="2000" dirty="0" smtClean="0"/>
              <a:t>for</a:t>
            </a:r>
            <a:r>
              <a:rPr lang="en-CA" sz="2000" dirty="0" smtClean="0"/>
              <a:t> Strait </a:t>
            </a:r>
            <a:r>
              <a:rPr lang="en-CA" sz="2000" dirty="0" smtClean="0"/>
              <a:t>of </a:t>
            </a:r>
            <a:r>
              <a:rPr lang="en-CA" sz="2000" dirty="0" smtClean="0"/>
              <a:t>Georgia and </a:t>
            </a:r>
            <a:r>
              <a:rPr lang="en-CA" sz="2000" dirty="0" err="1" smtClean="0"/>
              <a:t>Scotian</a:t>
            </a:r>
            <a:r>
              <a:rPr lang="en-CA" sz="2000" dirty="0" smtClean="0"/>
              <a:t> Shelf</a:t>
            </a:r>
            <a:endParaRPr lang="en-US" sz="2000" dirty="0" smtClean="0"/>
          </a:p>
          <a:p>
            <a:pPr lvl="0">
              <a:buFont typeface="Arial"/>
              <a:buChar char="•"/>
            </a:pPr>
            <a:r>
              <a:rPr lang="en-CA" sz="2000" dirty="0" smtClean="0"/>
              <a:t>  Develop offline tracer </a:t>
            </a:r>
            <a:r>
              <a:rPr lang="en-CA" sz="2000" dirty="0" smtClean="0"/>
              <a:t>prediction </a:t>
            </a:r>
            <a:r>
              <a:rPr lang="en-CA" sz="2000" dirty="0" smtClean="0"/>
              <a:t>modules</a:t>
            </a:r>
          </a:p>
          <a:p>
            <a:pPr lvl="0"/>
            <a:endParaRPr lang="en-CA" sz="2000" dirty="0" smtClean="0"/>
          </a:p>
          <a:p>
            <a:r>
              <a:rPr lang="en-CA" sz="2800" dirty="0" smtClean="0"/>
              <a:t>Year </a:t>
            </a:r>
            <a:r>
              <a:rPr lang="en-CA" sz="2800" dirty="0" smtClean="0"/>
              <a:t>3</a:t>
            </a:r>
            <a:endParaRPr lang="en-US" sz="2800" dirty="0" smtClean="0"/>
          </a:p>
          <a:p>
            <a:pPr lvl="0">
              <a:buFont typeface="Arial"/>
              <a:buChar char="•"/>
            </a:pPr>
            <a:r>
              <a:rPr lang="en-CA" sz="2000" dirty="0" smtClean="0"/>
              <a:t>  </a:t>
            </a:r>
            <a:r>
              <a:rPr lang="en-CA" sz="2000" dirty="0" smtClean="0"/>
              <a:t>T</a:t>
            </a:r>
            <a:r>
              <a:rPr lang="en-CA" sz="2000" dirty="0" smtClean="0"/>
              <a:t>esting </a:t>
            </a:r>
            <a:r>
              <a:rPr lang="en-CA" sz="2000" dirty="0" smtClean="0"/>
              <a:t>and evaluation</a:t>
            </a:r>
            <a:r>
              <a:rPr lang="en-CA" sz="2000" dirty="0" smtClean="0"/>
              <a:t> at </a:t>
            </a:r>
            <a:r>
              <a:rPr lang="en-CA" sz="2000" dirty="0" smtClean="0"/>
              <a:t>VENUS site in collaboration with </a:t>
            </a:r>
            <a:r>
              <a:rPr lang="en-CA" sz="2000" dirty="0" smtClean="0"/>
              <a:t>IP1.2</a:t>
            </a:r>
          </a:p>
          <a:p>
            <a:pPr lvl="0"/>
            <a:endParaRPr lang="en-CA" sz="2000" dirty="0" smtClean="0"/>
          </a:p>
          <a:p>
            <a:r>
              <a:rPr lang="en-CA" sz="2800" dirty="0" smtClean="0"/>
              <a:t>Year </a:t>
            </a:r>
            <a:r>
              <a:rPr lang="en-CA" sz="2800" dirty="0" smtClean="0"/>
              <a:t>4</a:t>
            </a:r>
            <a:endParaRPr lang="en-US" sz="2800" dirty="0" smtClean="0"/>
          </a:p>
          <a:p>
            <a:pPr lvl="0">
              <a:buFont typeface="Arial"/>
              <a:buChar char="•"/>
            </a:pPr>
            <a:r>
              <a:rPr lang="en-CA" sz="2000" dirty="0" smtClean="0"/>
              <a:t>  Test </a:t>
            </a:r>
            <a:r>
              <a:rPr lang="en-CA" sz="2000" dirty="0" err="1" smtClean="0"/>
              <a:t>relocatable</a:t>
            </a:r>
            <a:r>
              <a:rPr lang="en-CA" sz="2000" dirty="0" smtClean="0"/>
              <a:t> system </a:t>
            </a:r>
            <a:r>
              <a:rPr lang="en-CA" sz="2000" dirty="0" smtClean="0"/>
              <a:t>on</a:t>
            </a:r>
            <a:r>
              <a:rPr lang="en-CA" sz="2000" dirty="0" smtClean="0"/>
              <a:t> </a:t>
            </a:r>
            <a:r>
              <a:rPr lang="en-CA" sz="2000" dirty="0" smtClean="0"/>
              <a:t>Scotia </a:t>
            </a:r>
            <a:r>
              <a:rPr lang="en-CA" sz="2000" dirty="0" smtClean="0"/>
              <a:t>Shelf</a:t>
            </a:r>
            <a:r>
              <a:rPr lang="en-CA" sz="2000" dirty="0" smtClean="0"/>
              <a:t> (with </a:t>
            </a:r>
            <a:r>
              <a:rPr lang="en-CA" sz="2000" dirty="0" smtClean="0"/>
              <a:t>OTN </a:t>
            </a:r>
            <a:r>
              <a:rPr lang="en-CA" sz="2000" dirty="0" smtClean="0"/>
              <a:t>and </a:t>
            </a:r>
            <a:r>
              <a:rPr lang="en-CA" sz="2000" dirty="0" smtClean="0"/>
              <a:t>Observation Core, including small scale tracer release </a:t>
            </a:r>
            <a:r>
              <a:rPr lang="en-CA" sz="2000" dirty="0" smtClean="0"/>
              <a:t>experiment)</a:t>
            </a:r>
            <a:endParaRPr lang="en-US" sz="2000" dirty="0" smtClean="0"/>
          </a:p>
          <a:p>
            <a:pPr lvl="0">
              <a:buFont typeface="Arial"/>
              <a:buChar char="•"/>
            </a:pPr>
            <a:r>
              <a:rPr lang="en-CA" sz="2000" dirty="0" smtClean="0"/>
              <a:t>  Complete </a:t>
            </a:r>
            <a:r>
              <a:rPr lang="en-CA" sz="2000" dirty="0" smtClean="0"/>
              <a:t>testing and real-time implementation</a:t>
            </a:r>
            <a:r>
              <a:rPr lang="en-CA" sz="2000" dirty="0" smtClean="0"/>
              <a:t> in Strait </a:t>
            </a:r>
            <a:r>
              <a:rPr lang="en-CA" sz="2000" dirty="0" smtClean="0"/>
              <a:t>of </a:t>
            </a:r>
            <a:r>
              <a:rPr lang="en-CA" sz="2000" dirty="0" smtClean="0"/>
              <a:t>Georgia</a:t>
            </a:r>
            <a:r>
              <a:rPr lang="en-US" sz="2000" dirty="0" smtClean="0"/>
              <a:t>          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4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24316D"/>
      </a:accent1>
      <a:accent2>
        <a:srgbClr val="24316D"/>
      </a:accent2>
      <a:accent3>
        <a:srgbClr val="24316D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1094</TotalTime>
  <Words>443</Words>
  <Application>Microsoft Macintosh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Slide 1</vt:lpstr>
      <vt:lpstr>What will we do?</vt:lpstr>
      <vt:lpstr>Modelling, Assimilation and Downscaling</vt:lpstr>
      <vt:lpstr>Two Major Fields Tests of the Model</vt:lpstr>
      <vt:lpstr>Main Deliverables and Timeline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Alison Maunder</dc:creator>
  <cp:lastModifiedBy>Keith Thompson</cp:lastModifiedBy>
  <cp:revision>103</cp:revision>
  <dcterms:created xsi:type="dcterms:W3CDTF">2013-01-22T15:11:50Z</dcterms:created>
  <dcterms:modified xsi:type="dcterms:W3CDTF">2013-01-22T21:39:41Z</dcterms:modified>
</cp:coreProperties>
</file>