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8"/>
  </p:notesMasterIdLst>
  <p:sldIdLst>
    <p:sldId id="298" r:id="rId2"/>
    <p:sldId id="273" r:id="rId3"/>
    <p:sldId id="259" r:id="rId4"/>
    <p:sldId id="334" r:id="rId5"/>
    <p:sldId id="336" r:id="rId6"/>
    <p:sldId id="337" r:id="rId7"/>
    <p:sldId id="326" r:id="rId8"/>
    <p:sldId id="327" r:id="rId9"/>
    <p:sldId id="328" r:id="rId10"/>
    <p:sldId id="329" r:id="rId11"/>
    <p:sldId id="330" r:id="rId12"/>
    <p:sldId id="331" r:id="rId13"/>
    <p:sldId id="332" r:id="rId14"/>
    <p:sldId id="302" r:id="rId15"/>
    <p:sldId id="279" r:id="rId16"/>
    <p:sldId id="335" r:id="rId17"/>
    <p:sldId id="307" r:id="rId18"/>
    <p:sldId id="282" r:id="rId19"/>
    <p:sldId id="313" r:id="rId20"/>
    <p:sldId id="278" r:id="rId21"/>
    <p:sldId id="325" r:id="rId22"/>
    <p:sldId id="333" r:id="rId23"/>
    <p:sldId id="304" r:id="rId24"/>
    <p:sldId id="305" r:id="rId25"/>
    <p:sldId id="261" r:id="rId26"/>
    <p:sldId id="30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601" autoAdjust="0"/>
    <p:restoredTop sz="81916" autoAdjust="0"/>
  </p:normalViewPr>
  <p:slideViewPr>
    <p:cSldViewPr>
      <p:cViewPr>
        <p:scale>
          <a:sx n="100" d="100"/>
          <a:sy n="100" d="100"/>
        </p:scale>
        <p:origin x="-1456" y="-147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91357-7B43-E247-9F12-10C00DF57211}"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en-US"/>
        </a:p>
      </dgm:t>
    </dgm:pt>
    <dgm:pt modelId="{81F60083-25F8-AB41-B092-2AE4B564D473}">
      <dgm:prSet phldrT="[Text]"/>
      <dgm:spPr>
        <a:solidFill>
          <a:srgbClr val="187EB8"/>
        </a:solidFill>
        <a:ln>
          <a:noFill/>
        </a:ln>
      </dgm:spPr>
      <dgm:t>
        <a:bodyPr/>
        <a:lstStyle/>
        <a:p>
          <a:r>
            <a:rPr lang="en-US" dirty="0" smtClean="0">
              <a:solidFill>
                <a:schemeClr val="bg1"/>
              </a:solidFill>
              <a:latin typeface="Calibri"/>
              <a:cs typeface="Calibri"/>
            </a:rPr>
            <a:t>MULTIDISCIPLINARY </a:t>
          </a:r>
          <a:endParaRPr lang="en-US" dirty="0">
            <a:solidFill>
              <a:schemeClr val="bg1"/>
            </a:solidFill>
            <a:latin typeface="Calibri"/>
            <a:cs typeface="Calibri"/>
          </a:endParaRPr>
        </a:p>
      </dgm:t>
    </dgm:pt>
    <dgm:pt modelId="{379D7077-7D3D-F243-A919-C83C9F3F8203}" type="parTrans" cxnId="{5513D8C7-C587-9A48-9D0A-97F758F31F09}">
      <dgm:prSet/>
      <dgm:spPr/>
      <dgm:t>
        <a:bodyPr/>
        <a:lstStyle/>
        <a:p>
          <a:endParaRPr lang="en-US"/>
        </a:p>
      </dgm:t>
    </dgm:pt>
    <dgm:pt modelId="{F98AA7CE-1B21-1B45-BD6A-C93C533D4346}" type="sibTrans" cxnId="{5513D8C7-C587-9A48-9D0A-97F758F31F09}">
      <dgm:prSet/>
      <dgm:spPr/>
      <dgm:t>
        <a:bodyPr/>
        <a:lstStyle/>
        <a:p>
          <a:endParaRPr lang="en-US"/>
        </a:p>
      </dgm:t>
    </dgm:pt>
    <dgm:pt modelId="{44AC3F04-FC31-8642-AB9C-3452349861BB}">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NATURAL SCIENCES</a:t>
          </a:r>
          <a:endParaRPr lang="en-US" sz="1400" b="0" dirty="0">
            <a:solidFill>
              <a:srgbClr val="000090"/>
            </a:solidFill>
            <a:latin typeface="Calibri"/>
            <a:cs typeface="Calibri"/>
          </a:endParaRPr>
        </a:p>
      </dgm:t>
    </dgm:pt>
    <dgm:pt modelId="{058900CF-86B7-474B-9D02-74A99CF18931}" type="parTrans" cxnId="{B61AAA07-82D0-F748-AAE4-9AD8CDA79633}">
      <dgm:prSet/>
      <dgm:spPr/>
      <dgm:t>
        <a:bodyPr/>
        <a:lstStyle/>
        <a:p>
          <a:endParaRPr lang="en-US"/>
        </a:p>
      </dgm:t>
    </dgm:pt>
    <dgm:pt modelId="{26194EE7-0B46-4541-9E08-641E72F09A0D}" type="sibTrans" cxnId="{B61AAA07-82D0-F748-AAE4-9AD8CDA79633}">
      <dgm:prSet/>
      <dgm:spPr/>
      <dgm:t>
        <a:bodyPr/>
        <a:lstStyle/>
        <a:p>
          <a:endParaRPr lang="en-US"/>
        </a:p>
      </dgm:t>
    </dgm:pt>
    <dgm:pt modelId="{72B66D67-1970-2D45-B9FE-081B1314A07B}">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SOCIAL SCIENCES</a:t>
          </a:r>
          <a:endParaRPr lang="en-US" sz="1400" b="0" dirty="0">
            <a:solidFill>
              <a:srgbClr val="000090"/>
            </a:solidFill>
            <a:latin typeface="Calibri"/>
            <a:cs typeface="Calibri"/>
          </a:endParaRPr>
        </a:p>
      </dgm:t>
    </dgm:pt>
    <dgm:pt modelId="{40CD505D-B509-A24A-8DCE-9A8FAE6BB2E1}" type="parTrans" cxnId="{107E0A14-F0BB-D34A-A151-BE32874D0640}">
      <dgm:prSet/>
      <dgm:spPr/>
      <dgm:t>
        <a:bodyPr/>
        <a:lstStyle/>
        <a:p>
          <a:endParaRPr lang="en-US"/>
        </a:p>
      </dgm:t>
    </dgm:pt>
    <dgm:pt modelId="{427B4D73-7D22-F440-94C8-94B94FF8B4F1}" type="sibTrans" cxnId="{107E0A14-F0BB-D34A-A151-BE32874D0640}">
      <dgm:prSet/>
      <dgm:spPr/>
      <dgm:t>
        <a:bodyPr/>
        <a:lstStyle/>
        <a:p>
          <a:endParaRPr lang="en-US"/>
        </a:p>
      </dgm:t>
    </dgm:pt>
    <dgm:pt modelId="{C03BEDF1-6AE6-044C-AAE2-BD3330701D59}">
      <dgm:prSet phldrT="[Text]"/>
      <dgm:spPr>
        <a:solidFill>
          <a:srgbClr val="187EB8"/>
        </a:solidFill>
        <a:ln>
          <a:noFill/>
        </a:ln>
      </dgm:spPr>
      <dgm:t>
        <a:bodyPr/>
        <a:lstStyle/>
        <a:p>
          <a:r>
            <a:rPr lang="en-US" dirty="0" smtClean="0">
              <a:solidFill>
                <a:srgbClr val="FFFFFF"/>
              </a:solidFill>
              <a:latin typeface="Calibri"/>
              <a:cs typeface="Calibri"/>
            </a:rPr>
            <a:t>MULTIPURPOSE</a:t>
          </a:r>
          <a:endParaRPr lang="en-US" dirty="0">
            <a:solidFill>
              <a:srgbClr val="FFFFFF"/>
            </a:solidFill>
            <a:latin typeface="Calibri"/>
            <a:cs typeface="Calibri"/>
          </a:endParaRPr>
        </a:p>
      </dgm:t>
    </dgm:pt>
    <dgm:pt modelId="{050F373D-1C09-7C4D-9144-1B49F9087305}" type="parTrans" cxnId="{60B40394-FC3E-6243-80F0-DE8C538959DF}">
      <dgm:prSet/>
      <dgm:spPr/>
      <dgm:t>
        <a:bodyPr/>
        <a:lstStyle/>
        <a:p>
          <a:endParaRPr lang="en-US"/>
        </a:p>
      </dgm:t>
    </dgm:pt>
    <dgm:pt modelId="{54AF1DA0-24D8-7F4B-9FCA-14DC9C15434F}" type="sibTrans" cxnId="{60B40394-FC3E-6243-80F0-DE8C538959DF}">
      <dgm:prSet/>
      <dgm:spPr/>
      <dgm:t>
        <a:bodyPr/>
        <a:lstStyle/>
        <a:p>
          <a:endParaRPr lang="en-US"/>
        </a:p>
      </dgm:t>
    </dgm:pt>
    <dgm:pt modelId="{9E7ACD13-C51A-E34D-B932-94D77A8CA392}">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OBSERVATION</a:t>
          </a:r>
          <a:endParaRPr lang="en-US" sz="1400" dirty="0">
            <a:solidFill>
              <a:srgbClr val="000090"/>
            </a:solidFill>
            <a:latin typeface="Calibri"/>
            <a:cs typeface="Calibri"/>
          </a:endParaRPr>
        </a:p>
      </dgm:t>
    </dgm:pt>
    <dgm:pt modelId="{D64EE0E7-A775-BB42-AA25-F4BFCD16FB9C}" type="parTrans" cxnId="{61213CCC-BF98-4C43-9927-DC4D84F4A519}">
      <dgm:prSet/>
      <dgm:spPr/>
      <dgm:t>
        <a:bodyPr/>
        <a:lstStyle/>
        <a:p>
          <a:endParaRPr lang="en-US"/>
        </a:p>
      </dgm:t>
    </dgm:pt>
    <dgm:pt modelId="{67CC2E17-A30D-2943-9354-6835A0999BBC}" type="sibTrans" cxnId="{61213CCC-BF98-4C43-9927-DC4D84F4A519}">
      <dgm:prSet/>
      <dgm:spPr/>
      <dgm:t>
        <a:bodyPr/>
        <a:lstStyle/>
        <a:p>
          <a:endParaRPr lang="en-US"/>
        </a:p>
      </dgm:t>
    </dgm:pt>
    <dgm:pt modelId="{1B159C3D-E085-8E48-AF93-DE3EA5096C50}">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PREDICTION</a:t>
          </a:r>
          <a:endParaRPr lang="en-US" sz="1400" dirty="0">
            <a:solidFill>
              <a:srgbClr val="000090"/>
            </a:solidFill>
            <a:latin typeface="Calibri"/>
            <a:cs typeface="Calibri"/>
          </a:endParaRPr>
        </a:p>
      </dgm:t>
    </dgm:pt>
    <dgm:pt modelId="{6482F78D-B6E2-5549-B2E6-B88DE9FC210D}" type="parTrans" cxnId="{69DC7593-8DB5-404C-8BE6-8EA44DA67623}">
      <dgm:prSet/>
      <dgm:spPr/>
      <dgm:t>
        <a:bodyPr/>
        <a:lstStyle/>
        <a:p>
          <a:endParaRPr lang="en-US"/>
        </a:p>
      </dgm:t>
    </dgm:pt>
    <dgm:pt modelId="{84E8C9A1-1C0C-D847-96EA-2FBA26BD2582}" type="sibTrans" cxnId="{69DC7593-8DB5-404C-8BE6-8EA44DA67623}">
      <dgm:prSet/>
      <dgm:spPr/>
      <dgm:t>
        <a:bodyPr/>
        <a:lstStyle/>
        <a:p>
          <a:endParaRPr lang="en-US"/>
        </a:p>
      </dgm:t>
    </dgm:pt>
    <dgm:pt modelId="{F916D746-57C7-B543-98FD-352216A727C8}">
      <dgm:prSet phldrT="[Text]"/>
      <dgm:spPr>
        <a:solidFill>
          <a:srgbClr val="187EB8"/>
        </a:solidFill>
        <a:ln>
          <a:noFill/>
        </a:ln>
      </dgm:spPr>
      <dgm:t>
        <a:bodyPr/>
        <a:lstStyle/>
        <a:p>
          <a:r>
            <a:rPr lang="en-US" dirty="0" smtClean="0">
              <a:solidFill>
                <a:srgbClr val="FFFFFF"/>
              </a:solidFill>
              <a:latin typeface="Calibri"/>
              <a:cs typeface="Calibri"/>
            </a:rPr>
            <a:t>MULTISECTORAL</a:t>
          </a:r>
          <a:endParaRPr lang="en-US" dirty="0">
            <a:solidFill>
              <a:srgbClr val="FFFFFF"/>
            </a:solidFill>
            <a:latin typeface="Calibri"/>
            <a:cs typeface="Calibri"/>
          </a:endParaRPr>
        </a:p>
      </dgm:t>
    </dgm:pt>
    <dgm:pt modelId="{7E632995-9F09-144A-985F-8C402F3BAF04}" type="parTrans" cxnId="{BEF88DFB-0BF7-634D-8FCD-6BDC9AAD8E6F}">
      <dgm:prSet/>
      <dgm:spPr/>
      <dgm:t>
        <a:bodyPr/>
        <a:lstStyle/>
        <a:p>
          <a:endParaRPr lang="en-US"/>
        </a:p>
      </dgm:t>
    </dgm:pt>
    <dgm:pt modelId="{2A0809DE-3084-5B4D-B10E-7947203D8599}" type="sibTrans" cxnId="{BEF88DFB-0BF7-634D-8FCD-6BDC9AAD8E6F}">
      <dgm:prSet/>
      <dgm:spPr/>
      <dgm:t>
        <a:bodyPr/>
        <a:lstStyle/>
        <a:p>
          <a:endParaRPr lang="en-US"/>
        </a:p>
      </dgm:t>
    </dgm:pt>
    <dgm:pt modelId="{1FE8932E-333F-864E-8E42-FD0D83FC8EFC}">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PRIVATE SECTOR</a:t>
          </a:r>
          <a:endParaRPr lang="en-US" sz="1400" dirty="0">
            <a:solidFill>
              <a:srgbClr val="000090"/>
            </a:solidFill>
            <a:latin typeface="Calibri"/>
            <a:cs typeface="Calibri"/>
          </a:endParaRPr>
        </a:p>
      </dgm:t>
    </dgm:pt>
    <dgm:pt modelId="{96602321-2862-FE44-A7F8-909D7CD1D58D}" type="parTrans" cxnId="{78B39999-8956-B740-91F2-70E07A73E340}">
      <dgm:prSet/>
      <dgm:spPr/>
      <dgm:t>
        <a:bodyPr/>
        <a:lstStyle/>
        <a:p>
          <a:endParaRPr lang="en-US"/>
        </a:p>
      </dgm:t>
    </dgm:pt>
    <dgm:pt modelId="{1716B0BD-40B8-E645-905C-A4F373A8550C}" type="sibTrans" cxnId="{78B39999-8956-B740-91F2-70E07A73E340}">
      <dgm:prSet/>
      <dgm:spPr/>
      <dgm:t>
        <a:bodyPr/>
        <a:lstStyle/>
        <a:p>
          <a:endParaRPr lang="en-US"/>
        </a:p>
      </dgm:t>
    </dgm:pt>
    <dgm:pt modelId="{6C3658EC-C727-4E41-85FB-1EA8CA564CB9}">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ACADEMIA</a:t>
          </a:r>
          <a:endParaRPr lang="en-US" sz="1400" dirty="0">
            <a:solidFill>
              <a:srgbClr val="000090"/>
            </a:solidFill>
            <a:latin typeface="Calibri"/>
            <a:cs typeface="Calibri"/>
          </a:endParaRPr>
        </a:p>
      </dgm:t>
    </dgm:pt>
    <dgm:pt modelId="{2F338249-600D-B54C-BCEB-63928BC518CA}" type="parTrans" cxnId="{B70E3D0A-089D-6941-AC23-44EB48529B88}">
      <dgm:prSet/>
      <dgm:spPr/>
      <dgm:t>
        <a:bodyPr/>
        <a:lstStyle/>
        <a:p>
          <a:endParaRPr lang="en-US"/>
        </a:p>
      </dgm:t>
    </dgm:pt>
    <dgm:pt modelId="{7C175208-24DF-2442-BEA3-E60D06CB637E}" type="sibTrans" cxnId="{B70E3D0A-089D-6941-AC23-44EB48529B88}">
      <dgm:prSet/>
      <dgm:spPr/>
      <dgm:t>
        <a:bodyPr/>
        <a:lstStyle/>
        <a:p>
          <a:endParaRPr lang="en-US"/>
        </a:p>
      </dgm:t>
    </dgm:pt>
    <dgm:pt modelId="{B8BEBE9D-507D-3A45-9055-111065CA84AD}">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POLICY SCIENCES</a:t>
          </a:r>
          <a:endParaRPr lang="en-US" sz="1400" b="0" dirty="0">
            <a:solidFill>
              <a:srgbClr val="000090"/>
            </a:solidFill>
            <a:latin typeface="Calibri"/>
            <a:cs typeface="Calibri"/>
          </a:endParaRPr>
        </a:p>
      </dgm:t>
    </dgm:pt>
    <dgm:pt modelId="{0E93C351-39C9-D144-8824-BC9AB8365376}" type="parTrans" cxnId="{3DA9A9CD-2B4F-1846-A4FB-A106EAEDE124}">
      <dgm:prSet/>
      <dgm:spPr/>
      <dgm:t>
        <a:bodyPr/>
        <a:lstStyle/>
        <a:p>
          <a:endParaRPr lang="en-US"/>
        </a:p>
      </dgm:t>
    </dgm:pt>
    <dgm:pt modelId="{1A654B40-1628-B242-9B23-E688F77DF85C}" type="sibTrans" cxnId="{3DA9A9CD-2B4F-1846-A4FB-A106EAEDE124}">
      <dgm:prSet/>
      <dgm:spPr/>
      <dgm:t>
        <a:bodyPr/>
        <a:lstStyle/>
        <a:p>
          <a:endParaRPr lang="en-US"/>
        </a:p>
      </dgm:t>
    </dgm:pt>
    <dgm:pt modelId="{CFB5D75F-7C89-ED48-904E-420D38395FCE}">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GOVERNMENT</a:t>
          </a:r>
          <a:endParaRPr lang="en-US" sz="1400" dirty="0">
            <a:solidFill>
              <a:srgbClr val="000090"/>
            </a:solidFill>
            <a:latin typeface="Calibri"/>
            <a:cs typeface="Calibri"/>
          </a:endParaRPr>
        </a:p>
      </dgm:t>
    </dgm:pt>
    <dgm:pt modelId="{EC064F20-B733-9D45-AC00-4FC034AAD33C}" type="parTrans" cxnId="{BBBE7F99-B250-D744-ABBC-699F67FC7AAE}">
      <dgm:prSet/>
      <dgm:spPr/>
      <dgm:t>
        <a:bodyPr/>
        <a:lstStyle/>
        <a:p>
          <a:endParaRPr lang="en-US"/>
        </a:p>
      </dgm:t>
    </dgm:pt>
    <dgm:pt modelId="{BF3F7F6F-040C-CF44-A600-11DC2B47FA72}" type="sibTrans" cxnId="{BBBE7F99-B250-D744-ABBC-699F67FC7AAE}">
      <dgm:prSet/>
      <dgm:spPr/>
      <dgm:t>
        <a:bodyPr/>
        <a:lstStyle/>
        <a:p>
          <a:endParaRPr lang="en-US"/>
        </a:p>
      </dgm:t>
    </dgm:pt>
    <dgm:pt modelId="{CB19F2E3-3A43-4843-8DE7-E89AC306D64B}">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NGOs</a:t>
          </a:r>
          <a:endParaRPr lang="en-US" sz="1400" dirty="0">
            <a:solidFill>
              <a:srgbClr val="000090"/>
            </a:solidFill>
            <a:latin typeface="Calibri"/>
            <a:cs typeface="Calibri"/>
          </a:endParaRPr>
        </a:p>
      </dgm:t>
    </dgm:pt>
    <dgm:pt modelId="{D86C8A17-CE98-C140-BFC8-B883236963F9}" type="parTrans" cxnId="{B0B8F3BB-A320-6D4F-935E-7C735023964A}">
      <dgm:prSet/>
      <dgm:spPr/>
      <dgm:t>
        <a:bodyPr/>
        <a:lstStyle/>
        <a:p>
          <a:endParaRPr lang="en-US"/>
        </a:p>
      </dgm:t>
    </dgm:pt>
    <dgm:pt modelId="{76BC7579-C254-3F40-8018-43514CAFFD8B}" type="sibTrans" cxnId="{B0B8F3BB-A320-6D4F-935E-7C735023964A}">
      <dgm:prSet/>
      <dgm:spPr/>
      <dgm:t>
        <a:bodyPr/>
        <a:lstStyle/>
        <a:p>
          <a:endParaRPr lang="en-US"/>
        </a:p>
      </dgm:t>
    </dgm:pt>
    <dgm:pt modelId="{E729FD6C-9A5A-3948-89FF-99BE4AFA0225}">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COMMUNITIES</a:t>
          </a:r>
          <a:endParaRPr lang="en-US" sz="1400" dirty="0">
            <a:solidFill>
              <a:srgbClr val="000090"/>
            </a:solidFill>
            <a:latin typeface="Calibri"/>
            <a:cs typeface="Calibri"/>
          </a:endParaRPr>
        </a:p>
      </dgm:t>
    </dgm:pt>
    <dgm:pt modelId="{62B6BC10-43BE-FB4E-89E9-83F9AF116912}" type="parTrans" cxnId="{D3D7DA2C-47DF-F24C-8376-25232E5A0B9D}">
      <dgm:prSet/>
      <dgm:spPr/>
      <dgm:t>
        <a:bodyPr/>
        <a:lstStyle/>
        <a:p>
          <a:endParaRPr lang="en-US"/>
        </a:p>
      </dgm:t>
    </dgm:pt>
    <dgm:pt modelId="{AD7D5D21-9DCD-CA46-BC75-1B0A1B48F66C}" type="sibTrans" cxnId="{D3D7DA2C-47DF-F24C-8376-25232E5A0B9D}">
      <dgm:prSet/>
      <dgm:spPr/>
      <dgm:t>
        <a:bodyPr/>
        <a:lstStyle/>
        <a:p>
          <a:endParaRPr lang="en-US"/>
        </a:p>
      </dgm:t>
    </dgm:pt>
    <dgm:pt modelId="{6F2F8F4C-8776-524B-8A55-3580905419F6}">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RESPONSE</a:t>
          </a:r>
          <a:endParaRPr lang="en-US" sz="1400" dirty="0">
            <a:solidFill>
              <a:srgbClr val="000090"/>
            </a:solidFill>
            <a:latin typeface="Calibri"/>
            <a:cs typeface="Calibri"/>
          </a:endParaRPr>
        </a:p>
      </dgm:t>
    </dgm:pt>
    <dgm:pt modelId="{2F007946-A55F-FE48-8669-E82C72C04526}" type="parTrans" cxnId="{C0FC2590-37F9-5348-AC6B-726D364D7A02}">
      <dgm:prSet/>
      <dgm:spPr/>
      <dgm:t>
        <a:bodyPr/>
        <a:lstStyle/>
        <a:p>
          <a:endParaRPr lang="en-US"/>
        </a:p>
      </dgm:t>
    </dgm:pt>
    <dgm:pt modelId="{FF478EBB-4FBD-BD49-A5CB-CC3980AA773A}" type="sibTrans" cxnId="{C0FC2590-37F9-5348-AC6B-726D364D7A02}">
      <dgm:prSet/>
      <dgm:spPr/>
      <dgm:t>
        <a:bodyPr/>
        <a:lstStyle/>
        <a:p>
          <a:endParaRPr lang="en-US"/>
        </a:p>
      </dgm:t>
    </dgm:pt>
    <dgm:pt modelId="{B7304CAD-68A6-DD4B-AF94-F8C6D3B9C44F}" type="pres">
      <dgm:prSet presAssocID="{D0491357-7B43-E247-9F12-10C00DF57211}" presName="Name0" presStyleCnt="0">
        <dgm:presLayoutVars>
          <dgm:dir/>
          <dgm:animLvl val="lvl"/>
          <dgm:resizeHandles val="exact"/>
        </dgm:presLayoutVars>
      </dgm:prSet>
      <dgm:spPr/>
      <dgm:t>
        <a:bodyPr/>
        <a:lstStyle/>
        <a:p>
          <a:endParaRPr lang="en-US"/>
        </a:p>
      </dgm:t>
    </dgm:pt>
    <dgm:pt modelId="{A1DDBFB6-914D-CB4D-B25D-8BC591040787}" type="pres">
      <dgm:prSet presAssocID="{81F60083-25F8-AB41-B092-2AE4B564D473}" presName="composite" presStyleCnt="0"/>
      <dgm:spPr/>
    </dgm:pt>
    <dgm:pt modelId="{D004E896-8B05-724E-AE29-3EF37A5EA2B9}" type="pres">
      <dgm:prSet presAssocID="{81F60083-25F8-AB41-B092-2AE4B564D473}" presName="parTx" presStyleLbl="alignNode1" presStyleIdx="0" presStyleCnt="3" custLinFactNeighborY="2743">
        <dgm:presLayoutVars>
          <dgm:chMax val="0"/>
          <dgm:chPref val="0"/>
          <dgm:bulletEnabled val="1"/>
        </dgm:presLayoutVars>
      </dgm:prSet>
      <dgm:spPr>
        <a:prstGeom prst="roundRect">
          <a:avLst/>
        </a:prstGeom>
      </dgm:spPr>
      <dgm:t>
        <a:bodyPr/>
        <a:lstStyle/>
        <a:p>
          <a:endParaRPr lang="en-US"/>
        </a:p>
      </dgm:t>
    </dgm:pt>
    <dgm:pt modelId="{95335FBF-8E20-2B45-A890-C3792734A84C}" type="pres">
      <dgm:prSet presAssocID="{81F60083-25F8-AB41-B092-2AE4B564D473}" presName="desTx" presStyleLbl="alignAccFollowNode1" presStyleIdx="0" presStyleCnt="3">
        <dgm:presLayoutVars>
          <dgm:bulletEnabled val="1"/>
        </dgm:presLayoutVars>
      </dgm:prSet>
      <dgm:spPr/>
      <dgm:t>
        <a:bodyPr/>
        <a:lstStyle/>
        <a:p>
          <a:endParaRPr lang="en-US"/>
        </a:p>
      </dgm:t>
    </dgm:pt>
    <dgm:pt modelId="{1BF370CB-6E3C-BD41-A398-719EFDD171A8}" type="pres">
      <dgm:prSet presAssocID="{F98AA7CE-1B21-1B45-BD6A-C93C533D4346}" presName="space" presStyleCnt="0"/>
      <dgm:spPr/>
    </dgm:pt>
    <dgm:pt modelId="{9938B446-5FC6-8A41-A025-34929C40062E}" type="pres">
      <dgm:prSet presAssocID="{C03BEDF1-6AE6-044C-AAE2-BD3330701D59}" presName="composite" presStyleCnt="0"/>
      <dgm:spPr/>
    </dgm:pt>
    <dgm:pt modelId="{E941F7CD-983D-9D40-86A1-A10803AF4B41}" type="pres">
      <dgm:prSet presAssocID="{C03BEDF1-6AE6-044C-AAE2-BD3330701D59}" presName="parTx" presStyleLbl="alignNode1" presStyleIdx="1" presStyleCnt="3" custLinFactNeighborY="2743">
        <dgm:presLayoutVars>
          <dgm:chMax val="0"/>
          <dgm:chPref val="0"/>
          <dgm:bulletEnabled val="1"/>
        </dgm:presLayoutVars>
      </dgm:prSet>
      <dgm:spPr>
        <a:prstGeom prst="roundRect">
          <a:avLst/>
        </a:prstGeom>
      </dgm:spPr>
      <dgm:t>
        <a:bodyPr/>
        <a:lstStyle/>
        <a:p>
          <a:endParaRPr lang="en-US"/>
        </a:p>
      </dgm:t>
    </dgm:pt>
    <dgm:pt modelId="{7C8CA6FE-9226-CA4E-8080-BC498C473B73}" type="pres">
      <dgm:prSet presAssocID="{C03BEDF1-6AE6-044C-AAE2-BD3330701D59}" presName="desTx" presStyleLbl="alignAccFollowNode1" presStyleIdx="1" presStyleCnt="3">
        <dgm:presLayoutVars>
          <dgm:bulletEnabled val="1"/>
        </dgm:presLayoutVars>
      </dgm:prSet>
      <dgm:spPr/>
      <dgm:t>
        <a:bodyPr/>
        <a:lstStyle/>
        <a:p>
          <a:endParaRPr lang="en-US"/>
        </a:p>
      </dgm:t>
    </dgm:pt>
    <dgm:pt modelId="{E27B49FB-29B4-3842-BA4C-1127E04FC76B}" type="pres">
      <dgm:prSet presAssocID="{54AF1DA0-24D8-7F4B-9FCA-14DC9C15434F}" presName="space" presStyleCnt="0"/>
      <dgm:spPr/>
    </dgm:pt>
    <dgm:pt modelId="{BF99451C-DDE3-ED47-ABA8-4D5DD89DEEB6}" type="pres">
      <dgm:prSet presAssocID="{F916D746-57C7-B543-98FD-352216A727C8}" presName="composite" presStyleCnt="0"/>
      <dgm:spPr/>
    </dgm:pt>
    <dgm:pt modelId="{768D6801-3682-0E49-B161-D64F1005BA8D}" type="pres">
      <dgm:prSet presAssocID="{F916D746-57C7-B543-98FD-352216A727C8}" presName="parTx" presStyleLbl="alignNode1" presStyleIdx="2" presStyleCnt="3" custScaleX="85115" custLinFactNeighborY="2743">
        <dgm:presLayoutVars>
          <dgm:chMax val="0"/>
          <dgm:chPref val="0"/>
          <dgm:bulletEnabled val="1"/>
        </dgm:presLayoutVars>
      </dgm:prSet>
      <dgm:spPr>
        <a:prstGeom prst="roundRect">
          <a:avLst/>
        </a:prstGeom>
      </dgm:spPr>
      <dgm:t>
        <a:bodyPr/>
        <a:lstStyle/>
        <a:p>
          <a:endParaRPr lang="en-US"/>
        </a:p>
      </dgm:t>
    </dgm:pt>
    <dgm:pt modelId="{C974D8FC-8CB1-CE46-A3BD-B69DF28429EE}" type="pres">
      <dgm:prSet presAssocID="{F916D746-57C7-B543-98FD-352216A727C8}" presName="desTx" presStyleLbl="alignAccFollowNode1" presStyleIdx="2" presStyleCnt="3" custLinFactNeighborX="-290" custLinFactNeighborY="2121">
        <dgm:presLayoutVars>
          <dgm:bulletEnabled val="1"/>
        </dgm:presLayoutVars>
      </dgm:prSet>
      <dgm:spPr/>
      <dgm:t>
        <a:bodyPr/>
        <a:lstStyle/>
        <a:p>
          <a:endParaRPr lang="en-US"/>
        </a:p>
      </dgm:t>
    </dgm:pt>
  </dgm:ptLst>
  <dgm:cxnLst>
    <dgm:cxn modelId="{BEF88DFB-0BF7-634D-8FCD-6BDC9AAD8E6F}" srcId="{D0491357-7B43-E247-9F12-10C00DF57211}" destId="{F916D746-57C7-B543-98FD-352216A727C8}" srcOrd="2" destOrd="0" parTransId="{7E632995-9F09-144A-985F-8C402F3BAF04}" sibTransId="{2A0809DE-3084-5B4D-B10E-7947203D8599}"/>
    <dgm:cxn modelId="{1E74EF52-17B9-814B-883F-9D91F074782A}" type="presOf" srcId="{1FE8932E-333F-864E-8E42-FD0D83FC8EFC}" destId="{C974D8FC-8CB1-CE46-A3BD-B69DF28429EE}" srcOrd="0" destOrd="0" presId="urn:microsoft.com/office/officeart/2005/8/layout/hList1"/>
    <dgm:cxn modelId="{EC166FAE-2CB7-8E49-9110-4724597173C7}" type="presOf" srcId="{6C3658EC-C727-4E41-85FB-1EA8CA564CB9}" destId="{C974D8FC-8CB1-CE46-A3BD-B69DF28429EE}" srcOrd="0" destOrd="1" presId="urn:microsoft.com/office/officeart/2005/8/layout/hList1"/>
    <dgm:cxn modelId="{C240C10A-0A91-1745-816C-02FEE1AE2601}" type="presOf" srcId="{CB19F2E3-3A43-4843-8DE7-E89AC306D64B}" destId="{C974D8FC-8CB1-CE46-A3BD-B69DF28429EE}" srcOrd="0" destOrd="3" presId="urn:microsoft.com/office/officeart/2005/8/layout/hList1"/>
    <dgm:cxn modelId="{CF0FBD2C-13F5-3B46-BE51-26522F8EF23A}" type="presOf" srcId="{F916D746-57C7-B543-98FD-352216A727C8}" destId="{768D6801-3682-0E49-B161-D64F1005BA8D}" srcOrd="0" destOrd="0" presId="urn:microsoft.com/office/officeart/2005/8/layout/hList1"/>
    <dgm:cxn modelId="{60B40394-FC3E-6243-80F0-DE8C538959DF}" srcId="{D0491357-7B43-E247-9F12-10C00DF57211}" destId="{C03BEDF1-6AE6-044C-AAE2-BD3330701D59}" srcOrd="1" destOrd="0" parTransId="{050F373D-1C09-7C4D-9144-1B49F9087305}" sibTransId="{54AF1DA0-24D8-7F4B-9FCA-14DC9C15434F}"/>
    <dgm:cxn modelId="{3DA9A9CD-2B4F-1846-A4FB-A106EAEDE124}" srcId="{81F60083-25F8-AB41-B092-2AE4B564D473}" destId="{B8BEBE9D-507D-3A45-9055-111065CA84AD}" srcOrd="2" destOrd="0" parTransId="{0E93C351-39C9-D144-8824-BC9AB8365376}" sibTransId="{1A654B40-1628-B242-9B23-E688F77DF85C}"/>
    <dgm:cxn modelId="{97F4AFA4-76B5-754F-A2CF-B3F567A7D19C}" type="presOf" srcId="{6F2F8F4C-8776-524B-8A55-3580905419F6}" destId="{7C8CA6FE-9226-CA4E-8080-BC498C473B73}" srcOrd="0" destOrd="2" presId="urn:microsoft.com/office/officeart/2005/8/layout/hList1"/>
    <dgm:cxn modelId="{82EE301A-731E-D144-AEEE-73A13A136111}" type="presOf" srcId="{44AC3F04-FC31-8642-AB9C-3452349861BB}" destId="{95335FBF-8E20-2B45-A890-C3792734A84C}" srcOrd="0" destOrd="0" presId="urn:microsoft.com/office/officeart/2005/8/layout/hList1"/>
    <dgm:cxn modelId="{0F3F5B41-6AF7-5F48-8B91-D0E23DC5EC9F}" type="presOf" srcId="{E729FD6C-9A5A-3948-89FF-99BE4AFA0225}" destId="{C974D8FC-8CB1-CE46-A3BD-B69DF28429EE}" srcOrd="0" destOrd="4" presId="urn:microsoft.com/office/officeart/2005/8/layout/hList1"/>
    <dgm:cxn modelId="{C0FC2590-37F9-5348-AC6B-726D364D7A02}" srcId="{C03BEDF1-6AE6-044C-AAE2-BD3330701D59}" destId="{6F2F8F4C-8776-524B-8A55-3580905419F6}" srcOrd="2" destOrd="0" parTransId="{2F007946-A55F-FE48-8669-E82C72C04526}" sibTransId="{FF478EBB-4FBD-BD49-A5CB-CC3980AA773A}"/>
    <dgm:cxn modelId="{B0B8F3BB-A320-6D4F-935E-7C735023964A}" srcId="{F916D746-57C7-B543-98FD-352216A727C8}" destId="{CB19F2E3-3A43-4843-8DE7-E89AC306D64B}" srcOrd="3" destOrd="0" parTransId="{D86C8A17-CE98-C140-BFC8-B883236963F9}" sibTransId="{76BC7579-C254-3F40-8018-43514CAFFD8B}"/>
    <dgm:cxn modelId="{BBBE7F99-B250-D744-ABBC-699F67FC7AAE}" srcId="{F916D746-57C7-B543-98FD-352216A727C8}" destId="{CFB5D75F-7C89-ED48-904E-420D38395FCE}" srcOrd="2" destOrd="0" parTransId="{EC064F20-B733-9D45-AC00-4FC034AAD33C}" sibTransId="{BF3F7F6F-040C-CF44-A600-11DC2B47FA72}"/>
    <dgm:cxn modelId="{5513D8C7-C587-9A48-9D0A-97F758F31F09}" srcId="{D0491357-7B43-E247-9F12-10C00DF57211}" destId="{81F60083-25F8-AB41-B092-2AE4B564D473}" srcOrd="0" destOrd="0" parTransId="{379D7077-7D3D-F243-A919-C83C9F3F8203}" sibTransId="{F98AA7CE-1B21-1B45-BD6A-C93C533D4346}"/>
    <dgm:cxn modelId="{97FAFA03-2733-F24C-929A-A0C71FCC6BC7}" type="presOf" srcId="{9E7ACD13-C51A-E34D-B932-94D77A8CA392}" destId="{7C8CA6FE-9226-CA4E-8080-BC498C473B73}" srcOrd="0" destOrd="0" presId="urn:microsoft.com/office/officeart/2005/8/layout/hList1"/>
    <dgm:cxn modelId="{D3D7DA2C-47DF-F24C-8376-25232E5A0B9D}" srcId="{F916D746-57C7-B543-98FD-352216A727C8}" destId="{E729FD6C-9A5A-3948-89FF-99BE4AFA0225}" srcOrd="4" destOrd="0" parTransId="{62B6BC10-43BE-FB4E-89E9-83F9AF116912}" sibTransId="{AD7D5D21-9DCD-CA46-BC75-1B0A1B48F66C}"/>
    <dgm:cxn modelId="{B70E3D0A-089D-6941-AC23-44EB48529B88}" srcId="{F916D746-57C7-B543-98FD-352216A727C8}" destId="{6C3658EC-C727-4E41-85FB-1EA8CA564CB9}" srcOrd="1" destOrd="0" parTransId="{2F338249-600D-B54C-BCEB-63928BC518CA}" sibTransId="{7C175208-24DF-2442-BEA3-E60D06CB637E}"/>
    <dgm:cxn modelId="{DAAB4139-BFEB-7042-91DF-C70963748BF3}" type="presOf" srcId="{CFB5D75F-7C89-ED48-904E-420D38395FCE}" destId="{C974D8FC-8CB1-CE46-A3BD-B69DF28429EE}" srcOrd="0" destOrd="2" presId="urn:microsoft.com/office/officeart/2005/8/layout/hList1"/>
    <dgm:cxn modelId="{7E32B048-9C9C-934E-9F3E-C4F806D82F31}" type="presOf" srcId="{81F60083-25F8-AB41-B092-2AE4B564D473}" destId="{D004E896-8B05-724E-AE29-3EF37A5EA2B9}" srcOrd="0" destOrd="0" presId="urn:microsoft.com/office/officeart/2005/8/layout/hList1"/>
    <dgm:cxn modelId="{107E0A14-F0BB-D34A-A151-BE32874D0640}" srcId="{81F60083-25F8-AB41-B092-2AE4B564D473}" destId="{72B66D67-1970-2D45-B9FE-081B1314A07B}" srcOrd="1" destOrd="0" parTransId="{40CD505D-B509-A24A-8DCE-9A8FAE6BB2E1}" sibTransId="{427B4D73-7D22-F440-94C8-94B94FF8B4F1}"/>
    <dgm:cxn modelId="{78B39999-8956-B740-91F2-70E07A73E340}" srcId="{F916D746-57C7-B543-98FD-352216A727C8}" destId="{1FE8932E-333F-864E-8E42-FD0D83FC8EFC}" srcOrd="0" destOrd="0" parTransId="{96602321-2862-FE44-A7F8-909D7CD1D58D}" sibTransId="{1716B0BD-40B8-E645-905C-A4F373A8550C}"/>
    <dgm:cxn modelId="{B61AAA07-82D0-F748-AAE4-9AD8CDA79633}" srcId="{81F60083-25F8-AB41-B092-2AE4B564D473}" destId="{44AC3F04-FC31-8642-AB9C-3452349861BB}" srcOrd="0" destOrd="0" parTransId="{058900CF-86B7-474B-9D02-74A99CF18931}" sibTransId="{26194EE7-0B46-4541-9E08-641E72F09A0D}"/>
    <dgm:cxn modelId="{C52A2D74-4E21-A245-BBEE-44273CE767CC}" type="presOf" srcId="{72B66D67-1970-2D45-B9FE-081B1314A07B}" destId="{95335FBF-8E20-2B45-A890-C3792734A84C}" srcOrd="0" destOrd="1" presId="urn:microsoft.com/office/officeart/2005/8/layout/hList1"/>
    <dgm:cxn modelId="{25B39D3D-6A61-6E46-A055-66F58C56E9A3}" type="presOf" srcId="{B8BEBE9D-507D-3A45-9055-111065CA84AD}" destId="{95335FBF-8E20-2B45-A890-C3792734A84C}" srcOrd="0" destOrd="2" presId="urn:microsoft.com/office/officeart/2005/8/layout/hList1"/>
    <dgm:cxn modelId="{69DC7593-8DB5-404C-8BE6-8EA44DA67623}" srcId="{C03BEDF1-6AE6-044C-AAE2-BD3330701D59}" destId="{1B159C3D-E085-8E48-AF93-DE3EA5096C50}" srcOrd="1" destOrd="0" parTransId="{6482F78D-B6E2-5549-B2E6-B88DE9FC210D}" sibTransId="{84E8C9A1-1C0C-D847-96EA-2FBA26BD2582}"/>
    <dgm:cxn modelId="{B39B19D7-0B4C-3647-ABCA-D37174A5EF14}" type="presOf" srcId="{C03BEDF1-6AE6-044C-AAE2-BD3330701D59}" destId="{E941F7CD-983D-9D40-86A1-A10803AF4B41}" srcOrd="0" destOrd="0" presId="urn:microsoft.com/office/officeart/2005/8/layout/hList1"/>
    <dgm:cxn modelId="{5194C339-253E-4248-9C1A-C01E43543181}" type="presOf" srcId="{1B159C3D-E085-8E48-AF93-DE3EA5096C50}" destId="{7C8CA6FE-9226-CA4E-8080-BC498C473B73}" srcOrd="0" destOrd="1" presId="urn:microsoft.com/office/officeart/2005/8/layout/hList1"/>
    <dgm:cxn modelId="{649FB9E8-24D4-9645-B1CC-87E2A88DE34B}" type="presOf" srcId="{D0491357-7B43-E247-9F12-10C00DF57211}" destId="{B7304CAD-68A6-DD4B-AF94-F8C6D3B9C44F}" srcOrd="0" destOrd="0" presId="urn:microsoft.com/office/officeart/2005/8/layout/hList1"/>
    <dgm:cxn modelId="{61213CCC-BF98-4C43-9927-DC4D84F4A519}" srcId="{C03BEDF1-6AE6-044C-AAE2-BD3330701D59}" destId="{9E7ACD13-C51A-E34D-B932-94D77A8CA392}" srcOrd="0" destOrd="0" parTransId="{D64EE0E7-A775-BB42-AA25-F4BFCD16FB9C}" sibTransId="{67CC2E17-A30D-2943-9354-6835A0999BBC}"/>
    <dgm:cxn modelId="{8193808E-361B-114E-908B-7070DB6EBDF8}" type="presParOf" srcId="{B7304CAD-68A6-DD4B-AF94-F8C6D3B9C44F}" destId="{A1DDBFB6-914D-CB4D-B25D-8BC591040787}" srcOrd="0" destOrd="0" presId="urn:microsoft.com/office/officeart/2005/8/layout/hList1"/>
    <dgm:cxn modelId="{4A0015CC-CBD1-0F4C-8F0B-D7C935D05859}" type="presParOf" srcId="{A1DDBFB6-914D-CB4D-B25D-8BC591040787}" destId="{D004E896-8B05-724E-AE29-3EF37A5EA2B9}" srcOrd="0" destOrd="0" presId="urn:microsoft.com/office/officeart/2005/8/layout/hList1"/>
    <dgm:cxn modelId="{07545B57-BB8A-7845-AE58-0CC2E744EF7E}" type="presParOf" srcId="{A1DDBFB6-914D-CB4D-B25D-8BC591040787}" destId="{95335FBF-8E20-2B45-A890-C3792734A84C}" srcOrd="1" destOrd="0" presId="urn:microsoft.com/office/officeart/2005/8/layout/hList1"/>
    <dgm:cxn modelId="{285E1BD6-6BE3-2246-9C49-FC68C180202F}" type="presParOf" srcId="{B7304CAD-68A6-DD4B-AF94-F8C6D3B9C44F}" destId="{1BF370CB-6E3C-BD41-A398-719EFDD171A8}" srcOrd="1" destOrd="0" presId="urn:microsoft.com/office/officeart/2005/8/layout/hList1"/>
    <dgm:cxn modelId="{7076F6D9-96A7-124D-A403-09BD725576EB}" type="presParOf" srcId="{B7304CAD-68A6-DD4B-AF94-F8C6D3B9C44F}" destId="{9938B446-5FC6-8A41-A025-34929C40062E}" srcOrd="2" destOrd="0" presId="urn:microsoft.com/office/officeart/2005/8/layout/hList1"/>
    <dgm:cxn modelId="{930B3B3B-37CA-F84E-8292-179C0651A8CE}" type="presParOf" srcId="{9938B446-5FC6-8A41-A025-34929C40062E}" destId="{E941F7CD-983D-9D40-86A1-A10803AF4B41}" srcOrd="0" destOrd="0" presId="urn:microsoft.com/office/officeart/2005/8/layout/hList1"/>
    <dgm:cxn modelId="{6866DDC2-2959-4246-BFDD-07129DE4FFE7}" type="presParOf" srcId="{9938B446-5FC6-8A41-A025-34929C40062E}" destId="{7C8CA6FE-9226-CA4E-8080-BC498C473B73}" srcOrd="1" destOrd="0" presId="urn:microsoft.com/office/officeart/2005/8/layout/hList1"/>
    <dgm:cxn modelId="{E64E10DA-1C30-7842-9F6A-90B1323E2A79}" type="presParOf" srcId="{B7304CAD-68A6-DD4B-AF94-F8C6D3B9C44F}" destId="{E27B49FB-29B4-3842-BA4C-1127E04FC76B}" srcOrd="3" destOrd="0" presId="urn:microsoft.com/office/officeart/2005/8/layout/hList1"/>
    <dgm:cxn modelId="{431F8361-AB44-0741-99B2-3C306610C91E}" type="presParOf" srcId="{B7304CAD-68A6-DD4B-AF94-F8C6D3B9C44F}" destId="{BF99451C-DDE3-ED47-ABA8-4D5DD89DEEB6}" srcOrd="4" destOrd="0" presId="urn:microsoft.com/office/officeart/2005/8/layout/hList1"/>
    <dgm:cxn modelId="{CB724B30-0004-D54A-B3DD-EA7AEFA9B605}" type="presParOf" srcId="{BF99451C-DDE3-ED47-ABA8-4D5DD89DEEB6}" destId="{768D6801-3682-0E49-B161-D64F1005BA8D}" srcOrd="0" destOrd="0" presId="urn:microsoft.com/office/officeart/2005/8/layout/hList1"/>
    <dgm:cxn modelId="{90FD2122-0438-2C4F-9FC4-59FDBF73640D}" type="presParOf" srcId="{BF99451C-DDE3-ED47-ABA8-4D5DD89DEEB6}" destId="{C974D8FC-8CB1-CE46-A3BD-B69DF28429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C9CEB9-1844-F141-B71F-B51245E4504D}" type="doc">
      <dgm:prSet loTypeId="urn:microsoft.com/office/officeart/2005/8/layout/hierarchy3" loCatId="" qsTypeId="urn:microsoft.com/office/officeart/2005/8/quickstyle/simple1" qsCatId="simple" csTypeId="urn:microsoft.com/office/officeart/2005/8/colors/accent2_2" csCatId="accent2" phldr="1"/>
      <dgm:spPr/>
      <dgm:t>
        <a:bodyPr/>
        <a:lstStyle/>
        <a:p>
          <a:endParaRPr lang="en-US"/>
        </a:p>
      </dgm:t>
    </dgm:pt>
    <dgm:pt modelId="{2B59C7CE-E54D-F947-A14B-24567F0EBB02}">
      <dgm:prSet phldrT="[Text]" custT="1"/>
      <dgm:spPr>
        <a:solidFill>
          <a:srgbClr val="0D64A9"/>
        </a:solidFill>
      </dgm:spPr>
      <dgm:t>
        <a:bodyPr/>
        <a:lstStyle/>
        <a:p>
          <a:r>
            <a:rPr lang="en-US" sz="2000" dirty="0" smtClean="0">
              <a:latin typeface="Corbel"/>
              <a:cs typeface="Corbel"/>
            </a:rPr>
            <a:t>Generating Knowledge</a:t>
          </a:r>
          <a:endParaRPr lang="en-US" sz="2000" dirty="0">
            <a:latin typeface="Corbel"/>
            <a:cs typeface="Corbel"/>
          </a:endParaRPr>
        </a:p>
      </dgm:t>
    </dgm:pt>
    <dgm:pt modelId="{A6AD349C-35FE-0144-A14C-F3DDC5CD3BD7}" type="parTrans" cxnId="{4A777EC1-78D2-E64C-8802-B07B3321C381}">
      <dgm:prSet/>
      <dgm:spPr/>
      <dgm:t>
        <a:bodyPr/>
        <a:lstStyle/>
        <a:p>
          <a:endParaRPr lang="en-US"/>
        </a:p>
      </dgm:t>
    </dgm:pt>
    <dgm:pt modelId="{41580BDC-7ABF-E34F-891A-CA31C8E73583}" type="sibTrans" cxnId="{4A777EC1-78D2-E64C-8802-B07B3321C381}">
      <dgm:prSet/>
      <dgm:spPr/>
      <dgm:t>
        <a:bodyPr/>
        <a:lstStyle/>
        <a:p>
          <a:endParaRPr lang="en-US"/>
        </a:p>
      </dgm:t>
    </dgm:pt>
    <dgm:pt modelId="{2FE5E505-EBCD-EC44-8200-326C84D12AB7}">
      <dgm:prSet phldrT="[Text]" custT="1"/>
      <dgm:spPr>
        <a:ln>
          <a:solidFill>
            <a:schemeClr val="tx1">
              <a:lumMod val="50000"/>
              <a:lumOff val="50000"/>
            </a:schemeClr>
          </a:solidFill>
        </a:ln>
      </dgm:spPr>
      <dgm:t>
        <a:bodyPr/>
        <a:lstStyle/>
        <a:p>
          <a:r>
            <a:rPr lang="en-US" sz="1800" dirty="0" smtClean="0">
              <a:latin typeface="Corbel"/>
              <a:cs typeface="Corbel"/>
            </a:rPr>
            <a:t>Proposal Calls</a:t>
          </a:r>
          <a:endParaRPr lang="en-US" sz="1800" dirty="0">
            <a:latin typeface="Corbel"/>
            <a:cs typeface="Corbel"/>
          </a:endParaRPr>
        </a:p>
      </dgm:t>
    </dgm:pt>
    <dgm:pt modelId="{7787BB3D-324E-3E4C-9D8F-C35BE9DA63E1}" type="parTrans" cxnId="{555F9273-A1DA-6541-A0BA-B1A76D15EA3F}">
      <dgm:prSet/>
      <dgm:spPr>
        <a:ln>
          <a:solidFill>
            <a:srgbClr val="7F7F7F"/>
          </a:solidFill>
        </a:ln>
      </dgm:spPr>
      <dgm:t>
        <a:bodyPr/>
        <a:lstStyle/>
        <a:p>
          <a:endParaRPr lang="en-US"/>
        </a:p>
      </dgm:t>
    </dgm:pt>
    <dgm:pt modelId="{ED1147E9-7A08-554B-844F-E81CA7D10647}" type="sibTrans" cxnId="{555F9273-A1DA-6541-A0BA-B1A76D15EA3F}">
      <dgm:prSet/>
      <dgm:spPr/>
      <dgm:t>
        <a:bodyPr/>
        <a:lstStyle/>
        <a:p>
          <a:endParaRPr lang="en-US"/>
        </a:p>
      </dgm:t>
    </dgm:pt>
    <dgm:pt modelId="{E12A71B2-390E-B946-B1D4-D17A2BC419F3}">
      <dgm:prSet phldrT="[Text]" custT="1"/>
      <dgm:spPr>
        <a:ln>
          <a:solidFill>
            <a:schemeClr val="tx1">
              <a:lumMod val="50000"/>
              <a:lumOff val="50000"/>
            </a:schemeClr>
          </a:solidFill>
        </a:ln>
      </dgm:spPr>
      <dgm:t>
        <a:bodyPr/>
        <a:lstStyle/>
        <a:p>
          <a:r>
            <a:rPr lang="en-US" sz="1800" dirty="0" smtClean="0">
              <a:latin typeface="Corbel"/>
              <a:cs typeface="Corbel"/>
            </a:rPr>
            <a:t>Research Program</a:t>
          </a:r>
          <a:endParaRPr lang="en-US" sz="1800" dirty="0">
            <a:latin typeface="Corbel"/>
            <a:cs typeface="Corbel"/>
          </a:endParaRPr>
        </a:p>
      </dgm:t>
    </dgm:pt>
    <dgm:pt modelId="{60F2EA60-192C-E74B-AC57-E0B663DF8E4F}" type="parTrans" cxnId="{34DABCF1-B995-D84C-8A33-5CBC9BAA058A}">
      <dgm:prSet/>
      <dgm:spPr>
        <a:ln>
          <a:solidFill>
            <a:schemeClr val="tx1">
              <a:lumMod val="50000"/>
              <a:lumOff val="50000"/>
            </a:schemeClr>
          </a:solidFill>
        </a:ln>
      </dgm:spPr>
      <dgm:t>
        <a:bodyPr/>
        <a:lstStyle/>
        <a:p>
          <a:endParaRPr lang="en-US"/>
        </a:p>
      </dgm:t>
    </dgm:pt>
    <dgm:pt modelId="{16613060-4521-3B4B-B04A-E79194ACFC40}" type="sibTrans" cxnId="{34DABCF1-B995-D84C-8A33-5CBC9BAA058A}">
      <dgm:prSet/>
      <dgm:spPr/>
      <dgm:t>
        <a:bodyPr/>
        <a:lstStyle/>
        <a:p>
          <a:endParaRPr lang="en-US"/>
        </a:p>
      </dgm:t>
    </dgm:pt>
    <dgm:pt modelId="{EA10CEF7-A925-0E46-9478-E9753B9FA8E8}">
      <dgm:prSet phldrT="[Text]" custT="1"/>
      <dgm:spPr>
        <a:solidFill>
          <a:srgbClr val="0D64A9"/>
        </a:solidFill>
      </dgm:spPr>
      <dgm:t>
        <a:bodyPr/>
        <a:lstStyle/>
        <a:p>
          <a:r>
            <a:rPr lang="en-US" sz="2000" dirty="0" smtClean="0">
              <a:latin typeface="Corbel"/>
              <a:cs typeface="Corbel"/>
            </a:rPr>
            <a:t>Training</a:t>
          </a:r>
          <a:endParaRPr lang="en-US" sz="2000" dirty="0">
            <a:latin typeface="Corbel"/>
            <a:cs typeface="Corbel"/>
          </a:endParaRPr>
        </a:p>
      </dgm:t>
    </dgm:pt>
    <dgm:pt modelId="{92782A82-0C79-BA4F-8F2F-8998E6549989}" type="parTrans" cxnId="{EC55DE71-3B01-B64A-8369-3EDC50318B05}">
      <dgm:prSet/>
      <dgm:spPr/>
      <dgm:t>
        <a:bodyPr/>
        <a:lstStyle/>
        <a:p>
          <a:endParaRPr lang="en-US"/>
        </a:p>
      </dgm:t>
    </dgm:pt>
    <dgm:pt modelId="{6B9B16D4-97F9-574B-8019-F6AA31CC7857}" type="sibTrans" cxnId="{EC55DE71-3B01-B64A-8369-3EDC50318B05}">
      <dgm:prSet/>
      <dgm:spPr/>
      <dgm:t>
        <a:bodyPr/>
        <a:lstStyle/>
        <a:p>
          <a:endParaRPr lang="en-US"/>
        </a:p>
      </dgm:t>
    </dgm:pt>
    <dgm:pt modelId="{C3735F2F-4C60-E441-8965-0389E1A2BA9E}">
      <dgm:prSet phldrT="[Text]" custT="1"/>
      <dgm:spPr>
        <a:ln>
          <a:solidFill>
            <a:schemeClr val="tx1">
              <a:lumMod val="50000"/>
              <a:lumOff val="50000"/>
            </a:schemeClr>
          </a:solidFill>
        </a:ln>
      </dgm:spPr>
      <dgm:t>
        <a:bodyPr/>
        <a:lstStyle/>
        <a:p>
          <a:r>
            <a:rPr lang="en-US" sz="1800" dirty="0" smtClean="0">
              <a:latin typeface="Corbel"/>
              <a:cs typeface="Corbel"/>
            </a:rPr>
            <a:t>Researcher Development</a:t>
          </a:r>
          <a:endParaRPr lang="en-US" sz="1800" dirty="0">
            <a:latin typeface="Corbel"/>
            <a:cs typeface="Corbel"/>
          </a:endParaRPr>
        </a:p>
      </dgm:t>
    </dgm:pt>
    <dgm:pt modelId="{AB8759D2-2BA7-5B40-84AB-F9E7C267DEB1}" type="parTrans" cxnId="{83FF0E1E-2D65-8D49-B4EF-B4D7AC28CDDC}">
      <dgm:prSet/>
      <dgm:spPr>
        <a:ln>
          <a:solidFill>
            <a:srgbClr val="7F7F7F"/>
          </a:solidFill>
        </a:ln>
      </dgm:spPr>
      <dgm:t>
        <a:bodyPr/>
        <a:lstStyle/>
        <a:p>
          <a:endParaRPr lang="en-US"/>
        </a:p>
      </dgm:t>
    </dgm:pt>
    <dgm:pt modelId="{0B0B7681-7DFB-494C-9A4D-F561C589CB37}" type="sibTrans" cxnId="{83FF0E1E-2D65-8D49-B4EF-B4D7AC28CDDC}">
      <dgm:prSet/>
      <dgm:spPr/>
      <dgm:t>
        <a:bodyPr/>
        <a:lstStyle/>
        <a:p>
          <a:endParaRPr lang="en-US"/>
        </a:p>
      </dgm:t>
    </dgm:pt>
    <dgm:pt modelId="{F27E277D-CEDA-CC4C-B7DB-1AFF7AA37688}">
      <dgm:prSet phldrT="[Text]" custT="1"/>
      <dgm:spPr>
        <a:ln>
          <a:solidFill>
            <a:schemeClr val="tx1">
              <a:lumMod val="50000"/>
              <a:lumOff val="50000"/>
            </a:schemeClr>
          </a:solidFill>
        </a:ln>
      </dgm:spPr>
      <dgm:t>
        <a:bodyPr/>
        <a:lstStyle/>
        <a:p>
          <a:r>
            <a:rPr lang="en-US" sz="1800" dirty="0" smtClean="0">
              <a:latin typeface="Corbel"/>
              <a:cs typeface="Corbel"/>
            </a:rPr>
            <a:t>Recruitment</a:t>
          </a:r>
          <a:br>
            <a:rPr lang="en-US" sz="1800" dirty="0" smtClean="0">
              <a:latin typeface="Corbel"/>
              <a:cs typeface="Corbel"/>
            </a:rPr>
          </a:br>
          <a:r>
            <a:rPr lang="en-US" sz="1800" dirty="0" smtClean="0">
              <a:latin typeface="Corbel"/>
              <a:cs typeface="Corbel"/>
            </a:rPr>
            <a:t>Program</a:t>
          </a:r>
        </a:p>
      </dgm:t>
    </dgm:pt>
    <dgm:pt modelId="{7FE9465D-3637-F047-AC57-D6A62820077E}" type="parTrans" cxnId="{8EBFFD58-9E2E-0D4F-ABB1-7BDFDB80A097}">
      <dgm:prSet/>
      <dgm:spPr>
        <a:ln>
          <a:solidFill>
            <a:schemeClr val="tx1">
              <a:lumMod val="50000"/>
              <a:lumOff val="50000"/>
            </a:schemeClr>
          </a:solidFill>
        </a:ln>
      </dgm:spPr>
      <dgm:t>
        <a:bodyPr/>
        <a:lstStyle/>
        <a:p>
          <a:endParaRPr lang="en-US"/>
        </a:p>
      </dgm:t>
    </dgm:pt>
    <dgm:pt modelId="{53EC69FB-A4D8-DC46-B2F1-C4FF0E6A4CC0}" type="sibTrans" cxnId="{8EBFFD58-9E2E-0D4F-ABB1-7BDFDB80A097}">
      <dgm:prSet/>
      <dgm:spPr/>
      <dgm:t>
        <a:bodyPr/>
        <a:lstStyle/>
        <a:p>
          <a:endParaRPr lang="en-US"/>
        </a:p>
      </dgm:t>
    </dgm:pt>
    <dgm:pt modelId="{6BD461D0-B8FD-6D40-B71D-97B1CE4E2BAB}">
      <dgm:prSet custT="1"/>
      <dgm:spPr>
        <a:solidFill>
          <a:srgbClr val="0D64A9"/>
        </a:solidFill>
      </dgm:spPr>
      <dgm:t>
        <a:bodyPr/>
        <a:lstStyle/>
        <a:p>
          <a:r>
            <a:rPr lang="en-US" sz="2000" dirty="0" smtClean="0">
              <a:latin typeface="Corbel"/>
              <a:cs typeface="Corbel"/>
            </a:rPr>
            <a:t>Bringing People Together</a:t>
          </a:r>
          <a:endParaRPr lang="en-US" sz="2000" dirty="0">
            <a:latin typeface="Corbel"/>
            <a:cs typeface="Corbel"/>
          </a:endParaRPr>
        </a:p>
      </dgm:t>
    </dgm:pt>
    <dgm:pt modelId="{5554F65C-0744-354E-A249-2B3F809AD226}" type="parTrans" cxnId="{42819058-2D2F-C24B-9A07-3BDD923B653D}">
      <dgm:prSet/>
      <dgm:spPr/>
      <dgm:t>
        <a:bodyPr/>
        <a:lstStyle/>
        <a:p>
          <a:endParaRPr lang="en-US"/>
        </a:p>
      </dgm:t>
    </dgm:pt>
    <dgm:pt modelId="{422D936E-2DD1-4748-A7B5-F3802DB4CCE6}" type="sibTrans" cxnId="{42819058-2D2F-C24B-9A07-3BDD923B653D}">
      <dgm:prSet/>
      <dgm:spPr/>
      <dgm:t>
        <a:bodyPr/>
        <a:lstStyle/>
        <a:p>
          <a:endParaRPr lang="en-US"/>
        </a:p>
      </dgm:t>
    </dgm:pt>
    <dgm:pt modelId="{B629EEA5-D0FE-C944-B86F-673365195185}">
      <dgm:prSet custT="1"/>
      <dgm:spPr>
        <a:ln>
          <a:solidFill>
            <a:schemeClr val="tx1">
              <a:lumMod val="50000"/>
              <a:lumOff val="50000"/>
            </a:schemeClr>
          </a:solidFill>
        </a:ln>
      </dgm:spPr>
      <dgm:t>
        <a:bodyPr/>
        <a:lstStyle/>
        <a:p>
          <a:r>
            <a:rPr lang="en-US" sz="1800" dirty="0" smtClean="0">
              <a:latin typeface="Corbel"/>
              <a:cs typeface="Corbel"/>
            </a:rPr>
            <a:t>Partnership Workshop Program</a:t>
          </a:r>
          <a:endParaRPr lang="en-US" sz="1800" dirty="0">
            <a:latin typeface="Corbel"/>
            <a:cs typeface="Corbel"/>
          </a:endParaRPr>
        </a:p>
      </dgm:t>
    </dgm:pt>
    <dgm:pt modelId="{51EB482C-AB27-EA4A-B81C-5D606BA40370}" type="parTrans" cxnId="{57E4F824-1F10-6041-AE85-E7482C3450E3}">
      <dgm:prSet/>
      <dgm:spPr>
        <a:ln>
          <a:solidFill>
            <a:schemeClr val="tx1">
              <a:lumMod val="50000"/>
              <a:lumOff val="50000"/>
            </a:schemeClr>
          </a:solidFill>
        </a:ln>
      </dgm:spPr>
      <dgm:t>
        <a:bodyPr/>
        <a:lstStyle/>
        <a:p>
          <a:endParaRPr lang="en-US"/>
        </a:p>
      </dgm:t>
    </dgm:pt>
    <dgm:pt modelId="{E1E9321E-1B7B-B14C-8695-C556B97D335F}" type="sibTrans" cxnId="{57E4F824-1F10-6041-AE85-E7482C3450E3}">
      <dgm:prSet/>
      <dgm:spPr/>
      <dgm:t>
        <a:bodyPr/>
        <a:lstStyle/>
        <a:p>
          <a:endParaRPr lang="en-US"/>
        </a:p>
      </dgm:t>
    </dgm:pt>
    <dgm:pt modelId="{260D5EBC-801A-5449-9B96-67F615C0C1A3}">
      <dgm:prSet custT="1"/>
      <dgm:spPr>
        <a:ln>
          <a:solidFill>
            <a:schemeClr val="tx1">
              <a:lumMod val="50000"/>
              <a:lumOff val="50000"/>
            </a:schemeClr>
          </a:solidFill>
        </a:ln>
      </dgm:spPr>
      <dgm:t>
        <a:bodyPr/>
        <a:lstStyle/>
        <a:p>
          <a:r>
            <a:rPr lang="en-US" sz="1800" dirty="0" smtClean="0">
              <a:latin typeface="Corbel"/>
              <a:cs typeface="Corbel"/>
            </a:rPr>
            <a:t>Partnership Program</a:t>
          </a:r>
          <a:endParaRPr lang="en-US" sz="1800" dirty="0">
            <a:latin typeface="Corbel"/>
            <a:cs typeface="Corbel"/>
          </a:endParaRPr>
        </a:p>
      </dgm:t>
    </dgm:pt>
    <dgm:pt modelId="{8B23CFD5-2D8A-D640-A360-78908305FAE3}" type="parTrans" cxnId="{445A49CF-2C8A-B643-8C98-45D79EE1985C}">
      <dgm:prSet/>
      <dgm:spPr>
        <a:ln>
          <a:solidFill>
            <a:srgbClr val="7F7F7F"/>
          </a:solidFill>
        </a:ln>
      </dgm:spPr>
      <dgm:t>
        <a:bodyPr/>
        <a:lstStyle/>
        <a:p>
          <a:endParaRPr lang="en-US"/>
        </a:p>
      </dgm:t>
    </dgm:pt>
    <dgm:pt modelId="{F252AB1D-168E-5148-9119-5FB308E56C06}" type="sibTrans" cxnId="{445A49CF-2C8A-B643-8C98-45D79EE1985C}">
      <dgm:prSet/>
      <dgm:spPr/>
      <dgm:t>
        <a:bodyPr/>
        <a:lstStyle/>
        <a:p>
          <a:endParaRPr lang="en-US"/>
        </a:p>
      </dgm:t>
    </dgm:pt>
    <dgm:pt modelId="{0926F015-D8F4-6E42-B2A4-6EF5D5E1D0A9}" type="pres">
      <dgm:prSet presAssocID="{71C9CEB9-1844-F141-B71F-B51245E4504D}" presName="diagram" presStyleCnt="0">
        <dgm:presLayoutVars>
          <dgm:chPref val="1"/>
          <dgm:dir/>
          <dgm:animOne val="branch"/>
          <dgm:animLvl val="lvl"/>
          <dgm:resizeHandles/>
        </dgm:presLayoutVars>
      </dgm:prSet>
      <dgm:spPr/>
      <dgm:t>
        <a:bodyPr/>
        <a:lstStyle/>
        <a:p>
          <a:endParaRPr lang="en-US"/>
        </a:p>
      </dgm:t>
    </dgm:pt>
    <dgm:pt modelId="{DC76D453-48A4-D14F-8C3D-84BEE9AF4290}" type="pres">
      <dgm:prSet presAssocID="{2B59C7CE-E54D-F947-A14B-24567F0EBB02}" presName="root" presStyleCnt="0"/>
      <dgm:spPr/>
    </dgm:pt>
    <dgm:pt modelId="{ADCB2AC2-DA40-6D46-9ACE-04B8F3DC1600}" type="pres">
      <dgm:prSet presAssocID="{2B59C7CE-E54D-F947-A14B-24567F0EBB02}" presName="rootComposite" presStyleCnt="0"/>
      <dgm:spPr/>
    </dgm:pt>
    <dgm:pt modelId="{B61CAA1D-CEEC-4C4C-8DFB-4ABF13F3D797}" type="pres">
      <dgm:prSet presAssocID="{2B59C7CE-E54D-F947-A14B-24567F0EBB02}" presName="rootText" presStyleLbl="node1" presStyleIdx="0" presStyleCnt="3"/>
      <dgm:spPr/>
      <dgm:t>
        <a:bodyPr/>
        <a:lstStyle/>
        <a:p>
          <a:endParaRPr lang="en-US"/>
        </a:p>
      </dgm:t>
    </dgm:pt>
    <dgm:pt modelId="{B5E6DABA-1C5A-5F4B-A11C-A54073A44895}" type="pres">
      <dgm:prSet presAssocID="{2B59C7CE-E54D-F947-A14B-24567F0EBB02}" presName="rootConnector" presStyleLbl="node1" presStyleIdx="0" presStyleCnt="3"/>
      <dgm:spPr/>
      <dgm:t>
        <a:bodyPr/>
        <a:lstStyle/>
        <a:p>
          <a:endParaRPr lang="en-US"/>
        </a:p>
      </dgm:t>
    </dgm:pt>
    <dgm:pt modelId="{95C90FB3-E0F6-7B45-B10D-DE8B97CE1745}" type="pres">
      <dgm:prSet presAssocID="{2B59C7CE-E54D-F947-A14B-24567F0EBB02}" presName="childShape" presStyleCnt="0"/>
      <dgm:spPr/>
    </dgm:pt>
    <dgm:pt modelId="{4D143000-77EF-994E-A5D1-485E7CCA6509}" type="pres">
      <dgm:prSet presAssocID="{7787BB3D-324E-3E4C-9D8F-C35BE9DA63E1}" presName="Name13" presStyleLbl="parChTrans1D2" presStyleIdx="0" presStyleCnt="6"/>
      <dgm:spPr/>
      <dgm:t>
        <a:bodyPr/>
        <a:lstStyle/>
        <a:p>
          <a:endParaRPr lang="en-US"/>
        </a:p>
      </dgm:t>
    </dgm:pt>
    <dgm:pt modelId="{4D16BDB2-C4A9-594E-A5BC-BB8D3F243025}" type="pres">
      <dgm:prSet presAssocID="{2FE5E505-EBCD-EC44-8200-326C84D12AB7}" presName="childText" presStyleLbl="bgAcc1" presStyleIdx="0" presStyleCnt="6">
        <dgm:presLayoutVars>
          <dgm:bulletEnabled val="1"/>
        </dgm:presLayoutVars>
      </dgm:prSet>
      <dgm:spPr/>
      <dgm:t>
        <a:bodyPr/>
        <a:lstStyle/>
        <a:p>
          <a:endParaRPr lang="en-US"/>
        </a:p>
      </dgm:t>
    </dgm:pt>
    <dgm:pt modelId="{0B2ED069-D54F-BE46-9121-91B21AA989BC}" type="pres">
      <dgm:prSet presAssocID="{60F2EA60-192C-E74B-AC57-E0B663DF8E4F}" presName="Name13" presStyleLbl="parChTrans1D2" presStyleIdx="1" presStyleCnt="6"/>
      <dgm:spPr/>
      <dgm:t>
        <a:bodyPr/>
        <a:lstStyle/>
        <a:p>
          <a:endParaRPr lang="en-US"/>
        </a:p>
      </dgm:t>
    </dgm:pt>
    <dgm:pt modelId="{B6F55CDD-A16C-8C45-981C-3D4BF8AE6628}" type="pres">
      <dgm:prSet presAssocID="{E12A71B2-390E-B946-B1D4-D17A2BC419F3}" presName="childText" presStyleLbl="bgAcc1" presStyleIdx="1" presStyleCnt="6">
        <dgm:presLayoutVars>
          <dgm:bulletEnabled val="1"/>
        </dgm:presLayoutVars>
      </dgm:prSet>
      <dgm:spPr/>
      <dgm:t>
        <a:bodyPr/>
        <a:lstStyle/>
        <a:p>
          <a:endParaRPr lang="en-US"/>
        </a:p>
      </dgm:t>
    </dgm:pt>
    <dgm:pt modelId="{A2C4151D-016C-034C-8E23-F2B2F1631EE3}" type="pres">
      <dgm:prSet presAssocID="{6BD461D0-B8FD-6D40-B71D-97B1CE4E2BAB}" presName="root" presStyleCnt="0"/>
      <dgm:spPr/>
    </dgm:pt>
    <dgm:pt modelId="{0478A661-DCAE-8F49-A5EF-6DD66D4069AF}" type="pres">
      <dgm:prSet presAssocID="{6BD461D0-B8FD-6D40-B71D-97B1CE4E2BAB}" presName="rootComposite" presStyleCnt="0"/>
      <dgm:spPr/>
    </dgm:pt>
    <dgm:pt modelId="{565ECCCD-ED71-5444-9446-9E1089A1B6D1}" type="pres">
      <dgm:prSet presAssocID="{6BD461D0-B8FD-6D40-B71D-97B1CE4E2BAB}" presName="rootText" presStyleLbl="node1" presStyleIdx="1" presStyleCnt="3"/>
      <dgm:spPr/>
      <dgm:t>
        <a:bodyPr/>
        <a:lstStyle/>
        <a:p>
          <a:endParaRPr lang="en-US"/>
        </a:p>
      </dgm:t>
    </dgm:pt>
    <dgm:pt modelId="{3EFDB671-A0A1-904F-B5DB-93935C300F58}" type="pres">
      <dgm:prSet presAssocID="{6BD461D0-B8FD-6D40-B71D-97B1CE4E2BAB}" presName="rootConnector" presStyleLbl="node1" presStyleIdx="1" presStyleCnt="3"/>
      <dgm:spPr/>
      <dgm:t>
        <a:bodyPr/>
        <a:lstStyle/>
        <a:p>
          <a:endParaRPr lang="en-US"/>
        </a:p>
      </dgm:t>
    </dgm:pt>
    <dgm:pt modelId="{57A7F1DB-75F5-714D-821B-8C11D1914B46}" type="pres">
      <dgm:prSet presAssocID="{6BD461D0-B8FD-6D40-B71D-97B1CE4E2BAB}" presName="childShape" presStyleCnt="0"/>
      <dgm:spPr/>
    </dgm:pt>
    <dgm:pt modelId="{453D92BF-D93A-7B44-9473-B6B0B0500BE2}" type="pres">
      <dgm:prSet presAssocID="{8B23CFD5-2D8A-D640-A360-78908305FAE3}" presName="Name13" presStyleLbl="parChTrans1D2" presStyleIdx="2" presStyleCnt="6"/>
      <dgm:spPr/>
      <dgm:t>
        <a:bodyPr/>
        <a:lstStyle/>
        <a:p>
          <a:endParaRPr lang="en-US"/>
        </a:p>
      </dgm:t>
    </dgm:pt>
    <dgm:pt modelId="{5BE7739D-78E6-204E-8B22-B533ECEDD717}" type="pres">
      <dgm:prSet presAssocID="{260D5EBC-801A-5449-9B96-67F615C0C1A3}" presName="childText" presStyleLbl="bgAcc1" presStyleIdx="2" presStyleCnt="6">
        <dgm:presLayoutVars>
          <dgm:bulletEnabled val="1"/>
        </dgm:presLayoutVars>
      </dgm:prSet>
      <dgm:spPr/>
      <dgm:t>
        <a:bodyPr/>
        <a:lstStyle/>
        <a:p>
          <a:endParaRPr lang="en-US"/>
        </a:p>
      </dgm:t>
    </dgm:pt>
    <dgm:pt modelId="{7C57540A-CAF7-D14E-8F72-A5BDB28C5EC6}" type="pres">
      <dgm:prSet presAssocID="{51EB482C-AB27-EA4A-B81C-5D606BA40370}" presName="Name13" presStyleLbl="parChTrans1D2" presStyleIdx="3" presStyleCnt="6"/>
      <dgm:spPr/>
      <dgm:t>
        <a:bodyPr/>
        <a:lstStyle/>
        <a:p>
          <a:endParaRPr lang="en-US"/>
        </a:p>
      </dgm:t>
    </dgm:pt>
    <dgm:pt modelId="{0FDCE534-630D-8C41-AC40-E20A183DEB11}" type="pres">
      <dgm:prSet presAssocID="{B629EEA5-D0FE-C944-B86F-673365195185}" presName="childText" presStyleLbl="bgAcc1" presStyleIdx="3" presStyleCnt="6">
        <dgm:presLayoutVars>
          <dgm:bulletEnabled val="1"/>
        </dgm:presLayoutVars>
      </dgm:prSet>
      <dgm:spPr/>
      <dgm:t>
        <a:bodyPr/>
        <a:lstStyle/>
        <a:p>
          <a:endParaRPr lang="en-US"/>
        </a:p>
      </dgm:t>
    </dgm:pt>
    <dgm:pt modelId="{D21AE06D-E62A-8A46-B27B-B80AF35F5FBC}" type="pres">
      <dgm:prSet presAssocID="{EA10CEF7-A925-0E46-9478-E9753B9FA8E8}" presName="root" presStyleCnt="0"/>
      <dgm:spPr/>
    </dgm:pt>
    <dgm:pt modelId="{6524BD0D-2CED-A84F-9129-4769C0C2530F}" type="pres">
      <dgm:prSet presAssocID="{EA10CEF7-A925-0E46-9478-E9753B9FA8E8}" presName="rootComposite" presStyleCnt="0"/>
      <dgm:spPr/>
    </dgm:pt>
    <dgm:pt modelId="{ABC5EF06-CAA4-9145-B9F0-609D8AB574DD}" type="pres">
      <dgm:prSet presAssocID="{EA10CEF7-A925-0E46-9478-E9753B9FA8E8}" presName="rootText" presStyleLbl="node1" presStyleIdx="2" presStyleCnt="3"/>
      <dgm:spPr/>
      <dgm:t>
        <a:bodyPr/>
        <a:lstStyle/>
        <a:p>
          <a:endParaRPr lang="en-US"/>
        </a:p>
      </dgm:t>
    </dgm:pt>
    <dgm:pt modelId="{0CEDF911-3370-7844-95B0-ADA651215F44}" type="pres">
      <dgm:prSet presAssocID="{EA10CEF7-A925-0E46-9478-E9753B9FA8E8}" presName="rootConnector" presStyleLbl="node1" presStyleIdx="2" presStyleCnt="3"/>
      <dgm:spPr/>
      <dgm:t>
        <a:bodyPr/>
        <a:lstStyle/>
        <a:p>
          <a:endParaRPr lang="en-US"/>
        </a:p>
      </dgm:t>
    </dgm:pt>
    <dgm:pt modelId="{1928BCDB-AEB1-9847-944D-875D6B611193}" type="pres">
      <dgm:prSet presAssocID="{EA10CEF7-A925-0E46-9478-E9753B9FA8E8}" presName="childShape" presStyleCnt="0"/>
      <dgm:spPr/>
    </dgm:pt>
    <dgm:pt modelId="{93D87D5C-21EF-5B44-8CBD-F2D48DA48155}" type="pres">
      <dgm:prSet presAssocID="{AB8759D2-2BA7-5B40-84AB-F9E7C267DEB1}" presName="Name13" presStyleLbl="parChTrans1D2" presStyleIdx="4" presStyleCnt="6"/>
      <dgm:spPr/>
      <dgm:t>
        <a:bodyPr/>
        <a:lstStyle/>
        <a:p>
          <a:endParaRPr lang="en-US"/>
        </a:p>
      </dgm:t>
    </dgm:pt>
    <dgm:pt modelId="{D45701D8-B40D-4243-BEA2-545020FAB361}" type="pres">
      <dgm:prSet presAssocID="{C3735F2F-4C60-E441-8965-0389E1A2BA9E}" presName="childText" presStyleLbl="bgAcc1" presStyleIdx="4" presStyleCnt="6">
        <dgm:presLayoutVars>
          <dgm:bulletEnabled val="1"/>
        </dgm:presLayoutVars>
      </dgm:prSet>
      <dgm:spPr/>
      <dgm:t>
        <a:bodyPr/>
        <a:lstStyle/>
        <a:p>
          <a:endParaRPr lang="en-US"/>
        </a:p>
      </dgm:t>
    </dgm:pt>
    <dgm:pt modelId="{95BCCC29-E8F9-EA42-BA9C-455D395D5BF0}" type="pres">
      <dgm:prSet presAssocID="{7FE9465D-3637-F047-AC57-D6A62820077E}" presName="Name13" presStyleLbl="parChTrans1D2" presStyleIdx="5" presStyleCnt="6"/>
      <dgm:spPr/>
      <dgm:t>
        <a:bodyPr/>
        <a:lstStyle/>
        <a:p>
          <a:endParaRPr lang="en-US"/>
        </a:p>
      </dgm:t>
    </dgm:pt>
    <dgm:pt modelId="{D50C1EA4-7FE2-FC42-933B-705322DB5DE9}" type="pres">
      <dgm:prSet presAssocID="{F27E277D-CEDA-CC4C-B7DB-1AFF7AA37688}" presName="childText" presStyleLbl="bgAcc1" presStyleIdx="5" presStyleCnt="6">
        <dgm:presLayoutVars>
          <dgm:bulletEnabled val="1"/>
        </dgm:presLayoutVars>
      </dgm:prSet>
      <dgm:spPr/>
      <dgm:t>
        <a:bodyPr/>
        <a:lstStyle/>
        <a:p>
          <a:endParaRPr lang="en-US"/>
        </a:p>
      </dgm:t>
    </dgm:pt>
  </dgm:ptLst>
  <dgm:cxnLst>
    <dgm:cxn modelId="{971BD3C1-1DA9-804F-9EF2-B448B3DAD19F}" type="presOf" srcId="{AB8759D2-2BA7-5B40-84AB-F9E7C267DEB1}" destId="{93D87D5C-21EF-5B44-8CBD-F2D48DA48155}" srcOrd="0" destOrd="0" presId="urn:microsoft.com/office/officeart/2005/8/layout/hierarchy3"/>
    <dgm:cxn modelId="{6F07D3A7-3C37-C043-BDD1-3404CADC7316}" type="presOf" srcId="{6BD461D0-B8FD-6D40-B71D-97B1CE4E2BAB}" destId="{565ECCCD-ED71-5444-9446-9E1089A1B6D1}" srcOrd="0" destOrd="0" presId="urn:microsoft.com/office/officeart/2005/8/layout/hierarchy3"/>
    <dgm:cxn modelId="{3A079B70-C2EA-CF4B-92DA-1BEAD3E41715}" type="presOf" srcId="{E12A71B2-390E-B946-B1D4-D17A2BC419F3}" destId="{B6F55CDD-A16C-8C45-981C-3D4BF8AE6628}" srcOrd="0" destOrd="0" presId="urn:microsoft.com/office/officeart/2005/8/layout/hierarchy3"/>
    <dgm:cxn modelId="{7B9EB7E5-CEC9-134F-B954-61811BDB6B44}" type="presOf" srcId="{EA10CEF7-A925-0E46-9478-E9753B9FA8E8}" destId="{0CEDF911-3370-7844-95B0-ADA651215F44}" srcOrd="1" destOrd="0" presId="urn:microsoft.com/office/officeart/2005/8/layout/hierarchy3"/>
    <dgm:cxn modelId="{ABBBE0D4-D0ED-2642-9665-2C8FA99CB3D8}" type="presOf" srcId="{EA10CEF7-A925-0E46-9478-E9753B9FA8E8}" destId="{ABC5EF06-CAA4-9145-B9F0-609D8AB574DD}" srcOrd="0" destOrd="0" presId="urn:microsoft.com/office/officeart/2005/8/layout/hierarchy3"/>
    <dgm:cxn modelId="{4C5A3CD6-48AD-1041-8FA1-B1747B25F41A}" type="presOf" srcId="{2FE5E505-EBCD-EC44-8200-326C84D12AB7}" destId="{4D16BDB2-C4A9-594E-A5BC-BB8D3F243025}" srcOrd="0" destOrd="0" presId="urn:microsoft.com/office/officeart/2005/8/layout/hierarchy3"/>
    <dgm:cxn modelId="{57E4F824-1F10-6041-AE85-E7482C3450E3}" srcId="{6BD461D0-B8FD-6D40-B71D-97B1CE4E2BAB}" destId="{B629EEA5-D0FE-C944-B86F-673365195185}" srcOrd="1" destOrd="0" parTransId="{51EB482C-AB27-EA4A-B81C-5D606BA40370}" sibTransId="{E1E9321E-1B7B-B14C-8695-C556B97D335F}"/>
    <dgm:cxn modelId="{EC55DE71-3B01-B64A-8369-3EDC50318B05}" srcId="{71C9CEB9-1844-F141-B71F-B51245E4504D}" destId="{EA10CEF7-A925-0E46-9478-E9753B9FA8E8}" srcOrd="2" destOrd="0" parTransId="{92782A82-0C79-BA4F-8F2F-8998E6549989}" sibTransId="{6B9B16D4-97F9-574B-8019-F6AA31CC7857}"/>
    <dgm:cxn modelId="{DC7DE7FA-CFAF-F04F-99C5-369F3E187FAE}" type="presOf" srcId="{260D5EBC-801A-5449-9B96-67F615C0C1A3}" destId="{5BE7739D-78E6-204E-8B22-B533ECEDD717}" srcOrd="0" destOrd="0" presId="urn:microsoft.com/office/officeart/2005/8/layout/hierarchy3"/>
    <dgm:cxn modelId="{E39E2BA4-B0E0-404E-A207-A74F07AF8008}" type="presOf" srcId="{7FE9465D-3637-F047-AC57-D6A62820077E}" destId="{95BCCC29-E8F9-EA42-BA9C-455D395D5BF0}" srcOrd="0" destOrd="0" presId="urn:microsoft.com/office/officeart/2005/8/layout/hierarchy3"/>
    <dgm:cxn modelId="{445A49CF-2C8A-B643-8C98-45D79EE1985C}" srcId="{6BD461D0-B8FD-6D40-B71D-97B1CE4E2BAB}" destId="{260D5EBC-801A-5449-9B96-67F615C0C1A3}" srcOrd="0" destOrd="0" parTransId="{8B23CFD5-2D8A-D640-A360-78908305FAE3}" sibTransId="{F252AB1D-168E-5148-9119-5FB308E56C06}"/>
    <dgm:cxn modelId="{436B6D56-2883-F34C-9BA7-A9D0B6C117FD}" type="presOf" srcId="{B629EEA5-D0FE-C944-B86F-673365195185}" destId="{0FDCE534-630D-8C41-AC40-E20A183DEB11}" srcOrd="0" destOrd="0" presId="urn:microsoft.com/office/officeart/2005/8/layout/hierarchy3"/>
    <dgm:cxn modelId="{555F9273-A1DA-6541-A0BA-B1A76D15EA3F}" srcId="{2B59C7CE-E54D-F947-A14B-24567F0EBB02}" destId="{2FE5E505-EBCD-EC44-8200-326C84D12AB7}" srcOrd="0" destOrd="0" parTransId="{7787BB3D-324E-3E4C-9D8F-C35BE9DA63E1}" sibTransId="{ED1147E9-7A08-554B-844F-E81CA7D10647}"/>
    <dgm:cxn modelId="{C7769A78-D449-B348-8C26-BC5F3FA973B1}" type="presOf" srcId="{60F2EA60-192C-E74B-AC57-E0B663DF8E4F}" destId="{0B2ED069-D54F-BE46-9121-91B21AA989BC}" srcOrd="0" destOrd="0" presId="urn:microsoft.com/office/officeart/2005/8/layout/hierarchy3"/>
    <dgm:cxn modelId="{4A777EC1-78D2-E64C-8802-B07B3321C381}" srcId="{71C9CEB9-1844-F141-B71F-B51245E4504D}" destId="{2B59C7CE-E54D-F947-A14B-24567F0EBB02}" srcOrd="0" destOrd="0" parTransId="{A6AD349C-35FE-0144-A14C-F3DDC5CD3BD7}" sibTransId="{41580BDC-7ABF-E34F-891A-CA31C8E73583}"/>
    <dgm:cxn modelId="{8EBFFD58-9E2E-0D4F-ABB1-7BDFDB80A097}" srcId="{EA10CEF7-A925-0E46-9478-E9753B9FA8E8}" destId="{F27E277D-CEDA-CC4C-B7DB-1AFF7AA37688}" srcOrd="1" destOrd="0" parTransId="{7FE9465D-3637-F047-AC57-D6A62820077E}" sibTransId="{53EC69FB-A4D8-DC46-B2F1-C4FF0E6A4CC0}"/>
    <dgm:cxn modelId="{5768E4D4-524F-C64C-9380-6F1E6CEAAC05}" type="presOf" srcId="{2B59C7CE-E54D-F947-A14B-24567F0EBB02}" destId="{B61CAA1D-CEEC-4C4C-8DFB-4ABF13F3D797}" srcOrd="0" destOrd="0" presId="urn:microsoft.com/office/officeart/2005/8/layout/hierarchy3"/>
    <dgm:cxn modelId="{48A537F5-2437-CA4E-A559-8FABA4AA9AF2}" type="presOf" srcId="{F27E277D-CEDA-CC4C-B7DB-1AFF7AA37688}" destId="{D50C1EA4-7FE2-FC42-933B-705322DB5DE9}" srcOrd="0" destOrd="0" presId="urn:microsoft.com/office/officeart/2005/8/layout/hierarchy3"/>
    <dgm:cxn modelId="{5FB0E2BB-62A9-F848-88FD-2B69975A4C2C}" type="presOf" srcId="{C3735F2F-4C60-E441-8965-0389E1A2BA9E}" destId="{D45701D8-B40D-4243-BEA2-545020FAB361}" srcOrd="0" destOrd="0" presId="urn:microsoft.com/office/officeart/2005/8/layout/hierarchy3"/>
    <dgm:cxn modelId="{DB530244-2101-B14B-8AC3-354BCBA81769}" type="presOf" srcId="{2B59C7CE-E54D-F947-A14B-24567F0EBB02}" destId="{B5E6DABA-1C5A-5F4B-A11C-A54073A44895}" srcOrd="1" destOrd="0" presId="urn:microsoft.com/office/officeart/2005/8/layout/hierarchy3"/>
    <dgm:cxn modelId="{B31E9BEB-69B8-9A48-A921-C842E02C01D6}" type="presOf" srcId="{8B23CFD5-2D8A-D640-A360-78908305FAE3}" destId="{453D92BF-D93A-7B44-9473-B6B0B0500BE2}" srcOrd="0" destOrd="0" presId="urn:microsoft.com/office/officeart/2005/8/layout/hierarchy3"/>
    <dgm:cxn modelId="{83FF0E1E-2D65-8D49-B4EF-B4D7AC28CDDC}" srcId="{EA10CEF7-A925-0E46-9478-E9753B9FA8E8}" destId="{C3735F2F-4C60-E441-8965-0389E1A2BA9E}" srcOrd="0" destOrd="0" parTransId="{AB8759D2-2BA7-5B40-84AB-F9E7C267DEB1}" sibTransId="{0B0B7681-7DFB-494C-9A4D-F561C589CB37}"/>
    <dgm:cxn modelId="{6ACBD71D-3FF7-5C43-BCC4-8FED855185A1}" type="presOf" srcId="{6BD461D0-B8FD-6D40-B71D-97B1CE4E2BAB}" destId="{3EFDB671-A0A1-904F-B5DB-93935C300F58}" srcOrd="1" destOrd="0" presId="urn:microsoft.com/office/officeart/2005/8/layout/hierarchy3"/>
    <dgm:cxn modelId="{42819058-2D2F-C24B-9A07-3BDD923B653D}" srcId="{71C9CEB9-1844-F141-B71F-B51245E4504D}" destId="{6BD461D0-B8FD-6D40-B71D-97B1CE4E2BAB}" srcOrd="1" destOrd="0" parTransId="{5554F65C-0744-354E-A249-2B3F809AD226}" sibTransId="{422D936E-2DD1-4748-A7B5-F3802DB4CCE6}"/>
    <dgm:cxn modelId="{7B0CF994-205E-114A-B2D3-BD51C0C08F6A}" type="presOf" srcId="{7787BB3D-324E-3E4C-9D8F-C35BE9DA63E1}" destId="{4D143000-77EF-994E-A5D1-485E7CCA6509}" srcOrd="0" destOrd="0" presId="urn:microsoft.com/office/officeart/2005/8/layout/hierarchy3"/>
    <dgm:cxn modelId="{9990E28A-B54E-9F47-AE7A-A7A77891F2A4}" type="presOf" srcId="{51EB482C-AB27-EA4A-B81C-5D606BA40370}" destId="{7C57540A-CAF7-D14E-8F72-A5BDB28C5EC6}" srcOrd="0" destOrd="0" presId="urn:microsoft.com/office/officeart/2005/8/layout/hierarchy3"/>
    <dgm:cxn modelId="{34DABCF1-B995-D84C-8A33-5CBC9BAA058A}" srcId="{2B59C7CE-E54D-F947-A14B-24567F0EBB02}" destId="{E12A71B2-390E-B946-B1D4-D17A2BC419F3}" srcOrd="1" destOrd="0" parTransId="{60F2EA60-192C-E74B-AC57-E0B663DF8E4F}" sibTransId="{16613060-4521-3B4B-B04A-E79194ACFC40}"/>
    <dgm:cxn modelId="{96662226-AF0E-2C4D-8B0A-8624FCF2B6F8}" type="presOf" srcId="{71C9CEB9-1844-F141-B71F-B51245E4504D}" destId="{0926F015-D8F4-6E42-B2A4-6EF5D5E1D0A9}" srcOrd="0" destOrd="0" presId="urn:microsoft.com/office/officeart/2005/8/layout/hierarchy3"/>
    <dgm:cxn modelId="{24A57BED-D37B-B84D-96B4-4E91A504FAB1}" type="presParOf" srcId="{0926F015-D8F4-6E42-B2A4-6EF5D5E1D0A9}" destId="{DC76D453-48A4-D14F-8C3D-84BEE9AF4290}" srcOrd="0" destOrd="0" presId="urn:microsoft.com/office/officeart/2005/8/layout/hierarchy3"/>
    <dgm:cxn modelId="{499B4587-C687-A74A-B6A7-3DCC3C720A40}" type="presParOf" srcId="{DC76D453-48A4-D14F-8C3D-84BEE9AF4290}" destId="{ADCB2AC2-DA40-6D46-9ACE-04B8F3DC1600}" srcOrd="0" destOrd="0" presId="urn:microsoft.com/office/officeart/2005/8/layout/hierarchy3"/>
    <dgm:cxn modelId="{645FE8F9-3056-1943-954C-6C9338D8A7AD}" type="presParOf" srcId="{ADCB2AC2-DA40-6D46-9ACE-04B8F3DC1600}" destId="{B61CAA1D-CEEC-4C4C-8DFB-4ABF13F3D797}" srcOrd="0" destOrd="0" presId="urn:microsoft.com/office/officeart/2005/8/layout/hierarchy3"/>
    <dgm:cxn modelId="{EDE4D242-25C1-234A-ADF9-7A91CB5AFD96}" type="presParOf" srcId="{ADCB2AC2-DA40-6D46-9ACE-04B8F3DC1600}" destId="{B5E6DABA-1C5A-5F4B-A11C-A54073A44895}" srcOrd="1" destOrd="0" presId="urn:microsoft.com/office/officeart/2005/8/layout/hierarchy3"/>
    <dgm:cxn modelId="{FD0B312D-9E76-EE43-96A4-4ADC891C1E3D}" type="presParOf" srcId="{DC76D453-48A4-D14F-8C3D-84BEE9AF4290}" destId="{95C90FB3-E0F6-7B45-B10D-DE8B97CE1745}" srcOrd="1" destOrd="0" presId="urn:microsoft.com/office/officeart/2005/8/layout/hierarchy3"/>
    <dgm:cxn modelId="{E778C124-B380-BD4D-8386-1C377F1C5FBB}" type="presParOf" srcId="{95C90FB3-E0F6-7B45-B10D-DE8B97CE1745}" destId="{4D143000-77EF-994E-A5D1-485E7CCA6509}" srcOrd="0" destOrd="0" presId="urn:microsoft.com/office/officeart/2005/8/layout/hierarchy3"/>
    <dgm:cxn modelId="{476565CE-013D-6C40-8585-9444061FA0A3}" type="presParOf" srcId="{95C90FB3-E0F6-7B45-B10D-DE8B97CE1745}" destId="{4D16BDB2-C4A9-594E-A5BC-BB8D3F243025}" srcOrd="1" destOrd="0" presId="urn:microsoft.com/office/officeart/2005/8/layout/hierarchy3"/>
    <dgm:cxn modelId="{EA639EEC-2CD2-724E-88EB-C5076C1A8C77}" type="presParOf" srcId="{95C90FB3-E0F6-7B45-B10D-DE8B97CE1745}" destId="{0B2ED069-D54F-BE46-9121-91B21AA989BC}" srcOrd="2" destOrd="0" presId="urn:microsoft.com/office/officeart/2005/8/layout/hierarchy3"/>
    <dgm:cxn modelId="{5F3C6BE7-F168-0D4E-8988-BF103EB2C8CF}" type="presParOf" srcId="{95C90FB3-E0F6-7B45-B10D-DE8B97CE1745}" destId="{B6F55CDD-A16C-8C45-981C-3D4BF8AE6628}" srcOrd="3" destOrd="0" presId="urn:microsoft.com/office/officeart/2005/8/layout/hierarchy3"/>
    <dgm:cxn modelId="{5070FB8E-06C1-5F4B-BBED-D73DC0E82713}" type="presParOf" srcId="{0926F015-D8F4-6E42-B2A4-6EF5D5E1D0A9}" destId="{A2C4151D-016C-034C-8E23-F2B2F1631EE3}" srcOrd="1" destOrd="0" presId="urn:microsoft.com/office/officeart/2005/8/layout/hierarchy3"/>
    <dgm:cxn modelId="{2FDDCC05-8109-F948-8609-7BD482E8B9D4}" type="presParOf" srcId="{A2C4151D-016C-034C-8E23-F2B2F1631EE3}" destId="{0478A661-DCAE-8F49-A5EF-6DD66D4069AF}" srcOrd="0" destOrd="0" presId="urn:microsoft.com/office/officeart/2005/8/layout/hierarchy3"/>
    <dgm:cxn modelId="{F8F25898-C40E-DD4E-BFCE-7057DB939773}" type="presParOf" srcId="{0478A661-DCAE-8F49-A5EF-6DD66D4069AF}" destId="{565ECCCD-ED71-5444-9446-9E1089A1B6D1}" srcOrd="0" destOrd="0" presId="urn:microsoft.com/office/officeart/2005/8/layout/hierarchy3"/>
    <dgm:cxn modelId="{E0EF3E7F-C330-7E45-9364-0C713583C615}" type="presParOf" srcId="{0478A661-DCAE-8F49-A5EF-6DD66D4069AF}" destId="{3EFDB671-A0A1-904F-B5DB-93935C300F58}" srcOrd="1" destOrd="0" presId="urn:microsoft.com/office/officeart/2005/8/layout/hierarchy3"/>
    <dgm:cxn modelId="{2E0DAB14-E615-7941-B155-E631B4E15B1F}" type="presParOf" srcId="{A2C4151D-016C-034C-8E23-F2B2F1631EE3}" destId="{57A7F1DB-75F5-714D-821B-8C11D1914B46}" srcOrd="1" destOrd="0" presId="urn:microsoft.com/office/officeart/2005/8/layout/hierarchy3"/>
    <dgm:cxn modelId="{D5B66AAD-6273-214F-AC7E-1271CB7C41DA}" type="presParOf" srcId="{57A7F1DB-75F5-714D-821B-8C11D1914B46}" destId="{453D92BF-D93A-7B44-9473-B6B0B0500BE2}" srcOrd="0" destOrd="0" presId="urn:microsoft.com/office/officeart/2005/8/layout/hierarchy3"/>
    <dgm:cxn modelId="{68158343-1112-1E40-9CA2-BC8E73480ECD}" type="presParOf" srcId="{57A7F1DB-75F5-714D-821B-8C11D1914B46}" destId="{5BE7739D-78E6-204E-8B22-B533ECEDD717}" srcOrd="1" destOrd="0" presId="urn:microsoft.com/office/officeart/2005/8/layout/hierarchy3"/>
    <dgm:cxn modelId="{E79AE9EC-A509-284B-A6CB-FE1AC6366A4B}" type="presParOf" srcId="{57A7F1DB-75F5-714D-821B-8C11D1914B46}" destId="{7C57540A-CAF7-D14E-8F72-A5BDB28C5EC6}" srcOrd="2" destOrd="0" presId="urn:microsoft.com/office/officeart/2005/8/layout/hierarchy3"/>
    <dgm:cxn modelId="{021FE8C4-4B0D-C34D-856F-B0CC72178213}" type="presParOf" srcId="{57A7F1DB-75F5-714D-821B-8C11D1914B46}" destId="{0FDCE534-630D-8C41-AC40-E20A183DEB11}" srcOrd="3" destOrd="0" presId="urn:microsoft.com/office/officeart/2005/8/layout/hierarchy3"/>
    <dgm:cxn modelId="{4F50DB7A-CBEC-E644-A137-FEC5AE18E5AA}" type="presParOf" srcId="{0926F015-D8F4-6E42-B2A4-6EF5D5E1D0A9}" destId="{D21AE06D-E62A-8A46-B27B-B80AF35F5FBC}" srcOrd="2" destOrd="0" presId="urn:microsoft.com/office/officeart/2005/8/layout/hierarchy3"/>
    <dgm:cxn modelId="{CA482631-E515-2641-AA99-A9451AFC3E0F}" type="presParOf" srcId="{D21AE06D-E62A-8A46-B27B-B80AF35F5FBC}" destId="{6524BD0D-2CED-A84F-9129-4769C0C2530F}" srcOrd="0" destOrd="0" presId="urn:microsoft.com/office/officeart/2005/8/layout/hierarchy3"/>
    <dgm:cxn modelId="{0ACBE7F7-DA84-564F-B824-E020BE892638}" type="presParOf" srcId="{6524BD0D-2CED-A84F-9129-4769C0C2530F}" destId="{ABC5EF06-CAA4-9145-B9F0-609D8AB574DD}" srcOrd="0" destOrd="0" presId="urn:microsoft.com/office/officeart/2005/8/layout/hierarchy3"/>
    <dgm:cxn modelId="{918B42FE-0284-3E4B-8AA8-913CD427CBA8}" type="presParOf" srcId="{6524BD0D-2CED-A84F-9129-4769C0C2530F}" destId="{0CEDF911-3370-7844-95B0-ADA651215F44}" srcOrd="1" destOrd="0" presId="urn:microsoft.com/office/officeart/2005/8/layout/hierarchy3"/>
    <dgm:cxn modelId="{37566749-EEC3-0B43-97A6-93EDFD277902}" type="presParOf" srcId="{D21AE06D-E62A-8A46-B27B-B80AF35F5FBC}" destId="{1928BCDB-AEB1-9847-944D-875D6B611193}" srcOrd="1" destOrd="0" presId="urn:microsoft.com/office/officeart/2005/8/layout/hierarchy3"/>
    <dgm:cxn modelId="{C44D7A29-659C-FA46-91A7-C17481259850}" type="presParOf" srcId="{1928BCDB-AEB1-9847-944D-875D6B611193}" destId="{93D87D5C-21EF-5B44-8CBD-F2D48DA48155}" srcOrd="0" destOrd="0" presId="urn:microsoft.com/office/officeart/2005/8/layout/hierarchy3"/>
    <dgm:cxn modelId="{37BBD8C2-1B98-1C49-8AB8-0D1F766D55AF}" type="presParOf" srcId="{1928BCDB-AEB1-9847-944D-875D6B611193}" destId="{D45701D8-B40D-4243-BEA2-545020FAB361}" srcOrd="1" destOrd="0" presId="urn:microsoft.com/office/officeart/2005/8/layout/hierarchy3"/>
    <dgm:cxn modelId="{A890A26F-F8A4-1C48-A1CF-23F57658F53A}" type="presParOf" srcId="{1928BCDB-AEB1-9847-944D-875D6B611193}" destId="{95BCCC29-E8F9-EA42-BA9C-455D395D5BF0}" srcOrd="2" destOrd="0" presId="urn:microsoft.com/office/officeart/2005/8/layout/hierarchy3"/>
    <dgm:cxn modelId="{185ED6FB-72B2-F541-BBCB-45AF46DB98CE}" type="presParOf" srcId="{1928BCDB-AEB1-9847-944D-875D6B611193}" destId="{D50C1EA4-7FE2-FC42-933B-705322DB5DE9}"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491357-7B43-E247-9F12-10C00DF57211}"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en-US"/>
        </a:p>
      </dgm:t>
    </dgm:pt>
    <dgm:pt modelId="{81F60083-25F8-AB41-B092-2AE4B564D473}">
      <dgm:prSet phldrT="[Text]" custT="1"/>
      <dgm:spPr>
        <a:solidFill>
          <a:srgbClr val="0D64A9"/>
        </a:solidFill>
        <a:ln>
          <a:noFill/>
        </a:ln>
      </dgm:spPr>
      <dgm:t>
        <a:bodyPr/>
        <a:lstStyle/>
        <a:p>
          <a:r>
            <a:rPr lang="en-US" sz="1800" dirty="0" smtClean="0">
              <a:solidFill>
                <a:srgbClr val="FFFFFF"/>
              </a:solidFill>
              <a:latin typeface="Corbel"/>
              <a:cs typeface="Corbel"/>
            </a:rPr>
            <a:t>INFORMED SOCIETY</a:t>
          </a:r>
          <a:endParaRPr lang="en-US" sz="1800" dirty="0">
            <a:solidFill>
              <a:schemeClr val="bg1"/>
            </a:solidFill>
            <a:latin typeface="Corbel"/>
            <a:cs typeface="Corbel"/>
          </a:endParaRPr>
        </a:p>
      </dgm:t>
    </dgm:pt>
    <dgm:pt modelId="{379D7077-7D3D-F243-A919-C83C9F3F8203}" type="parTrans" cxnId="{5513D8C7-C587-9A48-9D0A-97F758F31F09}">
      <dgm:prSet/>
      <dgm:spPr/>
      <dgm:t>
        <a:bodyPr/>
        <a:lstStyle/>
        <a:p>
          <a:endParaRPr lang="en-US"/>
        </a:p>
      </dgm:t>
    </dgm:pt>
    <dgm:pt modelId="{F98AA7CE-1B21-1B45-BD6A-C93C533D4346}" type="sibTrans" cxnId="{5513D8C7-C587-9A48-9D0A-97F758F31F09}">
      <dgm:prSet/>
      <dgm:spPr/>
      <dgm:t>
        <a:bodyPr/>
        <a:lstStyle/>
        <a:p>
          <a:endParaRPr lang="en-US"/>
        </a:p>
      </dgm:t>
    </dgm:pt>
    <dgm:pt modelId="{E62753C7-12A9-49C2-9EE4-230E83027AF3}">
      <dgm:prSet phldrT="[Text]" custT="1"/>
      <dgm:spPr>
        <a:noFill/>
        <a:ln>
          <a:noFill/>
        </a:ln>
      </dgm:spPr>
      <dgm:t>
        <a:bodyPr/>
        <a:lstStyle/>
        <a:p>
          <a:pPr algn="l"/>
          <a:r>
            <a:rPr lang="en-US" sz="1600" dirty="0" smtClean="0">
              <a:solidFill>
                <a:srgbClr val="000090"/>
              </a:solidFill>
              <a:latin typeface="Corbel"/>
              <a:cs typeface="Corbel"/>
            </a:rPr>
            <a:t>Bringing together researchers, industry, and NGOs</a:t>
          </a:r>
          <a:endParaRPr lang="en-US" sz="1600" dirty="0">
            <a:solidFill>
              <a:srgbClr val="000090"/>
            </a:solidFill>
            <a:latin typeface="Corbel"/>
            <a:cs typeface="Corbel"/>
          </a:endParaRPr>
        </a:p>
      </dgm:t>
    </dgm:pt>
    <dgm:pt modelId="{B8E404C8-F121-4211-B190-EF9A616C47C6}" type="parTrans" cxnId="{3AE66496-860A-432B-AA8B-2F32D63F9104}">
      <dgm:prSet/>
      <dgm:spPr/>
      <dgm:t>
        <a:bodyPr/>
        <a:lstStyle/>
        <a:p>
          <a:endParaRPr lang="en-US"/>
        </a:p>
      </dgm:t>
    </dgm:pt>
    <dgm:pt modelId="{E55216D0-C802-4F7D-BE68-745D1DE81727}" type="sibTrans" cxnId="{3AE66496-860A-432B-AA8B-2F32D63F9104}">
      <dgm:prSet/>
      <dgm:spPr/>
      <dgm:t>
        <a:bodyPr/>
        <a:lstStyle/>
        <a:p>
          <a:endParaRPr lang="en-US"/>
        </a:p>
      </dgm:t>
    </dgm:pt>
    <dgm:pt modelId="{174E73AB-BA62-4EC8-A639-EB91C6CFF5E7}">
      <dgm:prSet phldrT="[Text]" custT="1"/>
      <dgm:spPr>
        <a:noFill/>
        <a:ln>
          <a:noFill/>
        </a:ln>
      </dgm:spPr>
      <dgm:t>
        <a:bodyPr/>
        <a:lstStyle/>
        <a:p>
          <a:pPr algn="l"/>
          <a:r>
            <a:rPr lang="en-US" sz="1600" b="0" dirty="0" smtClean="0">
              <a:solidFill>
                <a:srgbClr val="000090"/>
              </a:solidFill>
              <a:latin typeface="Corbel"/>
              <a:cs typeface="Corbel"/>
            </a:rPr>
            <a:t>Hazard management</a:t>
          </a:r>
          <a:endParaRPr lang="en-US" sz="1600" dirty="0">
            <a:solidFill>
              <a:srgbClr val="000090"/>
            </a:solidFill>
            <a:latin typeface="Corbel"/>
            <a:cs typeface="Corbel"/>
          </a:endParaRPr>
        </a:p>
      </dgm:t>
    </dgm:pt>
    <dgm:pt modelId="{6C58320D-FD94-45AE-BC94-0A7C9B0DBBB5}" type="sibTrans" cxnId="{683B23E5-8EEF-449F-A47B-E3CC514D7B26}">
      <dgm:prSet/>
      <dgm:spPr/>
      <dgm:t>
        <a:bodyPr/>
        <a:lstStyle/>
        <a:p>
          <a:endParaRPr lang="en-US"/>
        </a:p>
      </dgm:t>
    </dgm:pt>
    <dgm:pt modelId="{D9F90E4A-3F1E-440A-AC6E-4F0022269F8D}" type="parTrans" cxnId="{683B23E5-8EEF-449F-A47B-E3CC514D7B26}">
      <dgm:prSet/>
      <dgm:spPr/>
      <dgm:t>
        <a:bodyPr/>
        <a:lstStyle/>
        <a:p>
          <a:endParaRPr lang="en-US"/>
        </a:p>
      </dgm:t>
    </dgm:pt>
    <dgm:pt modelId="{D85DA379-BF54-4C73-B29F-A1C12592CCD6}">
      <dgm:prSet phldrT="[Text]" custT="1"/>
      <dgm:spPr>
        <a:noFill/>
        <a:ln>
          <a:noFill/>
        </a:ln>
      </dgm:spPr>
      <dgm:t>
        <a:bodyPr/>
        <a:lstStyle/>
        <a:p>
          <a:pPr algn="l"/>
          <a:r>
            <a:rPr lang="en-US" sz="1600" dirty="0" smtClean="0">
              <a:solidFill>
                <a:srgbClr val="000090"/>
              </a:solidFill>
              <a:latin typeface="Corbel"/>
              <a:cs typeface="Corbel"/>
            </a:rPr>
            <a:t>Better techniques &amp; policies</a:t>
          </a:r>
          <a:endParaRPr lang="en-US" sz="1600" dirty="0">
            <a:solidFill>
              <a:srgbClr val="000090"/>
            </a:solidFill>
            <a:latin typeface="Corbel"/>
            <a:cs typeface="Corbel"/>
          </a:endParaRPr>
        </a:p>
      </dgm:t>
    </dgm:pt>
    <dgm:pt modelId="{2EF56698-7DC3-46CA-8AF9-1C37784882A8}" type="sibTrans" cxnId="{CBDF79D6-6799-4E6F-8FAB-2B02B329DA73}">
      <dgm:prSet/>
      <dgm:spPr/>
      <dgm:t>
        <a:bodyPr/>
        <a:lstStyle/>
        <a:p>
          <a:endParaRPr lang="en-US"/>
        </a:p>
      </dgm:t>
    </dgm:pt>
    <dgm:pt modelId="{834AA15B-8A5C-4357-A7C9-4F0E2935069E}" type="parTrans" cxnId="{CBDF79D6-6799-4E6F-8FAB-2B02B329DA73}">
      <dgm:prSet/>
      <dgm:spPr/>
      <dgm:t>
        <a:bodyPr/>
        <a:lstStyle/>
        <a:p>
          <a:endParaRPr lang="en-US"/>
        </a:p>
      </dgm:t>
    </dgm:pt>
    <dgm:pt modelId="{C26C3632-3B99-413C-9D81-90C45D908D1E}">
      <dgm:prSet phldrT="[Text]" custT="1"/>
      <dgm:spPr>
        <a:noFill/>
        <a:ln>
          <a:noFill/>
        </a:ln>
      </dgm:spPr>
      <dgm:t>
        <a:bodyPr/>
        <a:lstStyle/>
        <a:p>
          <a:r>
            <a:rPr lang="en-US" sz="1600" dirty="0" smtClean="0">
              <a:solidFill>
                <a:srgbClr val="000090"/>
              </a:solidFill>
              <a:latin typeface="Corbel"/>
              <a:cs typeface="Corbel"/>
            </a:rPr>
            <a:t>More people using research results</a:t>
          </a:r>
          <a:endParaRPr lang="en-US" sz="1600" dirty="0">
            <a:solidFill>
              <a:srgbClr val="000090"/>
            </a:solidFill>
            <a:latin typeface="Corbel"/>
            <a:cs typeface="Corbel"/>
          </a:endParaRPr>
        </a:p>
      </dgm:t>
    </dgm:pt>
    <dgm:pt modelId="{1DBF5C40-AA06-4991-9F29-571290F99AB1}" type="parTrans" cxnId="{C7886FF4-5346-4A77-A39D-014581843922}">
      <dgm:prSet/>
      <dgm:spPr/>
      <dgm:t>
        <a:bodyPr/>
        <a:lstStyle/>
        <a:p>
          <a:endParaRPr lang="en-US"/>
        </a:p>
      </dgm:t>
    </dgm:pt>
    <dgm:pt modelId="{1D86B3C8-DC19-4495-9A31-5DB8F7DD5957}" type="sibTrans" cxnId="{C7886FF4-5346-4A77-A39D-014581843922}">
      <dgm:prSet/>
      <dgm:spPr/>
      <dgm:t>
        <a:bodyPr/>
        <a:lstStyle/>
        <a:p>
          <a:endParaRPr lang="en-US"/>
        </a:p>
      </dgm:t>
    </dgm:pt>
    <dgm:pt modelId="{455CCFA5-C872-48ED-A9D2-2B276606AC51}">
      <dgm:prSet phldrT="[Text]" custT="1"/>
      <dgm:spPr>
        <a:noFill/>
        <a:ln>
          <a:noFill/>
        </a:ln>
      </dgm:spPr>
      <dgm:t>
        <a:bodyPr/>
        <a:lstStyle/>
        <a:p>
          <a:r>
            <a:rPr lang="en-US" sz="1600" dirty="0" smtClean="0">
              <a:solidFill>
                <a:srgbClr val="000090"/>
              </a:solidFill>
              <a:latin typeface="Corbel"/>
              <a:cs typeface="Corbel"/>
            </a:rPr>
            <a:t>Information about the ocean readily available</a:t>
          </a:r>
          <a:endParaRPr lang="en-US" sz="1600" dirty="0">
            <a:solidFill>
              <a:srgbClr val="000090"/>
            </a:solidFill>
            <a:latin typeface="Corbel"/>
            <a:cs typeface="Corbel"/>
          </a:endParaRPr>
        </a:p>
      </dgm:t>
    </dgm:pt>
    <dgm:pt modelId="{6A191F7E-C9BD-4178-B77D-1FAAC8389E58}" type="parTrans" cxnId="{904D1E96-FFED-4B72-BABD-7366F7865BA5}">
      <dgm:prSet/>
      <dgm:spPr/>
      <dgm:t>
        <a:bodyPr/>
        <a:lstStyle/>
        <a:p>
          <a:endParaRPr lang="en-US"/>
        </a:p>
      </dgm:t>
    </dgm:pt>
    <dgm:pt modelId="{28FBB8EE-6D79-4C69-BA38-47DBD1FB05B8}" type="sibTrans" cxnId="{904D1E96-FFED-4B72-BABD-7366F7865BA5}">
      <dgm:prSet/>
      <dgm:spPr/>
      <dgm:t>
        <a:bodyPr/>
        <a:lstStyle/>
        <a:p>
          <a:endParaRPr lang="en-US"/>
        </a:p>
      </dgm:t>
    </dgm:pt>
    <dgm:pt modelId="{E0002A03-0819-4A6D-8BB7-F1BABDC3A325}">
      <dgm:prSet phldrT="[Text]" custT="1"/>
      <dgm:spPr>
        <a:solidFill>
          <a:srgbClr val="0D64A9"/>
        </a:solidFill>
        <a:ln>
          <a:noFill/>
        </a:ln>
      </dgm:spPr>
      <dgm:t>
        <a:bodyPr/>
        <a:lstStyle/>
        <a:p>
          <a:r>
            <a:rPr lang="en-US" sz="1800" dirty="0" smtClean="0">
              <a:solidFill>
                <a:srgbClr val="FFFFFF"/>
              </a:solidFill>
              <a:latin typeface="Corbel"/>
              <a:cs typeface="Corbel"/>
            </a:rPr>
            <a:t>COORDINATED CANADIAN APPROACH</a:t>
          </a:r>
          <a:endParaRPr lang="en-US" sz="1800" dirty="0" smtClean="0">
            <a:solidFill>
              <a:schemeClr val="tx1">
                <a:lumMod val="75000"/>
                <a:lumOff val="25000"/>
              </a:schemeClr>
            </a:solidFill>
            <a:latin typeface="Corbel"/>
            <a:cs typeface="Corbel"/>
          </a:endParaRPr>
        </a:p>
      </dgm:t>
    </dgm:pt>
    <dgm:pt modelId="{9E938EAD-C768-429E-8E82-AD7CDBD08292}" type="parTrans" cxnId="{A54F752D-6899-49C4-A80A-6A19D428136A}">
      <dgm:prSet/>
      <dgm:spPr/>
      <dgm:t>
        <a:bodyPr/>
        <a:lstStyle/>
        <a:p>
          <a:endParaRPr lang="en-US"/>
        </a:p>
      </dgm:t>
    </dgm:pt>
    <dgm:pt modelId="{D87D0C2F-48B2-4D0E-9088-9A5B94D8C776}" type="sibTrans" cxnId="{A54F752D-6899-49C4-A80A-6A19D428136A}">
      <dgm:prSet/>
      <dgm:spPr/>
      <dgm:t>
        <a:bodyPr/>
        <a:lstStyle/>
        <a:p>
          <a:endParaRPr lang="en-US"/>
        </a:p>
      </dgm:t>
    </dgm:pt>
    <dgm:pt modelId="{18E404AF-2DB9-4EBC-AA75-73C2A003338A}">
      <dgm:prSet phldrT="[Text]" custT="1"/>
      <dgm:spPr>
        <a:solidFill>
          <a:srgbClr val="0D64A9"/>
        </a:solidFill>
        <a:ln>
          <a:noFill/>
        </a:ln>
      </dgm:spPr>
      <dgm:t>
        <a:bodyPr/>
        <a:lstStyle/>
        <a:p>
          <a:pPr algn="ctr"/>
          <a:r>
            <a:rPr lang="en-US" sz="1800" dirty="0" smtClean="0">
              <a:solidFill>
                <a:schemeClr val="bg1"/>
              </a:solidFill>
              <a:latin typeface="Corbel"/>
              <a:cs typeface="Corbel"/>
            </a:rPr>
            <a:t>TRAINED PEOPLE</a:t>
          </a:r>
          <a:endParaRPr lang="en-US" sz="1800" dirty="0">
            <a:solidFill>
              <a:schemeClr val="tx1">
                <a:lumMod val="75000"/>
                <a:lumOff val="25000"/>
              </a:schemeClr>
            </a:solidFill>
            <a:latin typeface="Corbel"/>
            <a:cs typeface="Corbel"/>
          </a:endParaRPr>
        </a:p>
      </dgm:t>
    </dgm:pt>
    <dgm:pt modelId="{EAEF329C-08A7-42B4-8D18-B182169C507B}" type="parTrans" cxnId="{BD5E4C18-5A26-4716-8094-183173470886}">
      <dgm:prSet/>
      <dgm:spPr/>
      <dgm:t>
        <a:bodyPr/>
        <a:lstStyle/>
        <a:p>
          <a:endParaRPr lang="en-US"/>
        </a:p>
      </dgm:t>
    </dgm:pt>
    <dgm:pt modelId="{AA3FB369-8A76-4277-A630-9C23CB4C0184}" type="sibTrans" cxnId="{BD5E4C18-5A26-4716-8094-183173470886}">
      <dgm:prSet/>
      <dgm:spPr/>
      <dgm:t>
        <a:bodyPr/>
        <a:lstStyle/>
        <a:p>
          <a:endParaRPr lang="en-US"/>
        </a:p>
      </dgm:t>
    </dgm:pt>
    <dgm:pt modelId="{7F9D18D8-5A5C-4F3B-BB0F-CE7AB5ADD8AE}">
      <dgm:prSet phldrT="[Text]" custT="1"/>
      <dgm:spPr>
        <a:solidFill>
          <a:schemeClr val="bg1">
            <a:lumMod val="95000"/>
            <a:alpha val="0"/>
          </a:schemeClr>
        </a:solidFill>
        <a:ln>
          <a:noFill/>
        </a:ln>
      </dgm:spPr>
      <dgm:t>
        <a:bodyPr/>
        <a:lstStyle/>
        <a:p>
          <a:r>
            <a:rPr lang="en-US" sz="1600" b="0" dirty="0" smtClean="0">
              <a:solidFill>
                <a:srgbClr val="000090"/>
              </a:solidFill>
              <a:latin typeface="Corbel"/>
              <a:cs typeface="Corbel"/>
            </a:rPr>
            <a:t>Ocean skills</a:t>
          </a:r>
          <a:endParaRPr lang="en-US" sz="1600" b="0" dirty="0">
            <a:solidFill>
              <a:srgbClr val="000090"/>
            </a:solidFill>
            <a:latin typeface="Corbel"/>
            <a:cs typeface="Corbel"/>
          </a:endParaRPr>
        </a:p>
      </dgm:t>
    </dgm:pt>
    <dgm:pt modelId="{AA035753-0311-48F2-9A74-E22C6D6A3F72}" type="parTrans" cxnId="{724FED59-B644-4B26-8DAF-0C6C6FC50337}">
      <dgm:prSet/>
      <dgm:spPr/>
      <dgm:t>
        <a:bodyPr/>
        <a:lstStyle/>
        <a:p>
          <a:endParaRPr lang="en-US"/>
        </a:p>
      </dgm:t>
    </dgm:pt>
    <dgm:pt modelId="{95C69AAD-B405-4158-966E-F8B57B26357D}" type="sibTrans" cxnId="{724FED59-B644-4B26-8DAF-0C6C6FC50337}">
      <dgm:prSet/>
      <dgm:spPr/>
      <dgm:t>
        <a:bodyPr/>
        <a:lstStyle/>
        <a:p>
          <a:endParaRPr lang="en-US"/>
        </a:p>
      </dgm:t>
    </dgm:pt>
    <dgm:pt modelId="{944C0957-2245-4069-9EB7-7CA15D870892}">
      <dgm:prSet phldrT="[Text]" custT="1"/>
      <dgm:spPr>
        <a:solidFill>
          <a:schemeClr val="bg1">
            <a:lumMod val="95000"/>
            <a:alpha val="0"/>
          </a:schemeClr>
        </a:solidFill>
        <a:ln>
          <a:noFill/>
        </a:ln>
      </dgm:spPr>
      <dgm:t>
        <a:bodyPr/>
        <a:lstStyle/>
        <a:p>
          <a:r>
            <a:rPr lang="en-US" sz="1600" b="0" dirty="0" smtClean="0">
              <a:solidFill>
                <a:srgbClr val="000090"/>
              </a:solidFill>
              <a:latin typeface="Corbel"/>
              <a:cs typeface="Corbel"/>
            </a:rPr>
            <a:t>Student mentoring</a:t>
          </a:r>
          <a:endParaRPr lang="en-US" sz="1600" b="0" dirty="0">
            <a:solidFill>
              <a:srgbClr val="000090"/>
            </a:solidFill>
            <a:latin typeface="Corbel"/>
            <a:cs typeface="Corbel"/>
          </a:endParaRPr>
        </a:p>
      </dgm:t>
    </dgm:pt>
    <dgm:pt modelId="{3746F271-1578-4E2B-8EEF-4F3BC55F3AD3}" type="parTrans" cxnId="{44DA615D-1CC7-4CBA-9501-4F2E94600118}">
      <dgm:prSet/>
      <dgm:spPr/>
      <dgm:t>
        <a:bodyPr/>
        <a:lstStyle/>
        <a:p>
          <a:endParaRPr lang="en-US"/>
        </a:p>
      </dgm:t>
    </dgm:pt>
    <dgm:pt modelId="{3D207211-406B-45AC-9B96-78763626F9FB}" type="sibTrans" cxnId="{44DA615D-1CC7-4CBA-9501-4F2E94600118}">
      <dgm:prSet/>
      <dgm:spPr/>
      <dgm:t>
        <a:bodyPr/>
        <a:lstStyle/>
        <a:p>
          <a:endParaRPr lang="en-US"/>
        </a:p>
      </dgm:t>
    </dgm:pt>
    <dgm:pt modelId="{B7304CAD-68A6-DD4B-AF94-F8C6D3B9C44F}" type="pres">
      <dgm:prSet presAssocID="{D0491357-7B43-E247-9F12-10C00DF57211}" presName="Name0" presStyleCnt="0">
        <dgm:presLayoutVars>
          <dgm:dir/>
          <dgm:animLvl val="lvl"/>
          <dgm:resizeHandles val="exact"/>
        </dgm:presLayoutVars>
      </dgm:prSet>
      <dgm:spPr/>
      <dgm:t>
        <a:bodyPr/>
        <a:lstStyle/>
        <a:p>
          <a:endParaRPr lang="en-US"/>
        </a:p>
      </dgm:t>
    </dgm:pt>
    <dgm:pt modelId="{A1DDBFB6-914D-CB4D-B25D-8BC591040787}" type="pres">
      <dgm:prSet presAssocID="{81F60083-25F8-AB41-B092-2AE4B564D473}" presName="composite" presStyleCnt="0"/>
      <dgm:spPr/>
    </dgm:pt>
    <dgm:pt modelId="{D004E896-8B05-724E-AE29-3EF37A5EA2B9}" type="pres">
      <dgm:prSet presAssocID="{81F60083-25F8-AB41-B092-2AE4B564D473}" presName="parTx" presStyleLbl="alignNode1" presStyleIdx="0" presStyleCnt="3" custScaleY="178534" custLinFactNeighborX="-103" custLinFactNeighborY="-41705">
        <dgm:presLayoutVars>
          <dgm:chMax val="0"/>
          <dgm:chPref val="0"/>
          <dgm:bulletEnabled val="1"/>
        </dgm:presLayoutVars>
      </dgm:prSet>
      <dgm:spPr>
        <a:prstGeom prst="roundRect">
          <a:avLst/>
        </a:prstGeom>
      </dgm:spPr>
      <dgm:t>
        <a:bodyPr/>
        <a:lstStyle/>
        <a:p>
          <a:endParaRPr lang="en-US"/>
        </a:p>
      </dgm:t>
    </dgm:pt>
    <dgm:pt modelId="{95335FBF-8E20-2B45-A890-C3792734A84C}" type="pres">
      <dgm:prSet presAssocID="{81F60083-25F8-AB41-B092-2AE4B564D473}" presName="desTx" presStyleLbl="alignAccFollowNode1" presStyleIdx="0" presStyleCnt="3" custLinFactNeighborY="2543">
        <dgm:presLayoutVars>
          <dgm:bulletEnabled val="1"/>
        </dgm:presLayoutVars>
      </dgm:prSet>
      <dgm:spPr/>
      <dgm:t>
        <a:bodyPr/>
        <a:lstStyle/>
        <a:p>
          <a:endParaRPr lang="en-US"/>
        </a:p>
      </dgm:t>
    </dgm:pt>
    <dgm:pt modelId="{1BF370CB-6E3C-BD41-A398-719EFDD171A8}" type="pres">
      <dgm:prSet presAssocID="{F98AA7CE-1B21-1B45-BD6A-C93C533D4346}" presName="space" presStyleCnt="0"/>
      <dgm:spPr/>
    </dgm:pt>
    <dgm:pt modelId="{88CDCC1A-92F1-4E39-90A1-9508015A7458}" type="pres">
      <dgm:prSet presAssocID="{E0002A03-0819-4A6D-8BB7-F1BABDC3A325}" presName="composite" presStyleCnt="0"/>
      <dgm:spPr/>
    </dgm:pt>
    <dgm:pt modelId="{8798FFC0-2A3E-44C0-890E-C7ED46CA98CF}" type="pres">
      <dgm:prSet presAssocID="{E0002A03-0819-4A6D-8BB7-F1BABDC3A325}" presName="parTx" presStyleLbl="alignNode1" presStyleIdx="1" presStyleCnt="3" custScaleY="178534" custLinFactNeighborY="-44448">
        <dgm:presLayoutVars>
          <dgm:chMax val="0"/>
          <dgm:chPref val="0"/>
          <dgm:bulletEnabled val="1"/>
        </dgm:presLayoutVars>
      </dgm:prSet>
      <dgm:spPr>
        <a:prstGeom prst="roundRect">
          <a:avLst/>
        </a:prstGeom>
      </dgm:spPr>
      <dgm:t>
        <a:bodyPr/>
        <a:lstStyle/>
        <a:p>
          <a:endParaRPr lang="en-US"/>
        </a:p>
      </dgm:t>
    </dgm:pt>
    <dgm:pt modelId="{281AB5D1-369A-4B70-ADE9-BF1452D967D5}" type="pres">
      <dgm:prSet presAssocID="{E0002A03-0819-4A6D-8BB7-F1BABDC3A325}" presName="desTx" presStyleLbl="alignAccFollowNode1" presStyleIdx="1" presStyleCnt="3" custLinFactNeighborY="2543">
        <dgm:presLayoutVars>
          <dgm:bulletEnabled val="1"/>
        </dgm:presLayoutVars>
      </dgm:prSet>
      <dgm:spPr/>
      <dgm:t>
        <a:bodyPr/>
        <a:lstStyle/>
        <a:p>
          <a:endParaRPr lang="en-US"/>
        </a:p>
      </dgm:t>
    </dgm:pt>
    <dgm:pt modelId="{81A66965-57C6-44E2-9810-D1D5101B1399}" type="pres">
      <dgm:prSet presAssocID="{D87D0C2F-48B2-4D0E-9088-9A5B94D8C776}" presName="space" presStyleCnt="0"/>
      <dgm:spPr/>
    </dgm:pt>
    <dgm:pt modelId="{7B11F69A-C0C4-4482-B98C-E5C79D598888}" type="pres">
      <dgm:prSet presAssocID="{18E404AF-2DB9-4EBC-AA75-73C2A003338A}" presName="composite" presStyleCnt="0"/>
      <dgm:spPr/>
    </dgm:pt>
    <dgm:pt modelId="{6E02E848-89B4-480C-9B96-967B109171F4}" type="pres">
      <dgm:prSet presAssocID="{18E404AF-2DB9-4EBC-AA75-73C2A003338A}" presName="parTx" presStyleLbl="alignNode1" presStyleIdx="2" presStyleCnt="3" custScaleY="178534" custLinFactNeighborY="-41705">
        <dgm:presLayoutVars>
          <dgm:chMax val="0"/>
          <dgm:chPref val="0"/>
          <dgm:bulletEnabled val="1"/>
        </dgm:presLayoutVars>
      </dgm:prSet>
      <dgm:spPr>
        <a:prstGeom prst="roundRect">
          <a:avLst/>
        </a:prstGeom>
      </dgm:spPr>
      <dgm:t>
        <a:bodyPr/>
        <a:lstStyle/>
        <a:p>
          <a:endParaRPr lang="en-US"/>
        </a:p>
      </dgm:t>
    </dgm:pt>
    <dgm:pt modelId="{D2FBD3CB-2779-4550-BD67-1B8B7C7491AB}" type="pres">
      <dgm:prSet presAssocID="{18E404AF-2DB9-4EBC-AA75-73C2A003338A}" presName="desTx" presStyleLbl="alignAccFollowNode1" presStyleIdx="2" presStyleCnt="3" custLinFactNeighborY="2543">
        <dgm:presLayoutVars>
          <dgm:bulletEnabled val="1"/>
        </dgm:presLayoutVars>
      </dgm:prSet>
      <dgm:spPr/>
      <dgm:t>
        <a:bodyPr/>
        <a:lstStyle/>
        <a:p>
          <a:endParaRPr lang="en-US"/>
        </a:p>
      </dgm:t>
    </dgm:pt>
  </dgm:ptLst>
  <dgm:cxnLst>
    <dgm:cxn modelId="{C7886FF4-5346-4A77-A39D-014581843922}" srcId="{81F60083-25F8-AB41-B092-2AE4B564D473}" destId="{C26C3632-3B99-413C-9D81-90C45D908D1E}" srcOrd="0" destOrd="0" parTransId="{1DBF5C40-AA06-4991-9F29-571290F99AB1}" sibTransId="{1D86B3C8-DC19-4495-9A31-5DB8F7DD5957}"/>
    <dgm:cxn modelId="{724FED59-B644-4B26-8DAF-0C6C6FC50337}" srcId="{18E404AF-2DB9-4EBC-AA75-73C2A003338A}" destId="{7F9D18D8-5A5C-4F3B-BB0F-CE7AB5ADD8AE}" srcOrd="0" destOrd="0" parTransId="{AA035753-0311-48F2-9A74-E22C6D6A3F72}" sibTransId="{95C69AAD-B405-4158-966E-F8B57B26357D}"/>
    <dgm:cxn modelId="{B470FF32-3C7B-6C4E-9B51-00F5FE4F1330}" type="presOf" srcId="{D85DA379-BF54-4C73-B29F-A1C12592CCD6}" destId="{281AB5D1-369A-4B70-ADE9-BF1452D967D5}" srcOrd="0" destOrd="1" presId="urn:microsoft.com/office/officeart/2005/8/layout/hList1"/>
    <dgm:cxn modelId="{A54F752D-6899-49C4-A80A-6A19D428136A}" srcId="{D0491357-7B43-E247-9F12-10C00DF57211}" destId="{E0002A03-0819-4A6D-8BB7-F1BABDC3A325}" srcOrd="1" destOrd="0" parTransId="{9E938EAD-C768-429E-8E82-AD7CDBD08292}" sibTransId="{D87D0C2F-48B2-4D0E-9088-9A5B94D8C776}"/>
    <dgm:cxn modelId="{44DA615D-1CC7-4CBA-9501-4F2E94600118}" srcId="{18E404AF-2DB9-4EBC-AA75-73C2A003338A}" destId="{944C0957-2245-4069-9EB7-7CA15D870892}" srcOrd="1" destOrd="0" parTransId="{3746F271-1578-4E2B-8EEF-4F3BC55F3AD3}" sibTransId="{3D207211-406B-45AC-9B96-78763626F9FB}"/>
    <dgm:cxn modelId="{C0B15A75-00F1-4F48-B942-C74DFBB3E543}" type="presOf" srcId="{C26C3632-3B99-413C-9D81-90C45D908D1E}" destId="{95335FBF-8E20-2B45-A890-C3792734A84C}" srcOrd="0" destOrd="0" presId="urn:microsoft.com/office/officeart/2005/8/layout/hList1"/>
    <dgm:cxn modelId="{B4244D01-05B2-224D-A8A0-D0A6676C6263}" type="presOf" srcId="{455CCFA5-C872-48ED-A9D2-2B276606AC51}" destId="{95335FBF-8E20-2B45-A890-C3792734A84C}" srcOrd="0" destOrd="1" presId="urn:microsoft.com/office/officeart/2005/8/layout/hList1"/>
    <dgm:cxn modelId="{CD45A473-9F2C-9D47-91A8-602402EC0C4A}" type="presOf" srcId="{E0002A03-0819-4A6D-8BB7-F1BABDC3A325}" destId="{8798FFC0-2A3E-44C0-890E-C7ED46CA98CF}" srcOrd="0" destOrd="0" presId="urn:microsoft.com/office/officeart/2005/8/layout/hList1"/>
    <dgm:cxn modelId="{CBDF79D6-6799-4E6F-8FAB-2B02B329DA73}" srcId="{E0002A03-0819-4A6D-8BB7-F1BABDC3A325}" destId="{D85DA379-BF54-4C73-B29F-A1C12592CCD6}" srcOrd="1" destOrd="0" parTransId="{834AA15B-8A5C-4357-A7C9-4F0E2935069E}" sibTransId="{2EF56698-7DC3-46CA-8AF9-1C37784882A8}"/>
    <dgm:cxn modelId="{3AE66496-860A-432B-AA8B-2F32D63F9104}" srcId="{E0002A03-0819-4A6D-8BB7-F1BABDC3A325}" destId="{E62753C7-12A9-49C2-9EE4-230E83027AF3}" srcOrd="0" destOrd="0" parTransId="{B8E404C8-F121-4211-B190-EF9A616C47C6}" sibTransId="{E55216D0-C802-4F7D-BE68-745D1DE81727}"/>
    <dgm:cxn modelId="{C38268C1-2470-7141-98F8-0CED4E2068CF}" type="presOf" srcId="{174E73AB-BA62-4EC8-A639-EB91C6CFF5E7}" destId="{281AB5D1-369A-4B70-ADE9-BF1452D967D5}" srcOrd="0" destOrd="2" presId="urn:microsoft.com/office/officeart/2005/8/layout/hList1"/>
    <dgm:cxn modelId="{904D1E96-FFED-4B72-BABD-7366F7865BA5}" srcId="{81F60083-25F8-AB41-B092-2AE4B564D473}" destId="{455CCFA5-C872-48ED-A9D2-2B276606AC51}" srcOrd="1" destOrd="0" parTransId="{6A191F7E-C9BD-4178-B77D-1FAAC8389E58}" sibTransId="{28FBB8EE-6D79-4C69-BA38-47DBD1FB05B8}"/>
    <dgm:cxn modelId="{9A008132-1664-A94E-AC48-DEC49E1A3B06}" type="presOf" srcId="{E62753C7-12A9-49C2-9EE4-230E83027AF3}" destId="{281AB5D1-369A-4B70-ADE9-BF1452D967D5}" srcOrd="0" destOrd="0" presId="urn:microsoft.com/office/officeart/2005/8/layout/hList1"/>
    <dgm:cxn modelId="{2C622E4A-C8A7-A145-AE3E-FD5CBE7CBC31}" type="presOf" srcId="{18E404AF-2DB9-4EBC-AA75-73C2A003338A}" destId="{6E02E848-89B4-480C-9B96-967B109171F4}" srcOrd="0" destOrd="0" presId="urn:microsoft.com/office/officeart/2005/8/layout/hList1"/>
    <dgm:cxn modelId="{5513D8C7-C587-9A48-9D0A-97F758F31F09}" srcId="{D0491357-7B43-E247-9F12-10C00DF57211}" destId="{81F60083-25F8-AB41-B092-2AE4B564D473}" srcOrd="0" destOrd="0" parTransId="{379D7077-7D3D-F243-A919-C83C9F3F8203}" sibTransId="{F98AA7CE-1B21-1B45-BD6A-C93C533D4346}"/>
    <dgm:cxn modelId="{BD5E4C18-5A26-4716-8094-183173470886}" srcId="{D0491357-7B43-E247-9F12-10C00DF57211}" destId="{18E404AF-2DB9-4EBC-AA75-73C2A003338A}" srcOrd="2" destOrd="0" parTransId="{EAEF329C-08A7-42B4-8D18-B182169C507B}" sibTransId="{AA3FB369-8A76-4277-A630-9C23CB4C0184}"/>
    <dgm:cxn modelId="{3CA23891-4750-DA4D-945C-85F99060850A}" type="presOf" srcId="{81F60083-25F8-AB41-B092-2AE4B564D473}" destId="{D004E896-8B05-724E-AE29-3EF37A5EA2B9}" srcOrd="0" destOrd="0" presId="urn:microsoft.com/office/officeart/2005/8/layout/hList1"/>
    <dgm:cxn modelId="{285687E8-5F89-2849-A6DE-C36EFBBC07C1}" type="presOf" srcId="{7F9D18D8-5A5C-4F3B-BB0F-CE7AB5ADD8AE}" destId="{D2FBD3CB-2779-4550-BD67-1B8B7C7491AB}" srcOrd="0" destOrd="0" presId="urn:microsoft.com/office/officeart/2005/8/layout/hList1"/>
    <dgm:cxn modelId="{8D0A61EC-7042-964A-BCEC-CEFFC40B6E4D}" type="presOf" srcId="{944C0957-2245-4069-9EB7-7CA15D870892}" destId="{D2FBD3CB-2779-4550-BD67-1B8B7C7491AB}" srcOrd="0" destOrd="1" presId="urn:microsoft.com/office/officeart/2005/8/layout/hList1"/>
    <dgm:cxn modelId="{683B23E5-8EEF-449F-A47B-E3CC514D7B26}" srcId="{E0002A03-0819-4A6D-8BB7-F1BABDC3A325}" destId="{174E73AB-BA62-4EC8-A639-EB91C6CFF5E7}" srcOrd="2" destOrd="0" parTransId="{D9F90E4A-3F1E-440A-AC6E-4F0022269F8D}" sibTransId="{6C58320D-FD94-45AE-BC94-0A7C9B0DBBB5}"/>
    <dgm:cxn modelId="{E1BCC0DE-DB29-7340-BB6C-C31403E8D7A5}" type="presOf" srcId="{D0491357-7B43-E247-9F12-10C00DF57211}" destId="{B7304CAD-68A6-DD4B-AF94-F8C6D3B9C44F}" srcOrd="0" destOrd="0" presId="urn:microsoft.com/office/officeart/2005/8/layout/hList1"/>
    <dgm:cxn modelId="{8D577405-6D19-C54E-84FE-9EBC2DE15675}" type="presParOf" srcId="{B7304CAD-68A6-DD4B-AF94-F8C6D3B9C44F}" destId="{A1DDBFB6-914D-CB4D-B25D-8BC591040787}" srcOrd="0" destOrd="0" presId="urn:microsoft.com/office/officeart/2005/8/layout/hList1"/>
    <dgm:cxn modelId="{6C954438-D840-F546-A176-03D636831D9E}" type="presParOf" srcId="{A1DDBFB6-914D-CB4D-B25D-8BC591040787}" destId="{D004E896-8B05-724E-AE29-3EF37A5EA2B9}" srcOrd="0" destOrd="0" presId="urn:microsoft.com/office/officeart/2005/8/layout/hList1"/>
    <dgm:cxn modelId="{8B844C75-8BC2-F248-9535-142F03DCAD64}" type="presParOf" srcId="{A1DDBFB6-914D-CB4D-B25D-8BC591040787}" destId="{95335FBF-8E20-2B45-A890-C3792734A84C}" srcOrd="1" destOrd="0" presId="urn:microsoft.com/office/officeart/2005/8/layout/hList1"/>
    <dgm:cxn modelId="{E7EC8C76-B81B-F049-94DA-F488A686547D}" type="presParOf" srcId="{B7304CAD-68A6-DD4B-AF94-F8C6D3B9C44F}" destId="{1BF370CB-6E3C-BD41-A398-719EFDD171A8}" srcOrd="1" destOrd="0" presId="urn:microsoft.com/office/officeart/2005/8/layout/hList1"/>
    <dgm:cxn modelId="{F4C83057-4F6D-7243-A799-303DC3AA0492}" type="presParOf" srcId="{B7304CAD-68A6-DD4B-AF94-F8C6D3B9C44F}" destId="{88CDCC1A-92F1-4E39-90A1-9508015A7458}" srcOrd="2" destOrd="0" presId="urn:microsoft.com/office/officeart/2005/8/layout/hList1"/>
    <dgm:cxn modelId="{97B9F5FF-FA86-F545-AF05-806980087745}" type="presParOf" srcId="{88CDCC1A-92F1-4E39-90A1-9508015A7458}" destId="{8798FFC0-2A3E-44C0-890E-C7ED46CA98CF}" srcOrd="0" destOrd="0" presId="urn:microsoft.com/office/officeart/2005/8/layout/hList1"/>
    <dgm:cxn modelId="{F6D61C6C-17E4-7E4D-9E2D-6ECEBD10E9E8}" type="presParOf" srcId="{88CDCC1A-92F1-4E39-90A1-9508015A7458}" destId="{281AB5D1-369A-4B70-ADE9-BF1452D967D5}" srcOrd="1" destOrd="0" presId="urn:microsoft.com/office/officeart/2005/8/layout/hList1"/>
    <dgm:cxn modelId="{8DF39090-852D-3B4B-8D40-EA1F43642869}" type="presParOf" srcId="{B7304CAD-68A6-DD4B-AF94-F8C6D3B9C44F}" destId="{81A66965-57C6-44E2-9810-D1D5101B1399}" srcOrd="3" destOrd="0" presId="urn:microsoft.com/office/officeart/2005/8/layout/hList1"/>
    <dgm:cxn modelId="{2650E6BD-DF74-DE48-9F5F-989A108321EC}" type="presParOf" srcId="{B7304CAD-68A6-DD4B-AF94-F8C6D3B9C44F}" destId="{7B11F69A-C0C4-4482-B98C-E5C79D598888}" srcOrd="4" destOrd="0" presId="urn:microsoft.com/office/officeart/2005/8/layout/hList1"/>
    <dgm:cxn modelId="{58551E3C-7581-A04B-BE9E-9996F57AD991}" type="presParOf" srcId="{7B11F69A-C0C4-4482-B98C-E5C79D598888}" destId="{6E02E848-89B4-480C-9B96-967B109171F4}" srcOrd="0" destOrd="0" presId="urn:microsoft.com/office/officeart/2005/8/layout/hList1"/>
    <dgm:cxn modelId="{695EBB3B-A047-BB4D-86C8-559439DD5CBF}" type="presParOf" srcId="{7B11F69A-C0C4-4482-B98C-E5C79D598888}" destId="{D2FBD3CB-2779-4550-BD67-1B8B7C7491A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E896-8B05-724E-AE29-3EF37A5EA2B9}">
      <dsp:nvSpPr>
        <dsp:cNvPr id="0" name=""/>
        <dsp:cNvSpPr/>
      </dsp:nvSpPr>
      <dsp:spPr>
        <a:xfrm>
          <a:off x="2071" y="844802"/>
          <a:ext cx="2019895"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Calibri"/>
              <a:cs typeface="Calibri"/>
            </a:rPr>
            <a:t>MULTIDISCIPLINARY </a:t>
          </a:r>
          <a:endParaRPr lang="en-US" sz="1600" kern="1200" dirty="0">
            <a:solidFill>
              <a:schemeClr val="bg1"/>
            </a:solidFill>
            <a:latin typeface="Calibri"/>
            <a:cs typeface="Calibri"/>
          </a:endParaRPr>
        </a:p>
      </dsp:txBody>
      <dsp:txXfrm>
        <a:off x="24565" y="867296"/>
        <a:ext cx="1974907" cy="415812"/>
      </dsp:txXfrm>
    </dsp:sp>
    <dsp:sp modelId="{95335FBF-8E20-2B45-A890-C3792734A84C}">
      <dsp:nvSpPr>
        <dsp:cNvPr id="0" name=""/>
        <dsp:cNvSpPr/>
      </dsp:nvSpPr>
      <dsp:spPr>
        <a:xfrm>
          <a:off x="2071" y="1292962"/>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NATURAL SCIENCES</a:t>
          </a:r>
          <a:endParaRPr lang="en-US" sz="1400" b="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SOCIAL SCIENCES</a:t>
          </a:r>
          <a:endParaRPr lang="en-US" sz="1400" b="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POLICY SCIENCES</a:t>
          </a:r>
          <a:endParaRPr lang="en-US" sz="1400" b="0" kern="1200" dirty="0">
            <a:solidFill>
              <a:srgbClr val="000090"/>
            </a:solidFill>
            <a:latin typeface="Calibri"/>
            <a:cs typeface="Calibri"/>
          </a:endParaRPr>
        </a:p>
      </dsp:txBody>
      <dsp:txXfrm>
        <a:off x="2071" y="1292962"/>
        <a:ext cx="2019895" cy="1303875"/>
      </dsp:txXfrm>
    </dsp:sp>
    <dsp:sp modelId="{E941F7CD-983D-9D40-86A1-A10803AF4B41}">
      <dsp:nvSpPr>
        <dsp:cNvPr id="0" name=""/>
        <dsp:cNvSpPr/>
      </dsp:nvSpPr>
      <dsp:spPr>
        <a:xfrm>
          <a:off x="2304752" y="844802"/>
          <a:ext cx="2019895"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solidFill>
              <a:latin typeface="Calibri"/>
              <a:cs typeface="Calibri"/>
            </a:rPr>
            <a:t>MULTIPURPOSE</a:t>
          </a:r>
          <a:endParaRPr lang="en-US" sz="1600" kern="1200" dirty="0">
            <a:solidFill>
              <a:srgbClr val="FFFFFF"/>
            </a:solidFill>
            <a:latin typeface="Calibri"/>
            <a:cs typeface="Calibri"/>
          </a:endParaRPr>
        </a:p>
      </dsp:txBody>
      <dsp:txXfrm>
        <a:off x="2327246" y="867296"/>
        <a:ext cx="1974907" cy="415812"/>
      </dsp:txXfrm>
    </dsp:sp>
    <dsp:sp modelId="{7C8CA6FE-9226-CA4E-8080-BC498C473B73}">
      <dsp:nvSpPr>
        <dsp:cNvPr id="0" name=""/>
        <dsp:cNvSpPr/>
      </dsp:nvSpPr>
      <dsp:spPr>
        <a:xfrm>
          <a:off x="2304752" y="1292962"/>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OBSERVATION</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PREDICTION</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RESPONSE</a:t>
          </a:r>
          <a:endParaRPr lang="en-US" sz="1400" kern="1200" dirty="0">
            <a:solidFill>
              <a:srgbClr val="000090"/>
            </a:solidFill>
            <a:latin typeface="Calibri"/>
            <a:cs typeface="Calibri"/>
          </a:endParaRPr>
        </a:p>
      </dsp:txBody>
      <dsp:txXfrm>
        <a:off x="2304752" y="1292962"/>
        <a:ext cx="2019895" cy="1303875"/>
      </dsp:txXfrm>
    </dsp:sp>
    <dsp:sp modelId="{768D6801-3682-0E49-B161-D64F1005BA8D}">
      <dsp:nvSpPr>
        <dsp:cNvPr id="0" name=""/>
        <dsp:cNvSpPr/>
      </dsp:nvSpPr>
      <dsp:spPr>
        <a:xfrm>
          <a:off x="4757763" y="844802"/>
          <a:ext cx="1719233"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solidFill>
              <a:latin typeface="Calibri"/>
              <a:cs typeface="Calibri"/>
            </a:rPr>
            <a:t>MULTISECTORAL</a:t>
          </a:r>
          <a:endParaRPr lang="en-US" sz="1600" kern="1200" dirty="0">
            <a:solidFill>
              <a:srgbClr val="FFFFFF"/>
            </a:solidFill>
            <a:latin typeface="Calibri"/>
            <a:cs typeface="Calibri"/>
          </a:endParaRPr>
        </a:p>
      </dsp:txBody>
      <dsp:txXfrm>
        <a:off x="4780257" y="867296"/>
        <a:ext cx="1674245" cy="415812"/>
      </dsp:txXfrm>
    </dsp:sp>
    <dsp:sp modelId="{C974D8FC-8CB1-CE46-A3BD-B69DF28429EE}">
      <dsp:nvSpPr>
        <dsp:cNvPr id="0" name=""/>
        <dsp:cNvSpPr/>
      </dsp:nvSpPr>
      <dsp:spPr>
        <a:xfrm>
          <a:off x="4601575" y="1320617"/>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PRIVATE SECTOR</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ACADEMIA</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GOVERNMENT</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NGOs</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COMMUNITIES</a:t>
          </a:r>
          <a:endParaRPr lang="en-US" sz="1400" kern="1200" dirty="0">
            <a:solidFill>
              <a:srgbClr val="000090"/>
            </a:solidFill>
            <a:latin typeface="Calibri"/>
            <a:cs typeface="Calibri"/>
          </a:endParaRPr>
        </a:p>
      </dsp:txBody>
      <dsp:txXfrm>
        <a:off x="4601575" y="1320617"/>
        <a:ext cx="2019895" cy="1303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CAA1D-CEEC-4C4C-8DFB-4ABF13F3D797}">
      <dsp:nvSpPr>
        <dsp:cNvPr id="0" name=""/>
        <dsp:cNvSpPr/>
      </dsp:nvSpPr>
      <dsp:spPr>
        <a:xfrm>
          <a:off x="976"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Generating Knowledge</a:t>
          </a:r>
          <a:endParaRPr lang="en-US" sz="2000" kern="1200" dirty="0">
            <a:latin typeface="Corbel"/>
            <a:cs typeface="Corbel"/>
          </a:endParaRPr>
        </a:p>
      </dsp:txBody>
      <dsp:txXfrm>
        <a:off x="34445" y="395907"/>
        <a:ext cx="2218503" cy="1075782"/>
      </dsp:txXfrm>
    </dsp:sp>
    <dsp:sp modelId="{4D143000-77EF-994E-A5D1-485E7CCA6509}">
      <dsp:nvSpPr>
        <dsp:cNvPr id="0" name=""/>
        <dsp:cNvSpPr/>
      </dsp:nvSpPr>
      <dsp:spPr>
        <a:xfrm>
          <a:off x="229520"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4D16BDB2-C4A9-594E-A5BC-BB8D3F243025}">
      <dsp:nvSpPr>
        <dsp:cNvPr id="0" name=""/>
        <dsp:cNvSpPr/>
      </dsp:nvSpPr>
      <dsp:spPr>
        <a:xfrm>
          <a:off x="458065"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Proposal Calls</a:t>
          </a:r>
          <a:endParaRPr lang="en-US" sz="1800" kern="1200" dirty="0">
            <a:latin typeface="Corbel"/>
            <a:cs typeface="Corbel"/>
          </a:endParaRPr>
        </a:p>
      </dsp:txBody>
      <dsp:txXfrm>
        <a:off x="491534" y="1824308"/>
        <a:ext cx="1761415" cy="1075782"/>
      </dsp:txXfrm>
    </dsp:sp>
    <dsp:sp modelId="{0B2ED069-D54F-BE46-9121-91B21AA989BC}">
      <dsp:nvSpPr>
        <dsp:cNvPr id="0" name=""/>
        <dsp:cNvSpPr/>
      </dsp:nvSpPr>
      <dsp:spPr>
        <a:xfrm>
          <a:off x="229520"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B6F55CDD-A16C-8C45-981C-3D4BF8AE6628}">
      <dsp:nvSpPr>
        <dsp:cNvPr id="0" name=""/>
        <dsp:cNvSpPr/>
      </dsp:nvSpPr>
      <dsp:spPr>
        <a:xfrm>
          <a:off x="458065"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Research Program</a:t>
          </a:r>
          <a:endParaRPr lang="en-US" sz="1800" kern="1200" dirty="0">
            <a:latin typeface="Corbel"/>
            <a:cs typeface="Corbel"/>
          </a:endParaRPr>
        </a:p>
      </dsp:txBody>
      <dsp:txXfrm>
        <a:off x="491534" y="3252709"/>
        <a:ext cx="1761415" cy="1075782"/>
      </dsp:txXfrm>
    </dsp:sp>
    <dsp:sp modelId="{565ECCCD-ED71-5444-9446-9E1089A1B6D1}">
      <dsp:nvSpPr>
        <dsp:cNvPr id="0" name=""/>
        <dsp:cNvSpPr/>
      </dsp:nvSpPr>
      <dsp:spPr>
        <a:xfrm>
          <a:off x="2857779"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Bringing People Together</a:t>
          </a:r>
          <a:endParaRPr lang="en-US" sz="2000" kern="1200" dirty="0">
            <a:latin typeface="Corbel"/>
            <a:cs typeface="Corbel"/>
          </a:endParaRPr>
        </a:p>
      </dsp:txBody>
      <dsp:txXfrm>
        <a:off x="2891248" y="395907"/>
        <a:ext cx="2218503" cy="1075782"/>
      </dsp:txXfrm>
    </dsp:sp>
    <dsp:sp modelId="{453D92BF-D93A-7B44-9473-B6B0B0500BE2}">
      <dsp:nvSpPr>
        <dsp:cNvPr id="0" name=""/>
        <dsp:cNvSpPr/>
      </dsp:nvSpPr>
      <dsp:spPr>
        <a:xfrm>
          <a:off x="3086323"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5BE7739D-78E6-204E-8B22-B533ECEDD717}">
      <dsp:nvSpPr>
        <dsp:cNvPr id="0" name=""/>
        <dsp:cNvSpPr/>
      </dsp:nvSpPr>
      <dsp:spPr>
        <a:xfrm>
          <a:off x="3314867"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Partnership Program</a:t>
          </a:r>
          <a:endParaRPr lang="en-US" sz="1800" kern="1200" dirty="0">
            <a:latin typeface="Corbel"/>
            <a:cs typeface="Corbel"/>
          </a:endParaRPr>
        </a:p>
      </dsp:txBody>
      <dsp:txXfrm>
        <a:off x="3348336" y="1824308"/>
        <a:ext cx="1761415" cy="1075782"/>
      </dsp:txXfrm>
    </dsp:sp>
    <dsp:sp modelId="{7C57540A-CAF7-D14E-8F72-A5BDB28C5EC6}">
      <dsp:nvSpPr>
        <dsp:cNvPr id="0" name=""/>
        <dsp:cNvSpPr/>
      </dsp:nvSpPr>
      <dsp:spPr>
        <a:xfrm>
          <a:off x="3086323"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0FDCE534-630D-8C41-AC40-E20A183DEB11}">
      <dsp:nvSpPr>
        <dsp:cNvPr id="0" name=""/>
        <dsp:cNvSpPr/>
      </dsp:nvSpPr>
      <dsp:spPr>
        <a:xfrm>
          <a:off x="3314867"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Partnership Workshop Program</a:t>
          </a:r>
          <a:endParaRPr lang="en-US" sz="1800" kern="1200" dirty="0">
            <a:latin typeface="Corbel"/>
            <a:cs typeface="Corbel"/>
          </a:endParaRPr>
        </a:p>
      </dsp:txBody>
      <dsp:txXfrm>
        <a:off x="3348336" y="3252709"/>
        <a:ext cx="1761415" cy="1075782"/>
      </dsp:txXfrm>
    </dsp:sp>
    <dsp:sp modelId="{ABC5EF06-CAA4-9145-B9F0-609D8AB574DD}">
      <dsp:nvSpPr>
        <dsp:cNvPr id="0" name=""/>
        <dsp:cNvSpPr/>
      </dsp:nvSpPr>
      <dsp:spPr>
        <a:xfrm>
          <a:off x="5714581"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Training</a:t>
          </a:r>
          <a:endParaRPr lang="en-US" sz="2000" kern="1200" dirty="0">
            <a:latin typeface="Corbel"/>
            <a:cs typeface="Corbel"/>
          </a:endParaRPr>
        </a:p>
      </dsp:txBody>
      <dsp:txXfrm>
        <a:off x="5748050" y="395907"/>
        <a:ext cx="2218503" cy="1075782"/>
      </dsp:txXfrm>
    </dsp:sp>
    <dsp:sp modelId="{93D87D5C-21EF-5B44-8CBD-F2D48DA48155}">
      <dsp:nvSpPr>
        <dsp:cNvPr id="0" name=""/>
        <dsp:cNvSpPr/>
      </dsp:nvSpPr>
      <dsp:spPr>
        <a:xfrm>
          <a:off x="5943125"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D45701D8-B40D-4243-BEA2-545020FAB361}">
      <dsp:nvSpPr>
        <dsp:cNvPr id="0" name=""/>
        <dsp:cNvSpPr/>
      </dsp:nvSpPr>
      <dsp:spPr>
        <a:xfrm>
          <a:off x="6171669"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Researcher Development</a:t>
          </a:r>
          <a:endParaRPr lang="en-US" sz="1800" kern="1200" dirty="0">
            <a:latin typeface="Corbel"/>
            <a:cs typeface="Corbel"/>
          </a:endParaRPr>
        </a:p>
      </dsp:txBody>
      <dsp:txXfrm>
        <a:off x="6205138" y="1824308"/>
        <a:ext cx="1761415" cy="1075782"/>
      </dsp:txXfrm>
    </dsp:sp>
    <dsp:sp modelId="{95BCCC29-E8F9-EA42-BA9C-455D395D5BF0}">
      <dsp:nvSpPr>
        <dsp:cNvPr id="0" name=""/>
        <dsp:cNvSpPr/>
      </dsp:nvSpPr>
      <dsp:spPr>
        <a:xfrm>
          <a:off x="5943125"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D50C1EA4-7FE2-FC42-933B-705322DB5DE9}">
      <dsp:nvSpPr>
        <dsp:cNvPr id="0" name=""/>
        <dsp:cNvSpPr/>
      </dsp:nvSpPr>
      <dsp:spPr>
        <a:xfrm>
          <a:off x="6171669"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Recruitment</a:t>
          </a:r>
          <a:br>
            <a:rPr lang="en-US" sz="1800" kern="1200" dirty="0" smtClean="0">
              <a:latin typeface="Corbel"/>
              <a:cs typeface="Corbel"/>
            </a:rPr>
          </a:br>
          <a:r>
            <a:rPr lang="en-US" sz="1800" kern="1200" dirty="0" smtClean="0">
              <a:latin typeface="Corbel"/>
              <a:cs typeface="Corbel"/>
            </a:rPr>
            <a:t>Program</a:t>
          </a:r>
        </a:p>
      </dsp:txBody>
      <dsp:txXfrm>
        <a:off x="6205138" y="3252709"/>
        <a:ext cx="1761415" cy="1075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E896-8B05-724E-AE29-3EF37A5EA2B9}">
      <dsp:nvSpPr>
        <dsp:cNvPr id="0" name=""/>
        <dsp:cNvSpPr/>
      </dsp:nvSpPr>
      <dsp:spPr>
        <a:xfrm>
          <a:off x="0" y="120971"/>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FF"/>
              </a:solidFill>
              <a:latin typeface="Corbel"/>
              <a:cs typeface="Corbel"/>
            </a:rPr>
            <a:t>INFORMED SOCIETY</a:t>
          </a:r>
          <a:endParaRPr lang="en-US" sz="1800" kern="1200" dirty="0">
            <a:solidFill>
              <a:schemeClr val="bg1"/>
            </a:solidFill>
            <a:latin typeface="Corbel"/>
            <a:cs typeface="Corbel"/>
          </a:endParaRPr>
        </a:p>
      </dsp:txBody>
      <dsp:txXfrm>
        <a:off x="76082" y="197053"/>
        <a:ext cx="2030251" cy="1406377"/>
      </dsp:txXfrm>
    </dsp:sp>
    <dsp:sp modelId="{95335FBF-8E20-2B45-A890-C3792734A84C}">
      <dsp:nvSpPr>
        <dsp:cNvPr id="0" name=""/>
        <dsp:cNvSpPr/>
      </dsp:nvSpPr>
      <dsp:spPr>
        <a:xfrm>
          <a:off x="2238" y="1772276"/>
          <a:ext cx="2182415" cy="28108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More people using research results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Information about the ocean readily available</a:t>
          </a:r>
          <a:endParaRPr lang="en-US" sz="1600" kern="1200" dirty="0">
            <a:solidFill>
              <a:srgbClr val="000090"/>
            </a:solidFill>
            <a:latin typeface="Corbel"/>
            <a:cs typeface="Corbel"/>
          </a:endParaRPr>
        </a:p>
      </dsp:txBody>
      <dsp:txXfrm>
        <a:off x="2238" y="1772276"/>
        <a:ext cx="2182415" cy="2810880"/>
      </dsp:txXfrm>
    </dsp:sp>
    <dsp:sp modelId="{8798FFC0-2A3E-44C0-890E-C7ED46CA98CF}">
      <dsp:nvSpPr>
        <dsp:cNvPr id="0" name=""/>
        <dsp:cNvSpPr/>
      </dsp:nvSpPr>
      <dsp:spPr>
        <a:xfrm>
          <a:off x="2490192" y="97026"/>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FF"/>
              </a:solidFill>
              <a:latin typeface="Corbel"/>
              <a:cs typeface="Corbel"/>
            </a:rPr>
            <a:t>COORDINATED CANADIAN APPROACH</a:t>
          </a:r>
          <a:endParaRPr lang="en-US" sz="1800" kern="1200" dirty="0" smtClean="0">
            <a:solidFill>
              <a:schemeClr val="tx1">
                <a:lumMod val="75000"/>
                <a:lumOff val="25000"/>
              </a:schemeClr>
            </a:solidFill>
            <a:latin typeface="Corbel"/>
            <a:cs typeface="Corbel"/>
          </a:endParaRPr>
        </a:p>
      </dsp:txBody>
      <dsp:txXfrm>
        <a:off x="2566274" y="173108"/>
        <a:ext cx="2030251" cy="1406377"/>
      </dsp:txXfrm>
    </dsp:sp>
    <dsp:sp modelId="{281AB5D1-369A-4B70-ADE9-BF1452D967D5}">
      <dsp:nvSpPr>
        <dsp:cNvPr id="0" name=""/>
        <dsp:cNvSpPr/>
      </dsp:nvSpPr>
      <dsp:spPr>
        <a:xfrm>
          <a:off x="2490192" y="1772276"/>
          <a:ext cx="2182415" cy="28108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Bringing together researchers, industry, and NGOs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Better techniques &amp; policies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Hazard management</a:t>
          </a:r>
          <a:endParaRPr lang="en-US" sz="1600" kern="1200" dirty="0">
            <a:solidFill>
              <a:srgbClr val="000090"/>
            </a:solidFill>
            <a:latin typeface="Corbel"/>
            <a:cs typeface="Corbel"/>
          </a:endParaRPr>
        </a:p>
      </dsp:txBody>
      <dsp:txXfrm>
        <a:off x="2490192" y="1772276"/>
        <a:ext cx="2182415" cy="2810880"/>
      </dsp:txXfrm>
    </dsp:sp>
    <dsp:sp modelId="{6E02E848-89B4-480C-9B96-967B109171F4}">
      <dsp:nvSpPr>
        <dsp:cNvPr id="0" name=""/>
        <dsp:cNvSpPr/>
      </dsp:nvSpPr>
      <dsp:spPr>
        <a:xfrm>
          <a:off x="4978146" y="120971"/>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latin typeface="Corbel"/>
              <a:cs typeface="Corbel"/>
            </a:rPr>
            <a:t>TRAINED PEOPLE</a:t>
          </a:r>
          <a:endParaRPr lang="en-US" sz="1800" kern="1200" dirty="0">
            <a:solidFill>
              <a:schemeClr val="tx1">
                <a:lumMod val="75000"/>
                <a:lumOff val="25000"/>
              </a:schemeClr>
            </a:solidFill>
            <a:latin typeface="Corbel"/>
            <a:cs typeface="Corbel"/>
          </a:endParaRPr>
        </a:p>
      </dsp:txBody>
      <dsp:txXfrm>
        <a:off x="5054228" y="197053"/>
        <a:ext cx="2030251" cy="1406377"/>
      </dsp:txXfrm>
    </dsp:sp>
    <dsp:sp modelId="{D2FBD3CB-2779-4550-BD67-1B8B7C7491AB}">
      <dsp:nvSpPr>
        <dsp:cNvPr id="0" name=""/>
        <dsp:cNvSpPr/>
      </dsp:nvSpPr>
      <dsp:spPr>
        <a:xfrm>
          <a:off x="4978146" y="1772276"/>
          <a:ext cx="2182415" cy="2810880"/>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Ocean skills</a:t>
          </a:r>
          <a:endParaRPr lang="en-US" sz="1600" b="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Student mentoring</a:t>
          </a:r>
          <a:endParaRPr lang="en-US" sz="1600" b="0" kern="1200" dirty="0">
            <a:solidFill>
              <a:srgbClr val="000090"/>
            </a:solidFill>
            <a:latin typeface="Corbel"/>
            <a:cs typeface="Corbel"/>
          </a:endParaRPr>
        </a:p>
      </dsp:txBody>
      <dsp:txXfrm>
        <a:off x="4978146" y="1772276"/>
        <a:ext cx="2182415"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9A8CA7-5B7B-48FA-9ADE-279B203DEADF}" type="datetimeFigureOut">
              <a:rPr lang="en-US" smtClean="0"/>
              <a:pPr/>
              <a:t>2014-07-22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A786A-147C-4846-B038-98030CD79698}" type="slidenum">
              <a:rPr lang="en-US" smtClean="0"/>
              <a:pPr/>
              <a:t>‹#›</a:t>
            </a:fld>
            <a:endParaRPr lang="en-US"/>
          </a:p>
        </p:txBody>
      </p:sp>
    </p:spTree>
    <p:extLst>
      <p:ext uri="{BB962C8B-B14F-4D97-AF65-F5344CB8AC3E}">
        <p14:creationId xmlns:p14="http://schemas.microsoft.com/office/powerpoint/2010/main" val="259739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 Rupert, BC</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13</a:t>
            </a:fld>
            <a:endParaRPr lang="en-US"/>
          </a:p>
        </p:txBody>
      </p:sp>
    </p:spTree>
    <p:extLst>
      <p:ext uri="{BB962C8B-B14F-4D97-AF65-F5344CB8AC3E}">
        <p14:creationId xmlns:p14="http://schemas.microsoft.com/office/powerpoint/2010/main" val="166980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All our</a:t>
            </a:r>
            <a:r>
              <a:rPr lang="en-US" baseline="0" dirty="0" smtClean="0"/>
              <a:t> research projects </a:t>
            </a:r>
            <a:r>
              <a:rPr lang="en-US" dirty="0" smtClean="0"/>
              <a:t>are training students –</a:t>
            </a:r>
            <a:r>
              <a:rPr lang="en-US" baseline="0" dirty="0" smtClean="0"/>
              <a:t> </a:t>
            </a:r>
            <a:r>
              <a:rPr lang="en-US" dirty="0" smtClean="0"/>
              <a:t>our </a:t>
            </a:r>
            <a:r>
              <a:rPr lang="en-US" dirty="0" err="1" smtClean="0"/>
              <a:t>MEOPeers</a:t>
            </a:r>
            <a:r>
              <a:rPr lang="en-US" dirty="0" smtClean="0"/>
              <a:t>.</a:t>
            </a:r>
            <a:r>
              <a:rPr lang="en-US" baseline="0" dirty="0" smtClean="0"/>
              <a:t> </a:t>
            </a:r>
          </a:p>
          <a:p>
            <a:r>
              <a:rPr lang="en-US" baseline="0" dirty="0" smtClean="0"/>
              <a:t>We have a network of </a:t>
            </a:r>
            <a:r>
              <a:rPr lang="en-US" baseline="0" dirty="0" smtClean="0">
                <a:solidFill>
                  <a:srgbClr val="800000"/>
                </a:solidFill>
              </a:rPr>
              <a:t>XX 60?</a:t>
            </a:r>
            <a:r>
              <a:rPr lang="en-US" baseline="0" dirty="0" smtClean="0"/>
              <a:t>MEOPeers across the country.</a:t>
            </a:r>
          </a:p>
          <a:p>
            <a:endParaRPr lang="en-US" baseline="0" dirty="0" smtClean="0"/>
          </a:p>
          <a:p>
            <a:r>
              <a:rPr lang="en-US" baseline="0" dirty="0" smtClean="0"/>
              <a:t>Find your student(s) in this picture and highlight them.</a:t>
            </a:r>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14</a:t>
            </a:fld>
            <a:endParaRPr lang="en-US"/>
          </a:p>
        </p:txBody>
      </p:sp>
    </p:spTree>
    <p:extLst>
      <p:ext uri="{BB962C8B-B14F-4D97-AF65-F5344CB8AC3E}">
        <p14:creationId xmlns:p14="http://schemas.microsoft.com/office/powerpoint/2010/main" val="261071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Font typeface="Wingdings" pitchFamily="2" charset="2"/>
              <a:buChar char="§"/>
              <a:defRPr/>
            </a:pPr>
            <a:r>
              <a:rPr lang="en-CA" sz="1400" dirty="0" smtClean="0"/>
              <a:t>Attract, develop and retain outstanding researchers in marine research areas and technologies critical to Canada </a:t>
            </a:r>
          </a:p>
          <a:p>
            <a:pPr>
              <a:spcBef>
                <a:spcPct val="20000"/>
              </a:spcBef>
              <a:buFont typeface="Wingdings" pitchFamily="2" charset="2"/>
              <a:buChar char="§"/>
              <a:defRPr/>
            </a:pPr>
            <a:r>
              <a:rPr lang="en-CA" sz="1400" dirty="0" smtClean="0"/>
              <a:t>Implement training strategies that expose HQP to the full range of economic, social, and policy implications of our</a:t>
            </a:r>
            <a:r>
              <a:rPr lang="en-CA" sz="1400" baseline="0" dirty="0" smtClean="0"/>
              <a:t> MEOPAR</a:t>
            </a:r>
            <a:r>
              <a:rPr lang="en-CA" sz="1400" dirty="0" smtClean="0"/>
              <a:t> research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15</a:t>
            </a:fld>
            <a:endParaRPr lang="en-US"/>
          </a:p>
        </p:txBody>
      </p:sp>
    </p:spTree>
    <p:extLst>
      <p:ext uri="{BB962C8B-B14F-4D97-AF65-F5344CB8AC3E}">
        <p14:creationId xmlns:p14="http://schemas.microsoft.com/office/powerpoint/2010/main" val="245423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do</a:t>
            </a:r>
            <a:r>
              <a:rPr lang="en-US" baseline="0" dirty="0" smtClean="0"/>
              <a:t> this is through our operational programs.  This is how we achieve our 5 year objectives and reach our ultimate 15 year goals.</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16</a:t>
            </a:fld>
            <a:endParaRPr lang="en-US"/>
          </a:p>
        </p:txBody>
      </p:sp>
    </p:spTree>
    <p:extLst>
      <p:ext uri="{BB962C8B-B14F-4D97-AF65-F5344CB8AC3E}">
        <p14:creationId xmlns:p14="http://schemas.microsoft.com/office/powerpoint/2010/main" val="409073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Font typeface="Wingdings" pitchFamily="2" charset="2"/>
              <a:buChar char="§"/>
            </a:pPr>
            <a:r>
              <a:rPr lang="de-DE" sz="1200" dirty="0" smtClean="0"/>
              <a:t> </a:t>
            </a:r>
            <a:r>
              <a:rPr lang="de-DE" sz="1200" dirty="0" err="1" smtClean="0"/>
              <a:t>To</a:t>
            </a:r>
            <a:r>
              <a:rPr lang="de-DE" sz="1200" dirty="0" smtClean="0"/>
              <a:t> </a:t>
            </a:r>
            <a:r>
              <a:rPr lang="de-DE" sz="1200" dirty="0" err="1" smtClean="0"/>
              <a:t>accelerate</a:t>
            </a:r>
            <a:r>
              <a:rPr lang="de-DE" sz="1200" dirty="0" smtClean="0"/>
              <a:t> </a:t>
            </a:r>
            <a:r>
              <a:rPr lang="de-DE" sz="1200" dirty="0" err="1" smtClean="0"/>
              <a:t>engagement</a:t>
            </a:r>
            <a:r>
              <a:rPr lang="de-DE" sz="1200" dirty="0" smtClean="0"/>
              <a:t> </a:t>
            </a:r>
            <a:r>
              <a:rPr lang="de-DE" sz="1200" dirty="0" err="1" smtClean="0"/>
              <a:t>of</a:t>
            </a:r>
            <a:r>
              <a:rPr lang="de-DE" sz="1200" dirty="0" smtClean="0"/>
              <a:t> MEOPAR </a:t>
            </a:r>
            <a:r>
              <a:rPr lang="de-DE" sz="1200" dirty="0" err="1" smtClean="0"/>
              <a:t>with</a:t>
            </a:r>
            <a:r>
              <a:rPr lang="de-DE" sz="1200" dirty="0" smtClean="0"/>
              <a:t> </a:t>
            </a:r>
            <a:r>
              <a:rPr lang="de-DE" sz="1200" dirty="0" err="1" smtClean="0"/>
              <a:t>industry</a:t>
            </a:r>
            <a:r>
              <a:rPr lang="de-DE" sz="1200" dirty="0" smtClean="0"/>
              <a:t> </a:t>
            </a:r>
            <a:r>
              <a:rPr lang="de-DE" sz="1200" dirty="0" err="1" smtClean="0"/>
              <a:t>and</a:t>
            </a:r>
            <a:r>
              <a:rPr lang="de-DE" sz="1200" dirty="0" smtClean="0"/>
              <a:t> </a:t>
            </a:r>
            <a:r>
              <a:rPr lang="de-DE" sz="1200" dirty="0" err="1" smtClean="0"/>
              <a:t>other</a:t>
            </a:r>
            <a:r>
              <a:rPr lang="de-DE" sz="1200" dirty="0" smtClean="0"/>
              <a:t> non-</a:t>
            </a:r>
            <a:r>
              <a:rPr lang="de-DE" sz="1200" dirty="0" err="1" smtClean="0"/>
              <a:t>academic</a:t>
            </a:r>
            <a:r>
              <a:rPr lang="de-DE" sz="1200" dirty="0" smtClean="0"/>
              <a:t> </a:t>
            </a:r>
            <a:r>
              <a:rPr lang="de-DE" sz="1200" dirty="0" err="1" smtClean="0"/>
              <a:t>partners</a:t>
            </a:r>
            <a:r>
              <a:rPr lang="de-DE" sz="1200" dirty="0" smtClean="0"/>
              <a:t>, </a:t>
            </a:r>
            <a:r>
              <a:rPr lang="de-DE" sz="1200" dirty="0" err="1" smtClean="0"/>
              <a:t>and</a:t>
            </a:r>
            <a:r>
              <a:rPr lang="de-DE" sz="1200" dirty="0" smtClean="0"/>
              <a:t> </a:t>
            </a:r>
            <a:r>
              <a:rPr lang="de-DE" sz="1200" dirty="0" err="1" smtClean="0"/>
              <a:t>transfer</a:t>
            </a:r>
            <a:r>
              <a:rPr lang="de-DE" sz="1200" dirty="0" smtClean="0"/>
              <a:t> </a:t>
            </a:r>
            <a:r>
              <a:rPr lang="de-DE" sz="1200" dirty="0" err="1" smtClean="0"/>
              <a:t>of</a:t>
            </a:r>
            <a:r>
              <a:rPr lang="de-DE" sz="1200" dirty="0" smtClean="0"/>
              <a:t> </a:t>
            </a:r>
            <a:r>
              <a:rPr lang="de-DE" sz="1200" dirty="0" err="1" smtClean="0"/>
              <a:t>network</a:t>
            </a:r>
            <a:r>
              <a:rPr lang="de-DE" sz="1200" dirty="0" smtClean="0"/>
              <a:t> </a:t>
            </a:r>
            <a:r>
              <a:rPr lang="de-DE" sz="1200" dirty="0" err="1" smtClean="0"/>
              <a:t>research</a:t>
            </a:r>
            <a:r>
              <a:rPr lang="de-DE" sz="1200" dirty="0" smtClean="0"/>
              <a:t> </a:t>
            </a:r>
            <a:r>
              <a:rPr lang="de-DE" sz="1200" dirty="0" err="1" smtClean="0"/>
              <a:t>to</a:t>
            </a:r>
            <a:r>
              <a:rPr lang="de-DE" sz="1200" dirty="0" smtClean="0"/>
              <a:t> </a:t>
            </a:r>
            <a:r>
              <a:rPr lang="de-DE" sz="1200" dirty="0" err="1" smtClean="0"/>
              <a:t>the</a:t>
            </a:r>
            <a:r>
              <a:rPr lang="de-DE" sz="1200" dirty="0" smtClean="0"/>
              <a:t> private </a:t>
            </a:r>
            <a:r>
              <a:rPr lang="de-DE" sz="1200" dirty="0" err="1" smtClean="0"/>
              <a:t>sector</a:t>
            </a:r>
            <a:r>
              <a:rPr lang="de-DE" sz="1200" dirty="0" smtClean="0"/>
              <a:t>.</a:t>
            </a:r>
          </a:p>
          <a:p>
            <a:pPr>
              <a:spcAft>
                <a:spcPts val="600"/>
              </a:spcAft>
              <a:buFont typeface="Wingdings" pitchFamily="2" charset="2"/>
              <a:buChar char="§"/>
            </a:pPr>
            <a:r>
              <a:rPr lang="de-DE" sz="1200" dirty="0" smtClean="0"/>
              <a:t>  Budget </a:t>
            </a:r>
            <a:r>
              <a:rPr lang="de-DE" sz="1200" dirty="0" err="1" smtClean="0"/>
              <a:t>allocation</a:t>
            </a:r>
            <a:r>
              <a:rPr lang="de-DE" sz="1200" dirty="0" smtClean="0"/>
              <a:t> </a:t>
            </a:r>
            <a:r>
              <a:rPr lang="de-DE" sz="1200" dirty="0" err="1" smtClean="0"/>
              <a:t>is</a:t>
            </a:r>
            <a:r>
              <a:rPr lang="de-DE" sz="1200" dirty="0" smtClean="0"/>
              <a:t> $1.5M</a:t>
            </a:r>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18</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achieve these objectives, we deliver these outcomes: informed society, a coordinated Canadian approach and trained people.</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22</a:t>
            </a:fld>
            <a:endParaRPr lang="en-US"/>
          </a:p>
        </p:txBody>
      </p:sp>
    </p:spTree>
    <p:extLst>
      <p:ext uri="{BB962C8B-B14F-4D97-AF65-F5344CB8AC3E}">
        <p14:creationId xmlns:p14="http://schemas.microsoft.com/office/powerpoint/2010/main" val="206203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23</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24</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600" kern="1200" dirty="0" smtClean="0">
                <a:solidFill>
                  <a:schemeClr val="tx1"/>
                </a:solidFill>
                <a:effectLst/>
                <a:latin typeface="Corbel"/>
                <a:ea typeface="+mn-ea"/>
                <a:cs typeface="Corbel"/>
              </a:rPr>
              <a:t>We collaborate on </a:t>
            </a:r>
            <a:r>
              <a:rPr lang="en-CA" sz="1600" b="1" kern="1200" dirty="0" smtClean="0">
                <a:solidFill>
                  <a:schemeClr val="tx1"/>
                </a:solidFill>
                <a:effectLst/>
                <a:latin typeface="Corbel"/>
                <a:ea typeface="+mn-ea"/>
                <a:cs typeface="Corbel"/>
              </a:rPr>
              <a:t>over 20 research projects</a:t>
            </a:r>
            <a:r>
              <a:rPr lang="en-CA" sz="1600" kern="1200" dirty="0" smtClean="0">
                <a:solidFill>
                  <a:schemeClr val="tx1"/>
                </a:solidFill>
                <a:effectLst/>
                <a:latin typeface="Corbel"/>
                <a:ea typeface="+mn-ea"/>
                <a:cs typeface="Corbel"/>
              </a:rPr>
              <a:t>, but our network and projects are growing.</a:t>
            </a:r>
          </a:p>
          <a:p>
            <a:endParaRPr lang="en-US" sz="1600" dirty="0" smtClean="0">
              <a:latin typeface="Corbel"/>
              <a:cs typeface="Corbel"/>
            </a:endParaRPr>
          </a:p>
          <a:p>
            <a:pPr algn="l"/>
            <a:r>
              <a:rPr lang="en-US" sz="1600" b="1" dirty="0" smtClean="0">
                <a:solidFill>
                  <a:srgbClr val="000090"/>
                </a:solidFill>
                <a:latin typeface="Corbel"/>
                <a:ea typeface="Georgia" pitchFamily="18" charset="0"/>
                <a:cs typeface="Corbel"/>
              </a:rPr>
              <a:t>NATIONAL NETWORK,</a:t>
            </a:r>
            <a:r>
              <a:rPr lang="en-US" sz="1600" b="1" baseline="0" dirty="0" smtClean="0">
                <a:solidFill>
                  <a:srgbClr val="000090"/>
                </a:solidFill>
                <a:latin typeface="Corbel"/>
                <a:ea typeface="Georgia" pitchFamily="18" charset="0"/>
                <a:cs typeface="Corbel"/>
              </a:rPr>
              <a:t> h</a:t>
            </a:r>
            <a:r>
              <a:rPr lang="en-US" sz="1600" dirty="0" smtClean="0">
                <a:solidFill>
                  <a:srgbClr val="000090"/>
                </a:solidFill>
                <a:latin typeface="Corbel"/>
                <a:ea typeface="Georgia" pitchFamily="18" charset="0"/>
                <a:cs typeface="Corbel"/>
              </a:rPr>
              <a:t>osted by Dalhousie University in Halifax, NS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3</a:t>
            </a:fld>
            <a:endParaRPr lang="en-US"/>
          </a:p>
        </p:txBody>
      </p:sp>
    </p:spTree>
    <p:extLst>
      <p:ext uri="{BB962C8B-B14F-4D97-AF65-F5344CB8AC3E}">
        <p14:creationId xmlns:p14="http://schemas.microsoft.com/office/powerpoint/2010/main" val="184256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pPr defTabSz="897301">
              <a:defRPr/>
            </a:pPr>
            <a:r>
              <a:rPr lang="en-CA" dirty="0"/>
              <a:t>MEOPAR was formed because we all rely on the ocean.</a:t>
            </a:r>
          </a:p>
          <a:p>
            <a:r>
              <a:rPr lang="en-US" b="0" baseline="0" dirty="0" smtClean="0"/>
              <a:t>Each MEOPAR project is a complex entity that involves a mix of people, ocean experts and students.</a:t>
            </a:r>
          </a:p>
          <a:p>
            <a:pPr defTabSz="897301">
              <a:defRPr/>
            </a:pPr>
            <a:r>
              <a:rPr lang="en-US" b="0" baseline="0" dirty="0" smtClean="0"/>
              <a:t>The projects that receive funding from MEOPAR meet very special criteria. </a:t>
            </a:r>
          </a:p>
          <a:p>
            <a:pPr defTabSz="897301">
              <a:defRPr/>
            </a:pPr>
            <a:r>
              <a:rPr lang="en-US" b="0" baseline="0" dirty="0" smtClean="0"/>
              <a:t>Every project has been highly vetted to have real world application, which is what distinguishes our mandate from traditional academic research.</a:t>
            </a:r>
          </a:p>
          <a:p>
            <a:endParaRPr lang="en-US" b="0" baseline="0" dirty="0" smtClean="0"/>
          </a:p>
          <a:p>
            <a:r>
              <a:rPr lang="en-US" b="0" baseline="0" dirty="0" smtClean="0"/>
              <a:t>The three aspects of a </a:t>
            </a:r>
            <a:r>
              <a:rPr lang="en-US" b="0" baseline="0" dirty="0" err="1" smtClean="0"/>
              <a:t>MEOProject</a:t>
            </a:r>
            <a:r>
              <a:rPr lang="en-US" b="0" baseline="0" dirty="0" smtClean="0"/>
              <a:t> are:</a:t>
            </a:r>
          </a:p>
          <a:p>
            <a:pPr marL="224325" indent="-224325">
              <a:buFont typeface="+mj-lt"/>
              <a:buAutoNum type="arabicPeriod"/>
            </a:pPr>
            <a:r>
              <a:rPr lang="en-US" b="0" baseline="0" dirty="0" smtClean="0"/>
              <a:t>Generating knowledge and delivering research results that benefit people</a:t>
            </a:r>
          </a:p>
          <a:p>
            <a:pPr marL="224325" indent="-224325" defTabSz="897301">
              <a:buFont typeface="+mj-lt"/>
              <a:buAutoNum type="arabicPeriod"/>
              <a:defRPr/>
            </a:pPr>
            <a:r>
              <a:rPr lang="en-US" b="0" baseline="0" dirty="0" smtClean="0"/>
              <a:t>Each project puts scientists, industry and ocean users together in new and different combinations</a:t>
            </a:r>
          </a:p>
          <a:p>
            <a:pPr marL="224325" indent="-224325" defTabSz="897301">
              <a:buFont typeface="+mj-lt"/>
              <a:buAutoNum type="arabicPeriod"/>
              <a:defRPr/>
            </a:pPr>
            <a:r>
              <a:rPr lang="en-US" b="0" baseline="0" dirty="0" smtClean="0"/>
              <a:t>Training our students, the next generation of ocean experts</a:t>
            </a:r>
          </a:p>
          <a:p>
            <a:endParaRPr lang="en-US" b="0" dirty="0" smtClean="0"/>
          </a:p>
          <a:p>
            <a:pPr defTabSz="897301">
              <a:defRPr/>
            </a:pPr>
            <a:r>
              <a:rPr lang="en-US" b="0" dirty="0" smtClean="0"/>
              <a:t>No I’d like to tell you</a:t>
            </a:r>
            <a:r>
              <a:rPr lang="en-US" b="0" baseline="0" dirty="0" smtClean="0"/>
              <a:t> more about specific projects MEOPAR is funding and their impact.</a:t>
            </a:r>
            <a:endParaRPr lang="en-US" b="1"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4</a:t>
            </a:fld>
            <a:endParaRPr lang="en-US"/>
          </a:p>
        </p:txBody>
      </p:sp>
    </p:spTree>
    <p:extLst>
      <p:ext uri="{BB962C8B-B14F-4D97-AF65-F5344CB8AC3E}">
        <p14:creationId xmlns:p14="http://schemas.microsoft.com/office/powerpoint/2010/main" val="399819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what sets MEOPAR apart – this is how we are changing the way ocean science is conducted in Canada. Project 1.1 connects EC and DFO to universities in a new way.  This has been held by by both departments as an example of how to cooperate.</a:t>
            </a:r>
          </a:p>
          <a:p>
            <a:endParaRPr lang="en-US" baseline="0" dirty="0" smtClean="0"/>
          </a:p>
          <a:p>
            <a:r>
              <a:rPr lang="en-US" baseline="0" dirty="0" smtClean="0"/>
              <a:t>***On the left hand the government panel shows SST from an operational model run by a government agency (in this case it’s the US). MEOPAR is developing the capability to zoom in to areas of particular interest. The MEOPAR picture shows a zoom of SST for the </a:t>
            </a:r>
            <a:r>
              <a:rPr lang="en-US" baseline="0" dirty="0" err="1" smtClean="0"/>
              <a:t>Scotian</a:t>
            </a:r>
            <a:r>
              <a:rPr lang="en-US" baseline="0" dirty="0" smtClean="0"/>
              <a:t> Shelf based on the HYCOM output.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5</a:t>
            </a:fld>
            <a:endParaRPr lang="en-US"/>
          </a:p>
        </p:txBody>
      </p:sp>
    </p:spTree>
    <p:extLst>
      <p:ext uri="{BB962C8B-B14F-4D97-AF65-F5344CB8AC3E}">
        <p14:creationId xmlns:p14="http://schemas.microsoft.com/office/powerpoint/2010/main" val="44312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1.2 works in conjunction with 1.1</a:t>
            </a:r>
            <a:r>
              <a:rPr lang="en-US" baseline="0" dirty="0" smtClean="0"/>
              <a:t> to bridge the geographic divide between east and west coast.  The models developed on the east coast are tested on the west coast.  Project 1.2 then connects to end users such as ports and municipalities. This outreach has led for example to a new operational forecast capability for the West Coast (Strait of Georgia) which, based on input from stakeholders like municipalities is focusing on storm surge prediction.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6</a:t>
            </a:fld>
            <a:endParaRPr lang="en-US"/>
          </a:p>
        </p:txBody>
      </p:sp>
    </p:spTree>
    <p:extLst>
      <p:ext uri="{BB962C8B-B14F-4D97-AF65-F5344CB8AC3E}">
        <p14:creationId xmlns:p14="http://schemas.microsoft.com/office/powerpoint/2010/main" val="399994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normAutofit/>
          </a:bodyPr>
          <a:lstStyle/>
          <a:p>
            <a:r>
              <a:rPr lang="en-CA" b="1" dirty="0"/>
              <a:t>Building a Network of Fixed Coastal Observing and Forecast Systems</a:t>
            </a:r>
            <a:endParaRPr lang="en-US" dirty="0"/>
          </a:p>
          <a:p>
            <a:r>
              <a:rPr lang="en-CA" dirty="0"/>
              <a:t> </a:t>
            </a:r>
            <a:endParaRPr lang="en-US" dirty="0"/>
          </a:p>
          <a:p>
            <a:r>
              <a:rPr lang="en-CA" b="1" dirty="0"/>
              <a:t>Who:</a:t>
            </a:r>
            <a:r>
              <a:rPr lang="en-CA" dirty="0"/>
              <a:t> Dr. </a:t>
            </a:r>
            <a:r>
              <a:rPr lang="en-CA" dirty="0" err="1"/>
              <a:t>Jinyu</a:t>
            </a:r>
            <a:r>
              <a:rPr lang="en-CA" dirty="0"/>
              <a:t> Sheng, Dalhousie University and Dr. Susan Allen, University of British Columbia</a:t>
            </a:r>
            <a:endParaRPr lang="en-US" dirty="0"/>
          </a:p>
          <a:p>
            <a:r>
              <a:rPr lang="en-CA" dirty="0"/>
              <a:t> </a:t>
            </a:r>
            <a:endParaRPr lang="en-US" dirty="0"/>
          </a:p>
          <a:p>
            <a:r>
              <a:rPr lang="en-CA" b="1" dirty="0"/>
              <a:t>What:</a:t>
            </a:r>
            <a:r>
              <a:rPr lang="en-CA" dirty="0"/>
              <a:t> Helping build an integrated observation and prediction system for Halifax Harbour, NS and the southern Strait of Georgia, BC.</a:t>
            </a:r>
            <a:endParaRPr lang="en-US" dirty="0"/>
          </a:p>
          <a:p>
            <a:r>
              <a:rPr lang="en-CA" dirty="0"/>
              <a:t> </a:t>
            </a:r>
            <a:endParaRPr lang="en-US" dirty="0"/>
          </a:p>
          <a:p>
            <a:r>
              <a:rPr lang="en-CA" b="1" dirty="0"/>
              <a:t>Impact:</a:t>
            </a:r>
            <a:r>
              <a:rPr lang="en-CA" dirty="0"/>
              <a:t> Creating useful real-time forecasts of sea level, waves, currents, and bio-geochemical properties for multiple stakeholders like port authorities, municipalities, and the oil and gas sector.</a:t>
            </a:r>
            <a:endParaRPr lang="en-US" dirty="0"/>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8</a:t>
            </a:fld>
            <a:endParaRPr lang="en-US"/>
          </a:p>
        </p:txBody>
      </p:sp>
    </p:spTree>
    <p:extLst>
      <p:ext uri="{BB962C8B-B14F-4D97-AF65-F5344CB8AC3E}">
        <p14:creationId xmlns:p14="http://schemas.microsoft.com/office/powerpoint/2010/main" val="187702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r>
              <a:rPr lang="en-US" dirty="0" smtClean="0"/>
              <a:t>http://www.polarphotogallery.com/Main/Gallery/25684965_6ddkmT#!i=2185153772&amp;k=RNp7SHd</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10</a:t>
            </a:fld>
            <a:endParaRPr lang="en-US"/>
          </a:p>
        </p:txBody>
      </p:sp>
    </p:spTree>
    <p:extLst>
      <p:ext uri="{BB962C8B-B14F-4D97-AF65-F5344CB8AC3E}">
        <p14:creationId xmlns:p14="http://schemas.microsoft.com/office/powerpoint/2010/main" val="113485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32146"/>
          <a:lstStyle/>
          <a:p>
            <a:r>
              <a:rPr lang="en-US" smtClean="0"/>
              <a:t>Click to edit Master title style</a:t>
            </a:r>
            <a:endParaRPr lang="en-US"/>
          </a:p>
        </p:txBody>
      </p:sp>
      <p:sp>
        <p:nvSpPr>
          <p:cNvPr id="3" name="Content Placeholder 2"/>
          <p:cNvSpPr>
            <a:spLocks noGrp="1"/>
          </p:cNvSpPr>
          <p:nvPr>
            <p:ph idx="1"/>
          </p:nvPr>
        </p:nvSpPr>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17255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AFBB7E-BF2A-4525-B491-29E3536D4154}" type="datetimeFigureOut">
              <a:rPr lang="en-US" smtClean="0"/>
              <a:pPr/>
              <a:t>2014-07-22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3C96B-4BC3-43F5-9273-E935912DCB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AFBB7E-BF2A-4525-B491-29E3536D4154}" type="datetimeFigureOut">
              <a:rPr lang="en-US" smtClean="0"/>
              <a:pPr/>
              <a:t>2014-07-22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3C96B-4BC3-43F5-9273-E935912DCB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2" descr="content-slide-b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7" y="0"/>
            <a:ext cx="9139126" cy="6858000"/>
          </a:xfrm>
          <a:prstGeom prst="rect">
            <a:avLst/>
          </a:prstGeom>
          <a:ln>
            <a:noFill/>
          </a:ln>
        </p:spPr>
      </p:pic>
      <p:sp>
        <p:nvSpPr>
          <p:cNvPr id="9" name="Title Placeholder 8"/>
          <p:cNvSpPr>
            <a:spLocks noGrp="1"/>
          </p:cNvSpPr>
          <p:nvPr>
            <p:ph type="title"/>
          </p:nvPr>
        </p:nvSpPr>
        <p:spPr>
          <a:xfrm>
            <a:off x="457200" y="304800"/>
            <a:ext cx="8229600" cy="6858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CAFBB7E-BF2A-4525-B491-29E3536D4154}" type="datetimeFigureOut">
              <a:rPr lang="en-US" smtClean="0"/>
              <a:pPr/>
              <a:t>2014-07-22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A13C96B-4BC3-43F5-9273-E935912DCB06}" type="slidenum">
              <a:rPr lang="en-US" smtClean="0"/>
              <a:pPr/>
              <a:t>‹#›</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7" y="6290"/>
            <a:ext cx="9139125" cy="6845419"/>
          </a:xfrm>
          <a:prstGeom prst="rect">
            <a:avLst/>
          </a:prstGeom>
          <a:ln>
            <a:noFill/>
          </a:ln>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62" r:id="rId7"/>
    <p:sldLayoutId id="2147483664" r:id="rId8"/>
    <p:sldLayoutId id="2147483666" r:id="rId9"/>
    <p:sldLayoutId id="2147483668" r:id="rId10"/>
    <p:sldLayoutId id="2147483669" r:id="rId11"/>
    <p:sldLayoutId id="2147483677" r:id="rId12"/>
  </p:sldLayoutIdLst>
  <p:txStyles>
    <p:titleStyle>
      <a:lvl1pPr algn="l" rtl="0" eaLnBrk="1" latinLnBrk="0" hangingPunct="1">
        <a:spcBef>
          <a:spcPct val="0"/>
        </a:spcBef>
        <a:buNone/>
        <a:defRPr kumimoji="0" sz="2400" b="0" kern="1200">
          <a:ln>
            <a:noFill/>
          </a:ln>
          <a:solidFill>
            <a:schemeClr val="tx1">
              <a:lumMod val="65000"/>
              <a:lumOff val="35000"/>
            </a:schemeClr>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32.png"/><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0.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8.gi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ppt_cov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2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195" y="-13394"/>
            <a:ext cx="4741664" cy="236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7" y="1946672"/>
            <a:ext cx="3643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180" y="294680"/>
            <a:ext cx="2839641"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781" y="6500813"/>
            <a:ext cx="3491508" cy="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68516"/>
            <a:ext cx="9144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extBox 2"/>
          <p:cNvSpPr txBox="1"/>
          <p:nvPr/>
        </p:nvSpPr>
        <p:spPr>
          <a:xfrm>
            <a:off x="0" y="3200400"/>
            <a:ext cx="9144000" cy="1493490"/>
          </a:xfrm>
          <a:prstGeom prst="rect">
            <a:avLst/>
          </a:prstGeom>
          <a:noFill/>
        </p:spPr>
        <p:txBody>
          <a:bodyPr wrap="square" lIns="64291" tIns="32146" rIns="64291" bIns="32146">
            <a:spAutoFit/>
          </a:bodyPr>
          <a:lstStyle/>
          <a:p>
            <a:pPr algn="ctr">
              <a:defRPr/>
            </a:pPr>
            <a:r>
              <a:rPr lang="en-US" sz="3400" dirty="0">
                <a:solidFill>
                  <a:schemeClr val="bg1"/>
                </a:solidFill>
                <a:effectLst>
                  <a:outerShdw blurRad="50800" dist="38100" dir="2700000" algn="tl" rotWithShape="0">
                    <a:prstClr val="black">
                      <a:alpha val="40000"/>
                    </a:prstClr>
                  </a:outerShdw>
                </a:effectLst>
                <a:latin typeface="+mj-lt"/>
              </a:rPr>
              <a:t>PRESENTATION TITLE</a:t>
            </a:r>
          </a:p>
          <a:p>
            <a:pPr algn="ctr">
              <a:defRPr/>
            </a:pPr>
            <a:endParaRPr lang="en-US" sz="3400" dirty="0">
              <a:solidFill>
                <a:schemeClr val="bg1"/>
              </a:solidFill>
            </a:endParaRPr>
          </a:p>
          <a:p>
            <a:pPr algn="ctr">
              <a:defRPr/>
            </a:pPr>
            <a:r>
              <a:rPr lang="en-US" sz="2500" dirty="0">
                <a:solidFill>
                  <a:srgbClr val="FFFFFF"/>
                </a:solidFill>
                <a:effectLst>
                  <a:outerShdw blurRad="50800" dist="38100" dir="2700000" algn="tl" rotWithShape="0">
                    <a:prstClr val="black">
                      <a:alpha val="40000"/>
                    </a:prstClr>
                  </a:outerShdw>
                </a:effectLst>
                <a:latin typeface="+mj-lt"/>
              </a:rPr>
              <a:t>By</a:t>
            </a:r>
            <a:r>
              <a:rPr lang="en-US" sz="2500" dirty="0" smtClean="0">
                <a:solidFill>
                  <a:srgbClr val="FFFFFF"/>
                </a:solidFill>
                <a:effectLst>
                  <a:outerShdw blurRad="50800" dist="38100" dir="2700000" algn="tl" rotWithShape="0">
                    <a:prstClr val="black">
                      <a:alpha val="40000"/>
                    </a:prstClr>
                  </a:outerShdw>
                </a:effectLst>
                <a:latin typeface="+mj-lt"/>
              </a:rPr>
              <a:t>: Your Name Here</a:t>
            </a:r>
            <a:endParaRPr lang="en-US" sz="2500" dirty="0">
              <a:solidFill>
                <a:srgbClr val="FFFFFF"/>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22151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1" y="0"/>
            <a:ext cx="10244667" cy="6858000"/>
          </a:xfrm>
          <a:prstGeom prst="rect">
            <a:avLst/>
          </a:prstGeom>
        </p:spPr>
      </p:pic>
      <p:sp>
        <p:nvSpPr>
          <p:cNvPr id="22" name="Rectangle 21"/>
          <p:cNvSpPr/>
          <p:nvPr/>
        </p:nvSpPr>
        <p:spPr>
          <a:xfrm>
            <a:off x="-381000" y="6096000"/>
            <a:ext cx="10515600" cy="817880"/>
          </a:xfrm>
          <a:prstGeom prst="rect">
            <a:avLst/>
          </a:prstGeom>
          <a:gradFill flip="none" rotWithShape="1">
            <a:gsLst>
              <a:gs pos="7000">
                <a:schemeClr val="bg1">
                  <a:alpha val="0"/>
                </a:schemeClr>
              </a:gs>
              <a:gs pos="100000">
                <a:srgbClr val="000000">
                  <a:alpha val="66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52400" y="5029200"/>
            <a:ext cx="80772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100" dirty="0">
              <a:solidFill>
                <a:srgbClr val="0B4B67"/>
              </a:solidFill>
              <a:latin typeface="+mn-lt"/>
            </a:endParaRPr>
          </a:p>
        </p:txBody>
      </p:sp>
      <p:sp>
        <p:nvSpPr>
          <p:cNvPr id="8" name="TextBox 7"/>
          <p:cNvSpPr txBox="1"/>
          <p:nvPr/>
        </p:nvSpPr>
        <p:spPr>
          <a:xfrm>
            <a:off x="0" y="6535579"/>
            <a:ext cx="2362200" cy="246221"/>
          </a:xfrm>
          <a:prstGeom prst="rect">
            <a:avLst/>
          </a:prstGeom>
          <a:noFill/>
        </p:spPr>
        <p:txBody>
          <a:bodyPr wrap="square" rtlCol="0">
            <a:spAutoFit/>
          </a:bodyPr>
          <a:lstStyle/>
          <a:p>
            <a:r>
              <a:rPr lang="en-US" sz="1000" dirty="0" smtClean="0">
                <a:solidFill>
                  <a:srgbClr val="6D7094"/>
                </a:solidFill>
                <a:latin typeface="Corbel"/>
                <a:cs typeface="Corbel"/>
              </a:rPr>
              <a:t>Photo:</a:t>
            </a:r>
            <a:r>
              <a:rPr lang="en-US" sz="1000" dirty="0" smtClean="0"/>
              <a:t> </a:t>
            </a:r>
            <a:r>
              <a:rPr lang="en-US" sz="1000" dirty="0" smtClean="0">
                <a:solidFill>
                  <a:srgbClr val="6D7094"/>
                </a:solidFill>
                <a:latin typeface="Corbel"/>
                <a:cs typeface="Corbel"/>
              </a:rPr>
              <a:t>Martin Fortier, </a:t>
            </a:r>
            <a:r>
              <a:rPr lang="en-US" sz="1000" dirty="0" err="1" smtClean="0">
                <a:solidFill>
                  <a:srgbClr val="6D7094"/>
                </a:solidFill>
                <a:latin typeface="Corbel"/>
                <a:cs typeface="Corbel"/>
              </a:rPr>
              <a:t>ArcticNet</a:t>
            </a:r>
            <a:endParaRPr lang="en-US" sz="1000" dirty="0">
              <a:solidFill>
                <a:srgbClr val="6D7094"/>
              </a:solidFill>
              <a:latin typeface="Corbel"/>
              <a:cs typeface="Corbel"/>
            </a:endParaRPr>
          </a:p>
        </p:txBody>
      </p:sp>
      <p:sp>
        <p:nvSpPr>
          <p:cNvPr id="14" name="TextBox 13"/>
          <p:cNvSpPr txBox="1"/>
          <p:nvPr/>
        </p:nvSpPr>
        <p:spPr>
          <a:xfrm>
            <a:off x="76200" y="1736271"/>
            <a:ext cx="2819400" cy="2988129"/>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76200" y="381000"/>
            <a:ext cx="2819400" cy="129540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7" name="TextBox 16"/>
          <p:cNvSpPr txBox="1"/>
          <p:nvPr/>
        </p:nvSpPr>
        <p:spPr>
          <a:xfrm>
            <a:off x="805782" y="1833637"/>
            <a:ext cx="1891632" cy="2895601"/>
          </a:xfrm>
          <a:prstGeom prst="rect">
            <a:avLst/>
          </a:prstGeom>
        </p:spPr>
        <p:txBody>
          <a:bodyPr vert="horz" wrap="square" lIns="0" tIns="0" rIns="0" bIns="0" rtlCol="0">
            <a:noAutofit/>
          </a:bodyPr>
          <a:lstStyle/>
          <a:p>
            <a:r>
              <a:rPr lang="en-US" sz="1100" dirty="0" smtClean="0">
                <a:solidFill>
                  <a:srgbClr val="000090"/>
                </a:solidFill>
                <a:latin typeface="Corbel"/>
                <a:cs typeface="Corbel"/>
              </a:rPr>
              <a:t>Dr. David Atkinson,</a:t>
            </a:r>
            <a:br>
              <a:rPr lang="en-US" sz="1100" dirty="0" smtClean="0">
                <a:solidFill>
                  <a:srgbClr val="000090"/>
                </a:solidFill>
                <a:latin typeface="Corbel"/>
                <a:cs typeface="Corbel"/>
              </a:rPr>
            </a:br>
            <a:r>
              <a:rPr lang="en-US" sz="1100" dirty="0" smtClean="0">
                <a:solidFill>
                  <a:srgbClr val="000090"/>
                </a:solidFill>
                <a:latin typeface="Corbel"/>
                <a:cs typeface="Corbel"/>
              </a:rPr>
              <a:t>University of Victoria</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How large-scale weather patterns adversely impact marine transport and </a:t>
            </a:r>
            <a:br>
              <a:rPr lang="en-US" sz="1100" dirty="0" smtClean="0">
                <a:solidFill>
                  <a:srgbClr val="000090"/>
                </a:solidFill>
                <a:latin typeface="Corbel"/>
                <a:cs typeface="Corbel"/>
              </a:rPr>
            </a:br>
            <a:r>
              <a:rPr lang="en-US" sz="1100" dirty="0" smtClean="0">
                <a:solidFill>
                  <a:srgbClr val="000090"/>
                </a:solidFill>
                <a:latin typeface="Corbel"/>
                <a:cs typeface="Corbel"/>
              </a:rPr>
              <a:t>industrial activity and near-by stakeholders in the Eastern Beaufort Sea.</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Ensure marine operators, coastal communities and emergency response operators have access to weather forecast information that helps them when planning their operations.</a:t>
            </a:r>
            <a:endParaRPr lang="en-US" sz="1100" dirty="0">
              <a:solidFill>
                <a:srgbClr val="000090"/>
              </a:solidFill>
              <a:latin typeface="Corbel"/>
              <a:cs typeface="Corbel"/>
            </a:endParaRPr>
          </a:p>
        </p:txBody>
      </p:sp>
      <p:sp>
        <p:nvSpPr>
          <p:cNvPr id="18" name="TextBox 17"/>
          <p:cNvSpPr txBox="1"/>
          <p:nvPr/>
        </p:nvSpPr>
        <p:spPr>
          <a:xfrm>
            <a:off x="304800" y="560135"/>
            <a:ext cx="2335464" cy="1192465"/>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User-Driven Monitoring of Adverse Marine and Weather States in the Eastern Beaufort Sea</a:t>
            </a:r>
          </a:p>
        </p:txBody>
      </p:sp>
      <p:sp>
        <p:nvSpPr>
          <p:cNvPr id="19" name="TextBox 18"/>
          <p:cNvSpPr txBox="1"/>
          <p:nvPr/>
        </p:nvSpPr>
        <p:spPr>
          <a:xfrm>
            <a:off x="152400" y="1833637"/>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152400" y="2353858"/>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1" name="TextBox 20"/>
          <p:cNvSpPr txBox="1"/>
          <p:nvPr/>
        </p:nvSpPr>
        <p:spPr>
          <a:xfrm>
            <a:off x="152400" y="351536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pic>
        <p:nvPicPr>
          <p:cNvPr id="28" name="Picture 27"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990600"/>
            <a:ext cx="411271" cy="316029"/>
          </a:xfrm>
          <a:prstGeom prst="rect">
            <a:avLst/>
          </a:prstGeom>
        </p:spPr>
      </p:pic>
    </p:spTree>
    <p:extLst>
      <p:ext uri="{BB962C8B-B14F-4D97-AF65-F5344CB8AC3E}">
        <p14:creationId xmlns:p14="http://schemas.microsoft.com/office/powerpoint/2010/main" val="17599709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r="15570"/>
          <a:stretch>
            <a:fillRect/>
          </a:stretch>
        </p:blipFill>
        <p:spPr>
          <a:xfrm>
            <a:off x="0" y="-76802"/>
            <a:ext cx="9144000" cy="6934802"/>
          </a:xfrm>
          <a:prstGeom prst="rect">
            <a:avLst/>
          </a:prstGeom>
        </p:spPr>
      </p:pic>
      <p:grpSp>
        <p:nvGrpSpPr>
          <p:cNvPr id="21" name="Group 20"/>
          <p:cNvGrpSpPr/>
          <p:nvPr/>
        </p:nvGrpSpPr>
        <p:grpSpPr>
          <a:xfrm>
            <a:off x="76200" y="3429000"/>
            <a:ext cx="3276600" cy="3429000"/>
            <a:chOff x="506664" y="201865"/>
            <a:chExt cx="2438400" cy="4217735"/>
          </a:xfrm>
        </p:grpSpPr>
        <p:sp>
          <p:nvSpPr>
            <p:cNvPr id="13" name="TextBox 12"/>
            <p:cNvSpPr txBox="1"/>
            <p:nvPr/>
          </p:nvSpPr>
          <p:spPr>
            <a:xfrm>
              <a:off x="506664" y="866498"/>
              <a:ext cx="2438400" cy="3553102"/>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506664" y="201865"/>
              <a:ext cx="2438400" cy="6074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205832" y="963864"/>
              <a:ext cx="1600200" cy="3303336"/>
            </a:xfrm>
            <a:prstGeom prst="rect">
              <a:avLst/>
            </a:prstGeom>
          </p:spPr>
          <p:txBody>
            <a:bodyPr vert="horz" wrap="square" lIns="0" tIns="0" rIns="0" bIns="0" rtlCol="0">
              <a:noAutofit/>
            </a:bodyPr>
            <a:lstStyle/>
            <a:p>
              <a:r>
                <a:rPr lang="en-CA" sz="1100" dirty="0">
                  <a:solidFill>
                    <a:srgbClr val="000090"/>
                  </a:solidFill>
                  <a:latin typeface="Corbel"/>
                  <a:cs typeface="Corbel"/>
                </a:rPr>
                <a:t>Dr.</a:t>
              </a:r>
              <a:r>
                <a:rPr lang="en-CA" sz="1100" dirty="0" smtClean="0">
                  <a:solidFill>
                    <a:srgbClr val="000090"/>
                  </a:solidFill>
                  <a:latin typeface="Corbel"/>
                  <a:cs typeface="Corbel"/>
                </a:rPr>
                <a:t> Andrea Scott, </a:t>
              </a:r>
              <a:br>
                <a:rPr lang="en-CA" sz="1100" dirty="0" smtClean="0">
                  <a:solidFill>
                    <a:srgbClr val="000090"/>
                  </a:solidFill>
                  <a:latin typeface="Corbel"/>
                  <a:cs typeface="Corbel"/>
                </a:rPr>
              </a:br>
              <a:r>
                <a:rPr lang="en-CA" sz="1100" dirty="0" smtClean="0">
                  <a:solidFill>
                    <a:srgbClr val="000090"/>
                  </a:solidFill>
                  <a:latin typeface="Corbel"/>
                  <a:cs typeface="Corbel"/>
                </a:rPr>
                <a:t>University of Waterloo</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Develop a method to use radar (SAR) satellite images to improve the monitoring of ice conditions in the water. Information about the type of ice, concentration and detection of open water are essential for ship navigation.</a:t>
              </a:r>
            </a:p>
            <a:p>
              <a:endParaRPr lang="en-CA" sz="1100" dirty="0" smtClean="0">
                <a:solidFill>
                  <a:srgbClr val="000090"/>
                </a:solidFill>
                <a:latin typeface="Corbel"/>
                <a:cs typeface="Corbel"/>
              </a:endParaRPr>
            </a:p>
            <a:p>
              <a:r>
                <a:rPr lang="en-US" sz="1100" dirty="0" smtClean="0">
                  <a:solidFill>
                    <a:srgbClr val="000090"/>
                  </a:solidFill>
                  <a:latin typeface="Corbel"/>
                  <a:cs typeface="Corbel"/>
                </a:rPr>
                <a:t>Accurate information about sea ice conditions is critical for weather forecasting and safe navigation in ice-covered regions.</a:t>
              </a:r>
              <a:endParaRPr lang="en-US" sz="1100" cap="all" dirty="0" smtClean="0">
                <a:solidFill>
                  <a:srgbClr val="000090"/>
                </a:solidFill>
                <a:latin typeface="Corbel"/>
                <a:ea typeface="Georgia" pitchFamily="18" charset="0"/>
                <a:cs typeface="Corbel"/>
              </a:endParaRPr>
            </a:p>
          </p:txBody>
        </p:sp>
        <p:sp>
          <p:nvSpPr>
            <p:cNvPr id="17" name="TextBox 16"/>
            <p:cNvSpPr txBox="1"/>
            <p:nvPr/>
          </p:nvSpPr>
          <p:spPr>
            <a:xfrm>
              <a:off x="609600" y="304800"/>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Improving </a:t>
              </a:r>
              <a:r>
                <a:rPr lang="en-CA" sz="1600" b="1" dirty="0">
                  <a:solidFill>
                    <a:srgbClr val="000090"/>
                  </a:solidFill>
                  <a:latin typeface="Corbel"/>
                  <a:cs typeface="Corbel"/>
                </a:rPr>
                <a:t>Sea Ice </a:t>
              </a:r>
              <a:r>
                <a:rPr lang="en-CA" sz="1600" b="1" dirty="0" smtClean="0">
                  <a:solidFill>
                    <a:srgbClr val="000090"/>
                  </a:solidFill>
                  <a:latin typeface="Corbel"/>
                  <a:cs typeface="Corbel"/>
                </a:rPr>
                <a:t>Forecasts</a:t>
              </a:r>
            </a:p>
            <a:p>
              <a:pPr marL="71755" indent="0">
                <a:lnSpc>
                  <a:spcPts val="1720"/>
                </a:lnSpc>
                <a:spcBef>
                  <a:spcPct val="0"/>
                </a:spcBef>
                <a:buFont typeface="Wingdings 2"/>
                <a:buNone/>
              </a:pPr>
              <a:endParaRPr lang="en-US" sz="1600" cap="all" dirty="0" smtClean="0">
                <a:solidFill>
                  <a:schemeClr val="accent3"/>
                </a:solidFill>
                <a:latin typeface="Corbel"/>
                <a:ea typeface="Georgia" pitchFamily="18" charset="0"/>
                <a:cs typeface="Corbel"/>
              </a:endParaRPr>
            </a:p>
          </p:txBody>
        </p:sp>
        <p:sp>
          <p:nvSpPr>
            <p:cNvPr id="18" name="TextBox 17"/>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52450" y="148408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552450" y="330442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7" name="Picture 26"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505200"/>
            <a:ext cx="396657" cy="304800"/>
          </a:xfrm>
          <a:prstGeom prst="rect">
            <a:avLst/>
          </a:prstGeom>
        </p:spPr>
      </p:pic>
    </p:spTree>
    <p:extLst>
      <p:ext uri="{BB962C8B-B14F-4D97-AF65-F5344CB8AC3E}">
        <p14:creationId xmlns:p14="http://schemas.microsoft.com/office/powerpoint/2010/main" val="11138466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ceanViewer Map image.png"/>
          <p:cNvPicPr>
            <a:picLocks noChangeAspect="1"/>
          </p:cNvPicPr>
          <p:nvPr/>
        </p:nvPicPr>
        <p:blipFill>
          <a:blip r:embed="rId3"/>
          <a:srcRect l="2041" t="5020" r="16326" b="19677"/>
          <a:stretch>
            <a:fillRect/>
          </a:stretch>
        </p:blipFill>
        <p:spPr>
          <a:xfrm>
            <a:off x="0" y="0"/>
            <a:ext cx="9144000" cy="6858000"/>
          </a:xfrm>
          <a:prstGeom prst="rect">
            <a:avLst/>
          </a:prstGeom>
        </p:spPr>
      </p:pic>
      <p:sp>
        <p:nvSpPr>
          <p:cNvPr id="7" name="Content Placeholder 2"/>
          <p:cNvSpPr txBox="1">
            <a:spLocks/>
          </p:cNvSpPr>
          <p:nvPr/>
        </p:nvSpPr>
        <p:spPr>
          <a:xfrm>
            <a:off x="152400" y="5105400"/>
            <a:ext cx="64770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600" b="1" dirty="0" smtClean="0">
              <a:solidFill>
                <a:srgbClr val="0B4B67"/>
              </a:solidFill>
              <a:latin typeface="+mn-lt"/>
            </a:endParaRPr>
          </a:p>
        </p:txBody>
      </p:sp>
      <p:grpSp>
        <p:nvGrpSpPr>
          <p:cNvPr id="22" name="Group 21"/>
          <p:cNvGrpSpPr/>
          <p:nvPr/>
        </p:nvGrpSpPr>
        <p:grpSpPr>
          <a:xfrm>
            <a:off x="76200" y="76200"/>
            <a:ext cx="3276600" cy="3581400"/>
            <a:chOff x="609600" y="672248"/>
            <a:chExt cx="3227136" cy="3213953"/>
          </a:xfrm>
        </p:grpSpPr>
        <p:sp>
          <p:nvSpPr>
            <p:cNvPr id="13" name="TextBox 12"/>
            <p:cNvSpPr txBox="1"/>
            <p:nvPr/>
          </p:nvSpPr>
          <p:spPr>
            <a:xfrm>
              <a:off x="609600" y="1371601"/>
              <a:ext cx="2985168" cy="2514600"/>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609600" y="672248"/>
              <a:ext cx="2985168" cy="636335"/>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308768" y="1468966"/>
              <a:ext cx="2057400" cy="2394857"/>
            </a:xfrm>
            <a:prstGeom prst="rect">
              <a:avLst/>
            </a:prstGeom>
          </p:spPr>
          <p:txBody>
            <a:bodyPr vert="horz" wrap="square" lIns="0" tIns="0" rIns="0" bIns="0" rtlCol="0">
              <a:noAutofit/>
            </a:bodyPr>
            <a:lstStyle/>
            <a:p>
              <a:r>
                <a:rPr lang="en-US" sz="1100" dirty="0" smtClean="0">
                  <a:solidFill>
                    <a:srgbClr val="000090"/>
                  </a:solidFill>
                  <a:latin typeface="Corbel "/>
                  <a:cs typeface="Corbel "/>
                </a:rPr>
                <a:t>Dr. </a:t>
              </a:r>
              <a:r>
                <a:rPr lang="en-US" sz="1100" dirty="0" err="1" smtClean="0">
                  <a:solidFill>
                    <a:srgbClr val="000090"/>
                  </a:solidFill>
                  <a:latin typeface="Corbel "/>
                  <a:cs typeface="Corbel "/>
                </a:rPr>
                <a:t>Katja</a:t>
              </a:r>
              <a:r>
                <a:rPr lang="en-US" sz="1100" dirty="0" smtClean="0">
                  <a:solidFill>
                    <a:srgbClr val="000090"/>
                  </a:solidFill>
                  <a:latin typeface="Corbel "/>
                  <a:cs typeface="Corbel "/>
                </a:rPr>
                <a:t> Fennel, Dalhousie University</a:t>
              </a:r>
            </a:p>
            <a:p>
              <a:endParaRPr lang="en-US" sz="1100" dirty="0">
                <a:solidFill>
                  <a:srgbClr val="000090"/>
                </a:solidFill>
                <a:latin typeface="Corbel "/>
                <a:cs typeface="Corbel "/>
              </a:endParaRPr>
            </a:p>
            <a:p>
              <a:r>
                <a:rPr lang="en-US" sz="1100" dirty="0" smtClean="0">
                  <a:solidFill>
                    <a:srgbClr val="000090"/>
                  </a:solidFill>
                  <a:latin typeface="Corbel "/>
                  <a:cs typeface="Corbel "/>
                </a:rPr>
                <a:t>Globally, our oceans are warming, becoming more acidic and losing oxygen. These changes impact local ecosystems and the intensity of weather-related events on our coasts.</a:t>
              </a:r>
            </a:p>
            <a:p>
              <a:endParaRPr lang="en-US" sz="1100" dirty="0" smtClean="0">
                <a:solidFill>
                  <a:srgbClr val="000090"/>
                </a:solidFill>
                <a:latin typeface="Corbel "/>
                <a:cs typeface="Corbel "/>
              </a:endParaRPr>
            </a:p>
            <a:p>
              <a:r>
                <a:rPr lang="en-US" sz="1100" dirty="0" smtClean="0">
                  <a:solidFill>
                    <a:srgbClr val="000090"/>
                  </a:solidFill>
                  <a:latin typeface="Corbel "/>
                  <a:cs typeface="Corbel "/>
                </a:rPr>
                <a:t>This research will help planning efforts for a number of end users including the fishing industry, the oil and gas industry, and coastal communities.</a:t>
              </a:r>
              <a:endParaRPr lang="en-US" sz="1100" dirty="0">
                <a:solidFill>
                  <a:srgbClr val="000090"/>
                </a:solidFill>
                <a:latin typeface="Corbel "/>
                <a:cs typeface="Corbel "/>
              </a:endParaRPr>
            </a:p>
          </p:txBody>
        </p:sp>
        <p:sp>
          <p:nvSpPr>
            <p:cNvPr id="17" name="TextBox 16"/>
            <p:cNvSpPr txBox="1"/>
            <p:nvPr/>
          </p:nvSpPr>
          <p:spPr>
            <a:xfrm>
              <a:off x="712536" y="739625"/>
              <a:ext cx="3124200" cy="533400"/>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Biogeochemical Projections</a:t>
              </a:r>
              <a:br>
                <a:rPr lang="en-US" sz="1600" b="1" dirty="0" smtClean="0">
                  <a:solidFill>
                    <a:srgbClr val="000090"/>
                  </a:solidFill>
                  <a:latin typeface="Corbel"/>
                  <a:cs typeface="Corbel"/>
                </a:rPr>
              </a:br>
              <a:r>
                <a:rPr lang="en-US" sz="1600" b="1" dirty="0" smtClean="0">
                  <a:solidFill>
                    <a:srgbClr val="000090"/>
                  </a:solidFill>
                  <a:latin typeface="Corbel"/>
                  <a:cs typeface="Corbel"/>
                </a:rPr>
                <a:t>Under a Changing Climate</a:t>
              </a:r>
            </a:p>
          </p:txBody>
        </p:sp>
        <p:sp>
          <p:nvSpPr>
            <p:cNvPr id="18" name="TextBox 17"/>
            <p:cNvSpPr txBox="1"/>
            <p:nvPr/>
          </p:nvSpPr>
          <p:spPr>
            <a:xfrm>
              <a:off x="655386" y="14689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655386" y="192338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655386" y="29718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7" name="Picture 26"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304800"/>
            <a:ext cx="411271" cy="316029"/>
          </a:xfrm>
          <a:prstGeom prst="rect">
            <a:avLst/>
          </a:prstGeom>
        </p:spPr>
      </p:pic>
    </p:spTree>
    <p:extLst>
      <p:ext uri="{BB962C8B-B14F-4D97-AF65-F5344CB8AC3E}">
        <p14:creationId xmlns:p14="http://schemas.microsoft.com/office/powerpoint/2010/main" val="3940673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inceRupert_CC_SamBeebe.jpg"/>
          <p:cNvPicPr>
            <a:picLocks noChangeAspect="1"/>
          </p:cNvPicPr>
          <p:nvPr/>
        </p:nvPicPr>
        <p:blipFill>
          <a:blip r:embed="rId3">
            <a:lum bright="7000" contrast="17000"/>
          </a:blip>
          <a:stretch>
            <a:fillRect/>
          </a:stretch>
        </p:blipFill>
        <p:spPr>
          <a:xfrm>
            <a:off x="0" y="3583"/>
            <a:ext cx="9144000" cy="6850834"/>
          </a:xfrm>
          <a:prstGeom prst="rect">
            <a:avLst/>
          </a:prstGeom>
        </p:spPr>
      </p:pic>
      <p:sp>
        <p:nvSpPr>
          <p:cNvPr id="21" name="Rectangle 20"/>
          <p:cNvSpPr/>
          <p:nvPr/>
        </p:nvSpPr>
        <p:spPr>
          <a:xfrm>
            <a:off x="0" y="4191000"/>
            <a:ext cx="9144000" cy="2667000"/>
          </a:xfrm>
          <a:prstGeom prst="rect">
            <a:avLst/>
          </a:prstGeom>
          <a:gradFill flip="none" rotWithShape="1">
            <a:gsLst>
              <a:gs pos="7000">
                <a:schemeClr val="bg1">
                  <a:alpha val="0"/>
                </a:schemeClr>
              </a:gs>
              <a:gs pos="10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52400" y="4953000"/>
            <a:ext cx="70104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600" b="1" dirty="0" smtClean="0">
              <a:solidFill>
                <a:schemeClr val="accent1">
                  <a:lumMod val="25000"/>
                </a:schemeClr>
              </a:solidFill>
              <a:latin typeface="Corbel"/>
              <a:cs typeface="Corbel"/>
            </a:endParaRPr>
          </a:p>
        </p:txBody>
      </p:sp>
      <p:grpSp>
        <p:nvGrpSpPr>
          <p:cNvPr id="23" name="Group 22"/>
          <p:cNvGrpSpPr/>
          <p:nvPr/>
        </p:nvGrpSpPr>
        <p:grpSpPr>
          <a:xfrm>
            <a:off x="4191000" y="3886200"/>
            <a:ext cx="4876800" cy="2846134"/>
            <a:chOff x="520032" y="506666"/>
            <a:chExt cx="2819400" cy="4293934"/>
          </a:xfrm>
        </p:grpSpPr>
        <p:sp>
          <p:nvSpPr>
            <p:cNvPr id="13" name="TextBox 12"/>
            <p:cNvSpPr txBox="1"/>
            <p:nvPr/>
          </p:nvSpPr>
          <p:spPr>
            <a:xfrm>
              <a:off x="520032" y="1502834"/>
              <a:ext cx="2819400" cy="3297766"/>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520032" y="506666"/>
              <a:ext cx="2819400" cy="941134"/>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219200" y="1600200"/>
              <a:ext cx="1981200" cy="2895601"/>
            </a:xfrm>
            <a:prstGeom prst="rect">
              <a:avLst/>
            </a:prstGeom>
          </p:spPr>
          <p:txBody>
            <a:bodyPr vert="horz" wrap="square" lIns="0" tIns="0" rIns="0" bIns="0" rtlCol="0">
              <a:noAutofit/>
            </a:bodyPr>
            <a:lstStyle/>
            <a:p>
              <a:pPr>
                <a:spcAft>
                  <a:spcPts val="600"/>
                </a:spcAft>
              </a:pPr>
              <a:r>
                <a:rPr lang="en-US" sz="1100" dirty="0" smtClean="0">
                  <a:solidFill>
                    <a:srgbClr val="000090"/>
                  </a:solidFill>
                  <a:latin typeface="Corbel"/>
                  <a:cs typeface="Corbel"/>
                </a:rPr>
                <a:t>Dr. Gregory </a:t>
              </a:r>
              <a:r>
                <a:rPr lang="en-US" sz="1100" dirty="0" err="1" smtClean="0">
                  <a:solidFill>
                    <a:srgbClr val="000090"/>
                  </a:solidFill>
                  <a:latin typeface="Corbel"/>
                  <a:cs typeface="Corbel"/>
                </a:rPr>
                <a:t>Flato</a:t>
              </a:r>
              <a:r>
                <a:rPr lang="en-US" sz="1100" dirty="0" smtClean="0">
                  <a:solidFill>
                    <a:srgbClr val="000090"/>
                  </a:solidFill>
                  <a:latin typeface="Corbel"/>
                  <a:cs typeface="Corbel"/>
                </a:rPr>
                <a:t>, </a:t>
              </a:r>
              <a:br>
                <a:rPr lang="en-US" sz="1100" dirty="0" smtClean="0">
                  <a:solidFill>
                    <a:srgbClr val="000090"/>
                  </a:solidFill>
                  <a:latin typeface="Corbel"/>
                  <a:cs typeface="Corbel"/>
                </a:rPr>
              </a:br>
              <a:r>
                <a:rPr lang="en-US" sz="1100" dirty="0" smtClean="0">
                  <a:solidFill>
                    <a:srgbClr val="000090"/>
                  </a:solidFill>
                  <a:latin typeface="Corbel"/>
                  <a:cs typeface="Corbel"/>
                </a:rPr>
                <a:t>Environment Canada/University of Victoria</a:t>
              </a:r>
            </a:p>
            <a:p>
              <a:pPr>
                <a:spcAft>
                  <a:spcPts val="600"/>
                </a:spcAft>
              </a:pPr>
              <a:r>
                <a:rPr lang="en-US" sz="1100" dirty="0" err="1" smtClean="0">
                  <a:solidFill>
                    <a:srgbClr val="000090"/>
                  </a:solidFill>
                  <a:latin typeface="Corbel"/>
                  <a:cs typeface="Corbel"/>
                </a:rPr>
                <a:t>Flato</a:t>
              </a:r>
              <a:r>
                <a:rPr lang="en-US" sz="1100" dirty="0" smtClean="0">
                  <a:solidFill>
                    <a:srgbClr val="000090"/>
                  </a:solidFill>
                  <a:latin typeface="Corbel"/>
                  <a:cs typeface="Corbel"/>
                </a:rPr>
                <a:t> and his team are developing ways to assess and visualize changes in the marine environment and the associated risks. How to create accurate and detailed risk maps of ocean conditions will be explored.</a:t>
              </a:r>
            </a:p>
            <a:p>
              <a:pPr>
                <a:spcAft>
                  <a:spcPts val="600"/>
                </a:spcAft>
              </a:pPr>
              <a:r>
                <a:rPr lang="en-US" sz="1100" dirty="0" smtClean="0">
                  <a:solidFill>
                    <a:srgbClr val="000090"/>
                  </a:solidFill>
                  <a:latin typeface="Corbel"/>
                  <a:cs typeface="Corbel"/>
                </a:rPr>
                <a:t>These ocean maps could be used to guide ship traffic, and drift models could be used in the event of a spill. The fishing industry and coastal communities could also use these maps to manage their exposure to extreme weather events.</a:t>
              </a:r>
              <a:endParaRPr lang="en-US" sz="1100" dirty="0">
                <a:solidFill>
                  <a:srgbClr val="000090"/>
                </a:solidFill>
                <a:latin typeface="Corbel"/>
                <a:cs typeface="Corbel"/>
              </a:endParaRPr>
            </a:p>
          </p:txBody>
        </p:sp>
        <p:sp>
          <p:nvSpPr>
            <p:cNvPr id="17" name="TextBox 16"/>
            <p:cNvSpPr txBox="1"/>
            <p:nvPr/>
          </p:nvSpPr>
          <p:spPr>
            <a:xfrm>
              <a:off x="622968" y="609601"/>
              <a:ext cx="2335464" cy="761999"/>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Climate Change and Extreme Events in the Marine Environment</a:t>
              </a:r>
            </a:p>
          </p:txBody>
        </p:sp>
        <p:sp>
          <p:nvSpPr>
            <p:cNvPr id="18" name="TextBox 17"/>
            <p:cNvSpPr txBox="1"/>
            <p:nvPr/>
          </p:nvSpPr>
          <p:spPr>
            <a:xfrm>
              <a:off x="565818" y="16002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65818" y="21830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565818" y="34022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sp>
        <p:nvSpPr>
          <p:cNvPr id="2" name="TextBox 1"/>
          <p:cNvSpPr txBox="1"/>
          <p:nvPr/>
        </p:nvSpPr>
        <p:spPr>
          <a:xfrm>
            <a:off x="304800" y="6460683"/>
            <a:ext cx="2832768" cy="244917"/>
          </a:xfrm>
          <a:prstGeom prst="rect">
            <a:avLst/>
          </a:prstGeom>
        </p:spPr>
        <p:txBody>
          <a:bodyPr vert="horz" wrap="square" lIns="0" tIns="0" rIns="0" bIns="0" rtlCol="0">
            <a:normAutofit/>
          </a:bodyPr>
          <a:lstStyle/>
          <a:p>
            <a:pPr indent="0">
              <a:spcBef>
                <a:spcPct val="0"/>
              </a:spcBef>
              <a:buFont typeface="Wingdings 2"/>
              <a:buNone/>
            </a:pPr>
            <a:r>
              <a:rPr lang="en-US" sz="1000" dirty="0">
                <a:solidFill>
                  <a:srgbClr val="6D7094"/>
                </a:solidFill>
                <a:latin typeface="Corbel"/>
                <a:cs typeface="Corbel"/>
              </a:rPr>
              <a:t>Photo: CC Sam Beebe</a:t>
            </a:r>
          </a:p>
        </p:txBody>
      </p:sp>
      <p:pic>
        <p:nvPicPr>
          <p:cNvPr id="14" name="Picture 13"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4038600"/>
            <a:ext cx="411271" cy="316029"/>
          </a:xfrm>
          <a:prstGeom prst="rect">
            <a:avLst/>
          </a:prstGeom>
        </p:spPr>
      </p:pic>
    </p:spTree>
    <p:extLst>
      <p:ext uri="{BB962C8B-B14F-4D97-AF65-F5344CB8AC3E}">
        <p14:creationId xmlns:p14="http://schemas.microsoft.com/office/powerpoint/2010/main" val="10416162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8-3069988616-O.jpg"/>
          <p:cNvPicPr>
            <a:picLocks noChangeAspect="1"/>
          </p:cNvPicPr>
          <p:nvPr/>
        </p:nvPicPr>
        <p:blipFill>
          <a:blip r:embed="rId3"/>
          <a:srcRect l="7037" t="10853" r="4063" b="-1"/>
          <a:stretch>
            <a:fillRect/>
          </a:stretch>
        </p:blipFill>
        <p:spPr>
          <a:xfrm>
            <a:off x="0" y="0"/>
            <a:ext cx="9144000" cy="6324600"/>
          </a:xfrm>
          <a:prstGeom prst="rect">
            <a:avLst/>
          </a:prstGeom>
        </p:spPr>
      </p:pic>
      <p:sp>
        <p:nvSpPr>
          <p:cNvPr id="15" name="Rectangle 14"/>
          <p:cNvSpPr/>
          <p:nvPr/>
        </p:nvSpPr>
        <p:spPr>
          <a:xfrm>
            <a:off x="0" y="3048000"/>
            <a:ext cx="9144000" cy="3810000"/>
          </a:xfrm>
          <a:prstGeom prst="rect">
            <a:avLst/>
          </a:prstGeom>
          <a:gradFill flip="none" rotWithShape="1">
            <a:gsLst>
              <a:gs pos="17000">
                <a:schemeClr val="bg1">
                  <a:alpha val="0"/>
                </a:schemeClr>
              </a:gs>
              <a:gs pos="8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 name="Content Placeholder 2"/>
          <p:cNvSpPr txBox="1">
            <a:spLocks/>
          </p:cNvSpPr>
          <p:nvPr/>
        </p:nvSpPr>
        <p:spPr>
          <a:xfrm>
            <a:off x="152400" y="4038600"/>
            <a:ext cx="4267200" cy="2819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71755" indent="0">
              <a:spcBef>
                <a:spcPct val="0"/>
              </a:spcBef>
              <a:buNone/>
            </a:pPr>
            <a:endParaRPr lang="en-US" sz="1600" dirty="0">
              <a:solidFill>
                <a:srgbClr val="FFFFFF"/>
              </a:solidFill>
              <a:latin typeface="Corbel"/>
              <a:ea typeface="Georgia" pitchFamily="18" charset="0"/>
              <a:cs typeface="Corbel"/>
            </a:endParaRPr>
          </a:p>
        </p:txBody>
      </p:sp>
      <p:sp>
        <p:nvSpPr>
          <p:cNvPr id="16" name="Content Placeholder 2"/>
          <p:cNvSpPr txBox="1">
            <a:spLocks/>
          </p:cNvSpPr>
          <p:nvPr/>
        </p:nvSpPr>
        <p:spPr>
          <a:xfrm>
            <a:off x="1600200" y="5486400"/>
            <a:ext cx="5867400" cy="1066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ct val="0"/>
              </a:spcBef>
              <a:spcAft>
                <a:spcPts val="600"/>
              </a:spcAft>
              <a:buNone/>
            </a:pPr>
            <a:r>
              <a:rPr lang="en-US" sz="1800" b="1" dirty="0" smtClean="0">
                <a:solidFill>
                  <a:schemeClr val="bg1"/>
                </a:solidFill>
                <a:latin typeface="Corbel"/>
                <a:cs typeface="Corbel"/>
              </a:rPr>
              <a:t>Our projects train students. </a:t>
            </a:r>
            <a:r>
              <a:rPr lang="en-US" sz="1800" b="1" dirty="0">
                <a:solidFill>
                  <a:schemeClr val="bg1"/>
                </a:solidFill>
                <a:latin typeface="Corbel"/>
                <a:cs typeface="Corbel"/>
              </a:rPr>
              <a:t>Masters students, PhD candidates and Post-doctoral fellows engaged in MEOPAR projects </a:t>
            </a:r>
            <a:r>
              <a:rPr lang="en-US" sz="1800" b="1" dirty="0" smtClean="0">
                <a:solidFill>
                  <a:schemeClr val="bg1"/>
                </a:solidFill>
                <a:latin typeface="Corbel"/>
                <a:cs typeface="Corbel"/>
              </a:rPr>
              <a:t>are known </a:t>
            </a:r>
            <a:r>
              <a:rPr lang="en-US" sz="1800" b="1" dirty="0">
                <a:solidFill>
                  <a:schemeClr val="bg1"/>
                </a:solidFill>
                <a:latin typeface="Corbel"/>
                <a:cs typeface="Corbel"/>
              </a:rPr>
              <a:t>as “</a:t>
            </a:r>
            <a:r>
              <a:rPr lang="en-US" sz="1800" b="1" dirty="0" err="1">
                <a:solidFill>
                  <a:schemeClr val="bg1"/>
                </a:solidFill>
                <a:latin typeface="Corbel"/>
                <a:cs typeface="Corbel"/>
              </a:rPr>
              <a:t>MEOPeers</a:t>
            </a:r>
            <a:r>
              <a:rPr lang="en-US" sz="1800" b="1" dirty="0">
                <a:solidFill>
                  <a:schemeClr val="bg1"/>
                </a:solidFill>
                <a:latin typeface="Corbel"/>
                <a:cs typeface="Corbel"/>
              </a:rPr>
              <a:t>”.</a:t>
            </a:r>
          </a:p>
          <a:p>
            <a:pPr marL="0" indent="0" algn="ctr">
              <a:spcBef>
                <a:spcPct val="0"/>
              </a:spcBef>
              <a:spcAft>
                <a:spcPts val="600"/>
              </a:spcAft>
              <a:buNone/>
            </a:pPr>
            <a:endParaRPr lang="en-US" sz="1800" dirty="0" smtClean="0">
              <a:solidFill>
                <a:srgbClr val="FFFFFF"/>
              </a:solidFill>
              <a:latin typeface="Corbel"/>
              <a:ea typeface="Georgia" pitchFamily="18" charset="0"/>
              <a:cs typeface="Corbel"/>
            </a:endParaRPr>
          </a:p>
          <a:p>
            <a:pPr marL="0" indent="0">
              <a:spcBef>
                <a:spcPct val="0"/>
              </a:spcBef>
              <a:buNone/>
            </a:pPr>
            <a:endParaRPr lang="en-US" sz="1200" dirty="0" smtClean="0">
              <a:solidFill>
                <a:srgbClr val="FFFFFF"/>
              </a:solidFill>
              <a:latin typeface="Corbel"/>
              <a:ea typeface="Georgia" pitchFamily="18" charset="0"/>
              <a:cs typeface="Corbel"/>
            </a:endParaRPr>
          </a:p>
          <a:p>
            <a:pPr marL="0" indent="0">
              <a:spcBef>
                <a:spcPct val="0"/>
              </a:spcBef>
              <a:buNone/>
            </a:pPr>
            <a:endParaRPr lang="en-US" sz="1200" dirty="0" smtClean="0">
              <a:solidFill>
                <a:srgbClr val="FFFFFF"/>
              </a:solidFill>
              <a:latin typeface="Corbel"/>
              <a:ea typeface="Georgia" pitchFamily="18" charset="0"/>
              <a:cs typeface="Corbel"/>
            </a:endParaRPr>
          </a:p>
          <a:p>
            <a:pPr marL="71755" indent="0">
              <a:spcBef>
                <a:spcPct val="0"/>
              </a:spcBef>
              <a:buNone/>
            </a:pPr>
            <a:endParaRPr lang="en-US" sz="1200" dirty="0">
              <a:solidFill>
                <a:srgbClr val="FFFFFF"/>
              </a:solidFill>
              <a:latin typeface="Corbel"/>
              <a:ea typeface="Georgia" pitchFamily="18" charset="0"/>
              <a:cs typeface="Corbel"/>
            </a:endParaRPr>
          </a:p>
        </p:txBody>
      </p:sp>
      <p:sp>
        <p:nvSpPr>
          <p:cNvPr id="13" name="Rectangle 12"/>
          <p:cNvSpPr/>
          <p:nvPr/>
        </p:nvSpPr>
        <p:spPr>
          <a:xfrm>
            <a:off x="0" y="304800"/>
            <a:ext cx="2819400" cy="609600"/>
          </a:xfrm>
          <a:prstGeom prst="rect">
            <a:avLst/>
          </a:prstGeom>
          <a:solidFill>
            <a:schemeClr val="bg1"/>
          </a:solidFill>
          <a:ln w="3175" cap="flat" cmpd="sng" algn="ctr">
            <a:solidFill>
              <a:srgbClr val="D9D9D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1219200" y="381000"/>
            <a:ext cx="1752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err="1" smtClean="0">
                <a:solidFill>
                  <a:srgbClr val="24316D"/>
                </a:solidFill>
                <a:latin typeface="Corbel"/>
                <a:ea typeface="+mj-ea"/>
                <a:cs typeface="Corbel"/>
              </a:rPr>
              <a:t>MEOPeers</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22" name="Picture 21"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1000"/>
            <a:ext cx="609600" cy="468429"/>
          </a:xfrm>
          <a:prstGeom prst="rect">
            <a:avLst/>
          </a:prstGeom>
        </p:spPr>
      </p:pic>
    </p:spTree>
    <p:extLst>
      <p:ext uri="{BB962C8B-B14F-4D97-AF65-F5344CB8AC3E}">
        <p14:creationId xmlns:p14="http://schemas.microsoft.com/office/powerpoint/2010/main" val="2817214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9"/>
          <p:cNvSpPr txBox="1">
            <a:spLocks/>
          </p:cNvSpPr>
          <p:nvPr/>
        </p:nvSpPr>
        <p:spPr bwMode="auto">
          <a:xfrm>
            <a:off x="457200" y="5029200"/>
            <a:ext cx="8191500" cy="639763"/>
          </a:xfrm>
          <a:prstGeom prst="rect">
            <a:avLst/>
          </a:prstGeom>
          <a:noFill/>
          <a:ln>
            <a:noFill/>
          </a:ln>
          <a:extLst/>
        </p:spPr>
        <p:txBody>
          <a:bodyPr/>
          <a:lstStyle>
            <a:lvl1pPr marL="342900" indent="-342900"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algn="ctr" eaLnBrk="1" hangingPunct="1">
              <a:spcBef>
                <a:spcPct val="20000"/>
              </a:spcBef>
              <a:defRPr/>
            </a:pPr>
            <a:r>
              <a:rPr lang="en-CA" sz="2200" b="1" dirty="0" smtClean="0">
                <a:solidFill>
                  <a:srgbClr val="000090"/>
                </a:solidFill>
                <a:latin typeface="Calibri"/>
                <a:cs typeface="Calibri"/>
              </a:rPr>
              <a:t>BUILD BRIDGES BETWEEN SECTORS</a:t>
            </a:r>
          </a:p>
          <a:p>
            <a:pPr algn="ctr" eaLnBrk="1" hangingPunct="1">
              <a:spcBef>
                <a:spcPct val="20000"/>
              </a:spcBef>
              <a:buFont typeface="Arial" charset="0"/>
              <a:buNone/>
              <a:defRPr/>
            </a:pPr>
            <a:endParaRPr lang="de-DE" sz="2000" dirty="0" smtClean="0">
              <a:solidFill>
                <a:srgbClr val="595959"/>
              </a:solidFill>
              <a:latin typeface="Calibri"/>
              <a:cs typeface="Calibri"/>
            </a:endParaRPr>
          </a:p>
        </p:txBody>
      </p:sp>
      <p:sp>
        <p:nvSpPr>
          <p:cNvPr id="13"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000090"/>
                </a:solidFill>
                <a:latin typeface="Corbel"/>
                <a:ea typeface="+mj-ea"/>
                <a:cs typeface="Corbel"/>
              </a:rPr>
              <a:t>Training Strategy</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grpSp>
        <p:nvGrpSpPr>
          <p:cNvPr id="28" name="Group 27"/>
          <p:cNvGrpSpPr/>
          <p:nvPr/>
        </p:nvGrpSpPr>
        <p:grpSpPr>
          <a:xfrm>
            <a:off x="3317724" y="2743200"/>
            <a:ext cx="2140857" cy="2140857"/>
            <a:chOff x="3501572" y="2358572"/>
            <a:chExt cx="2140857" cy="2140857"/>
          </a:xfrm>
        </p:grpSpPr>
        <p:sp>
          <p:nvSpPr>
            <p:cNvPr id="15" name="Donut 14"/>
            <p:cNvSpPr/>
            <p:nvPr/>
          </p:nvSpPr>
          <p:spPr>
            <a:xfrm>
              <a:off x="3501572" y="23585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848100" y="3259723"/>
              <a:ext cx="14478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OPERATIONS</a:t>
              </a:r>
              <a:endParaRPr lang="en-US" sz="1600" dirty="0">
                <a:solidFill>
                  <a:srgbClr val="000090"/>
                </a:solidFill>
                <a:latin typeface="Calibri"/>
                <a:cs typeface="Calibri"/>
              </a:endParaRPr>
            </a:p>
          </p:txBody>
        </p:sp>
      </p:grpSp>
      <p:grpSp>
        <p:nvGrpSpPr>
          <p:cNvPr id="29" name="Group 28"/>
          <p:cNvGrpSpPr/>
          <p:nvPr/>
        </p:nvGrpSpPr>
        <p:grpSpPr>
          <a:xfrm>
            <a:off x="4817534" y="1752600"/>
            <a:ext cx="2269066" cy="2140857"/>
            <a:chOff x="3501572" y="2358572"/>
            <a:chExt cx="2269066" cy="2140857"/>
          </a:xfrm>
        </p:grpSpPr>
        <p:sp>
          <p:nvSpPr>
            <p:cNvPr id="19" name="Donut 18"/>
            <p:cNvSpPr/>
            <p:nvPr/>
          </p:nvSpPr>
          <p:spPr>
            <a:xfrm>
              <a:off x="3501572" y="23585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3525762" y="3069196"/>
              <a:ext cx="224487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SOCIAL SCIENCES, POLICY &amp; ECONOMICS</a:t>
              </a:r>
              <a:endParaRPr lang="en-US" sz="1600" b="1" dirty="0">
                <a:solidFill>
                  <a:srgbClr val="000090"/>
                </a:solidFill>
                <a:latin typeface="Calibri"/>
                <a:cs typeface="Calibri"/>
              </a:endParaRPr>
            </a:p>
          </p:txBody>
        </p:sp>
      </p:grpSp>
      <p:grpSp>
        <p:nvGrpSpPr>
          <p:cNvPr id="30" name="Group 29"/>
          <p:cNvGrpSpPr/>
          <p:nvPr/>
        </p:nvGrpSpPr>
        <p:grpSpPr>
          <a:xfrm>
            <a:off x="1524000" y="1752600"/>
            <a:ext cx="2569029" cy="2140857"/>
            <a:chOff x="3287486" y="2206172"/>
            <a:chExt cx="2569029" cy="2140857"/>
          </a:xfrm>
        </p:grpSpPr>
        <p:sp>
          <p:nvSpPr>
            <p:cNvPr id="23" name="Donut 22"/>
            <p:cNvSpPr/>
            <p:nvPr/>
          </p:nvSpPr>
          <p:spPr>
            <a:xfrm>
              <a:off x="3501572" y="22061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3287486" y="2968172"/>
              <a:ext cx="2569029"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NATURAL SCIENCES</a:t>
              </a:r>
              <a:br>
                <a:rPr lang="en-US" sz="1600" b="1" dirty="0" smtClean="0">
                  <a:solidFill>
                    <a:srgbClr val="000090"/>
                  </a:solidFill>
                  <a:latin typeface="Calibri"/>
                  <a:cs typeface="Calibri"/>
                </a:rPr>
              </a:br>
              <a:r>
                <a:rPr lang="en-US" sz="1600" b="1" dirty="0" smtClean="0">
                  <a:solidFill>
                    <a:srgbClr val="000090"/>
                  </a:solidFill>
                  <a:latin typeface="Calibri"/>
                  <a:cs typeface="Calibri"/>
                </a:rPr>
                <a:t>ENGINEERING</a:t>
              </a:r>
              <a:endParaRPr lang="en-US" sz="1600" dirty="0" smtClean="0">
                <a:solidFill>
                  <a:srgbClr val="000090"/>
                </a:solidFill>
                <a:latin typeface="Calibri"/>
                <a:cs typeface="Calibri"/>
              </a:endParaRPr>
            </a:p>
          </p:txBody>
        </p:sp>
      </p:grpSp>
      <p:sp>
        <p:nvSpPr>
          <p:cNvPr id="31" name="Oval 30"/>
          <p:cNvSpPr/>
          <p:nvPr/>
        </p:nvSpPr>
        <p:spPr>
          <a:xfrm>
            <a:off x="3200400" y="1752600"/>
            <a:ext cx="2286000" cy="2286000"/>
          </a:xfrm>
          <a:prstGeom prst="ellipse">
            <a:avLst/>
          </a:prstGeom>
          <a:noFill/>
          <a:ln w="57150">
            <a:solidFill>
              <a:srgbClr val="000090">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hevron 31"/>
          <p:cNvSpPr/>
          <p:nvPr/>
        </p:nvSpPr>
        <p:spPr>
          <a:xfrm rot="19201538">
            <a:off x="3309426" y="2133600"/>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Chevron 32"/>
          <p:cNvSpPr/>
          <p:nvPr/>
        </p:nvSpPr>
        <p:spPr>
          <a:xfrm rot="2054034">
            <a:off x="4804178" y="1798900"/>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hevron 33"/>
          <p:cNvSpPr/>
          <p:nvPr/>
        </p:nvSpPr>
        <p:spPr>
          <a:xfrm rot="13442013">
            <a:off x="3534177" y="3707843"/>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Picture 17"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8"/>
            <a:ext cx="9256889" cy="6942667"/>
          </a:xfrm>
          <a:prstGeom prst="rect">
            <a:avLst/>
          </a:prstGeom>
        </p:spPr>
      </p:pic>
      <p:sp>
        <p:nvSpPr>
          <p:cNvPr id="3" name="Title 1"/>
          <p:cNvSpPr txBox="1">
            <a:spLocks/>
          </p:cNvSpPr>
          <p:nvPr/>
        </p:nvSpPr>
        <p:spPr>
          <a:xfrm>
            <a:off x="12192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endParaRPr lang="en-US" sz="2800" dirty="0">
              <a:solidFill>
                <a:srgbClr val="000090"/>
              </a:solidFill>
              <a:latin typeface="Corbel"/>
              <a:cs typeface="Corbel"/>
            </a:endParaRPr>
          </a:p>
        </p:txBody>
      </p:sp>
      <p:sp>
        <p:nvSpPr>
          <p:cNvPr id="5" name="TextBox 4"/>
          <p:cNvSpPr txBox="1"/>
          <p:nvPr/>
        </p:nvSpPr>
        <p:spPr>
          <a:xfrm>
            <a:off x="685800" y="1447800"/>
            <a:ext cx="6019800" cy="4419600"/>
          </a:xfrm>
          <a:prstGeom prst="rect">
            <a:avLst/>
          </a:prstGeom>
        </p:spPr>
        <p:txBody>
          <a:bodyPr vert="horz" wrap="square" lIns="0" tIns="0" rIns="0" bIns="0" rtlCol="0">
            <a:normAutofit/>
          </a:bodyPr>
          <a:lstStyle/>
          <a:p>
            <a:pPr marL="71755">
              <a:spcBef>
                <a:spcPct val="0"/>
              </a:spcBef>
            </a:pPr>
            <a:endParaRPr lang="en-US" sz="2800" dirty="0">
              <a:solidFill>
                <a:srgbClr val="000090"/>
              </a:solidFill>
              <a:latin typeface="Corbel"/>
              <a:ea typeface="Georgia" pitchFamily="18" charset="0"/>
              <a:cs typeface="Corbel"/>
            </a:endParaRPr>
          </a:p>
          <a:p>
            <a:pPr marL="71755">
              <a:spcBef>
                <a:spcPct val="0"/>
              </a:spcBef>
            </a:pPr>
            <a:endParaRPr lang="en-US" sz="2800" b="1" i="1" dirty="0" smtClean="0">
              <a:solidFill>
                <a:srgbClr val="000090"/>
              </a:solidFill>
              <a:latin typeface="Corbel"/>
              <a:ea typeface="Georgia" pitchFamily="18" charset="0"/>
              <a:cs typeface="Corbel"/>
            </a:endParaRPr>
          </a:p>
          <a:p>
            <a:pPr marL="71755">
              <a:spcBef>
                <a:spcPct val="0"/>
              </a:spcBef>
            </a:pPr>
            <a:endParaRPr lang="en-US" sz="2800" dirty="0">
              <a:solidFill>
                <a:srgbClr val="000090"/>
              </a:solidFill>
              <a:latin typeface="Corbel"/>
              <a:ea typeface="Georgia" pitchFamily="18" charset="0"/>
              <a:cs typeface="Corbel"/>
            </a:endParaRPr>
          </a:p>
        </p:txBody>
      </p:sp>
      <p:pic>
        <p:nvPicPr>
          <p:cNvPr id="9" name="Picture 8" descr="logo-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09600"/>
            <a:ext cx="609600" cy="468429"/>
          </a:xfrm>
          <a:prstGeom prst="rect">
            <a:avLst/>
          </a:prstGeom>
        </p:spPr>
      </p:pic>
      <p:graphicFrame>
        <p:nvGraphicFramePr>
          <p:cNvPr id="4" name="Diagram 3"/>
          <p:cNvGraphicFramePr/>
          <p:nvPr>
            <p:extLst>
              <p:ext uri="{D42A27DB-BD31-4B8C-83A1-F6EECF244321}">
                <p14:modId xmlns:p14="http://schemas.microsoft.com/office/powerpoint/2010/main" val="742836695"/>
              </p:ext>
            </p:extLst>
          </p:nvPr>
        </p:nvGraphicFramePr>
        <p:xfrm>
          <a:off x="609600" y="1219200"/>
          <a:ext cx="80010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itle 1"/>
          <p:cNvSpPr txBox="1">
            <a:spLocks/>
          </p:cNvSpPr>
          <p:nvPr/>
        </p:nvSpPr>
        <p:spPr>
          <a:xfrm>
            <a:off x="1295400" y="533400"/>
            <a:ext cx="3733800" cy="5334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MEOPAR’s Programs</a:t>
            </a:r>
            <a:endParaRPr lang="en-US" sz="2800" dirty="0">
              <a:solidFill>
                <a:srgbClr val="000090"/>
              </a:solidFill>
              <a:latin typeface="Corbel"/>
              <a:cs typeface="Corbel"/>
            </a:endParaRPr>
          </a:p>
        </p:txBody>
      </p:sp>
      <p:sp>
        <p:nvSpPr>
          <p:cNvPr id="8" name="Slide Number Placeholder 7"/>
          <p:cNvSpPr>
            <a:spLocks noGrp="1"/>
          </p:cNvSpPr>
          <p:nvPr>
            <p:ph type="sldNum" sz="quarter" idx="12"/>
          </p:nvPr>
        </p:nvSpPr>
        <p:spPr/>
        <p:txBody>
          <a:bodyPr/>
          <a:lstStyle/>
          <a:p>
            <a:fld id="{7A13C96B-4BC3-43F5-9273-E935912DCB06}" type="slidenum">
              <a:rPr lang="en-US" smtClean="0"/>
              <a:pPr/>
              <a:t>16</a:t>
            </a:fld>
            <a:endParaRPr lang="en-US"/>
          </a:p>
        </p:txBody>
      </p:sp>
    </p:spTree>
    <p:extLst>
      <p:ext uri="{BB962C8B-B14F-4D97-AF65-F5344CB8AC3E}">
        <p14:creationId xmlns:p14="http://schemas.microsoft.com/office/powerpoint/2010/main" val="3862759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0090"/>
                </a:solidFill>
                <a:latin typeface="Corbel"/>
                <a:ea typeface="+mj-ea"/>
                <a:cs typeface="Corbel"/>
              </a:rPr>
              <a:t>Project Funding - Open Calls</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10" name="TextBox 9"/>
          <p:cNvSpPr txBox="1"/>
          <p:nvPr/>
        </p:nvSpPr>
        <p:spPr>
          <a:xfrm>
            <a:off x="990600" y="1600200"/>
            <a:ext cx="6705600" cy="4201151"/>
          </a:xfrm>
          <a:prstGeom prst="rect">
            <a:avLst/>
          </a:prstGeom>
          <a:noFill/>
        </p:spPr>
        <p:txBody>
          <a:bodyPr wrap="square" bIns="0" rtlCol="0">
            <a:spAutoFit/>
          </a:bodyPr>
          <a:lstStyle/>
          <a:p>
            <a:r>
              <a:rPr lang="en-CA" b="1" dirty="0" smtClean="0">
                <a:solidFill>
                  <a:srgbClr val="000090"/>
                </a:solidFill>
                <a:latin typeface="Calibri"/>
                <a:cs typeface="Calibri"/>
              </a:rPr>
              <a:t>FIRST OPEN CALL</a:t>
            </a:r>
            <a:r>
              <a:rPr lang="en-CA" dirty="0" smtClean="0">
                <a:solidFill>
                  <a:srgbClr val="000090"/>
                </a:solidFill>
                <a:latin typeface="Calibri"/>
                <a:cs typeface="Calibri"/>
              </a:rPr>
              <a:t> </a:t>
            </a:r>
          </a:p>
          <a:p>
            <a:pPr marL="285750" indent="-285750">
              <a:buFont typeface="Arial"/>
              <a:buChar char="•"/>
            </a:pPr>
            <a:r>
              <a:rPr lang="en-CA" dirty="0" smtClean="0">
                <a:solidFill>
                  <a:srgbClr val="000090"/>
                </a:solidFill>
                <a:latin typeface="Calibri"/>
                <a:cs typeface="Calibri"/>
              </a:rPr>
              <a:t>Issued in 2012, $650,000 budget</a:t>
            </a:r>
          </a:p>
          <a:p>
            <a:pPr marL="285750" indent="-285750">
              <a:buFont typeface="Arial"/>
              <a:buChar char="•"/>
            </a:pPr>
            <a:r>
              <a:rPr lang="en-CA" dirty="0" smtClean="0">
                <a:solidFill>
                  <a:srgbClr val="000090"/>
                </a:solidFill>
                <a:latin typeface="Calibri"/>
                <a:cs typeface="Calibri"/>
              </a:rPr>
              <a:t>Over 30 LOIs, 8 full proposals</a:t>
            </a:r>
          </a:p>
          <a:p>
            <a:pPr marL="285750" indent="-285750">
              <a:buFont typeface="Arial"/>
              <a:buChar char="•"/>
            </a:pPr>
            <a:r>
              <a:rPr lang="en-CA" dirty="0" smtClean="0">
                <a:solidFill>
                  <a:srgbClr val="000090"/>
                </a:solidFill>
                <a:latin typeface="Calibri"/>
                <a:cs typeface="Calibri"/>
              </a:rPr>
              <a:t>3 projects added in June 2013 (to original 4 projects)</a:t>
            </a:r>
          </a:p>
          <a:p>
            <a:pPr lvl="1"/>
            <a:endParaRPr lang="en-CA" dirty="0" smtClean="0">
              <a:solidFill>
                <a:srgbClr val="000090"/>
              </a:solidFill>
              <a:latin typeface="Calibri"/>
              <a:cs typeface="Calibri"/>
            </a:endParaRPr>
          </a:p>
          <a:p>
            <a:r>
              <a:rPr lang="en-CA" b="1" dirty="0" smtClean="0">
                <a:solidFill>
                  <a:srgbClr val="000090"/>
                </a:solidFill>
                <a:latin typeface="Calibri"/>
                <a:cs typeface="Calibri"/>
              </a:rPr>
              <a:t>SECOND OPEN CALL</a:t>
            </a:r>
          </a:p>
          <a:p>
            <a:pPr marL="285750" indent="-285750">
              <a:buFont typeface="Arial"/>
              <a:buChar char="•"/>
            </a:pPr>
            <a:r>
              <a:rPr lang="en-CA" dirty="0" smtClean="0">
                <a:solidFill>
                  <a:srgbClr val="000090"/>
                </a:solidFill>
                <a:latin typeface="Calibri"/>
                <a:cs typeface="Calibri"/>
              </a:rPr>
              <a:t>Issued in 2013, $4 million budget </a:t>
            </a:r>
          </a:p>
          <a:p>
            <a:pPr marL="285750" indent="-285750">
              <a:buFont typeface="Arial"/>
              <a:buChar char="•"/>
            </a:pPr>
            <a:r>
              <a:rPr lang="en-CA" dirty="0" smtClean="0">
                <a:solidFill>
                  <a:srgbClr val="000090"/>
                </a:solidFill>
                <a:latin typeface="Calibri"/>
                <a:cs typeface="Calibri"/>
              </a:rPr>
              <a:t>Over 40 LOIs, 14 full proposals</a:t>
            </a:r>
          </a:p>
          <a:p>
            <a:pPr marL="285750" indent="-285750">
              <a:buFont typeface="Arial"/>
              <a:buChar char="•"/>
            </a:pPr>
            <a:r>
              <a:rPr lang="en-CA" dirty="0" smtClean="0">
                <a:solidFill>
                  <a:srgbClr val="000090"/>
                </a:solidFill>
                <a:latin typeface="Calibri"/>
                <a:cs typeface="Calibri"/>
              </a:rPr>
              <a:t>Projects to be awarded summer 2014</a:t>
            </a:r>
          </a:p>
          <a:p>
            <a:pPr lvl="1"/>
            <a:endParaRPr lang="en-CA" dirty="0" smtClean="0">
              <a:solidFill>
                <a:srgbClr val="000090"/>
              </a:solidFill>
              <a:latin typeface="Calibri"/>
              <a:cs typeface="Calibri"/>
            </a:endParaRPr>
          </a:p>
          <a:p>
            <a:r>
              <a:rPr lang="en-CA" b="1" dirty="0" smtClean="0">
                <a:solidFill>
                  <a:srgbClr val="000090"/>
                </a:solidFill>
                <a:latin typeface="Calibri"/>
                <a:cs typeface="Calibri"/>
              </a:rPr>
              <a:t>FUTURE CALLS?</a:t>
            </a:r>
          </a:p>
          <a:p>
            <a:pPr marL="285750" indent="-285750">
              <a:buFont typeface="Arial"/>
              <a:buChar char="•"/>
            </a:pPr>
            <a:r>
              <a:rPr lang="en-CA" dirty="0" smtClean="0">
                <a:solidFill>
                  <a:srgbClr val="000090"/>
                </a:solidFill>
                <a:latin typeface="Calibri"/>
                <a:cs typeface="Calibri"/>
              </a:rPr>
              <a:t>Opportunity for future funding</a:t>
            </a:r>
          </a:p>
          <a:p>
            <a:pPr marL="285750" indent="-285750">
              <a:buFont typeface="Arial"/>
              <a:buChar char="•"/>
            </a:pPr>
            <a:r>
              <a:rPr lang="en-CA" dirty="0" smtClean="0">
                <a:solidFill>
                  <a:srgbClr val="000090"/>
                </a:solidFill>
                <a:latin typeface="Calibri"/>
                <a:cs typeface="Calibri"/>
              </a:rPr>
              <a:t>Opportunity for new collaborations and partners</a:t>
            </a:r>
          </a:p>
          <a:p>
            <a:pPr marL="285750" indent="-285750">
              <a:buFont typeface="Arial"/>
              <a:buChar char="•"/>
            </a:pPr>
            <a:r>
              <a:rPr lang="en-CA" dirty="0" smtClean="0">
                <a:solidFill>
                  <a:srgbClr val="000090"/>
                </a:solidFill>
                <a:latin typeface="Calibri"/>
                <a:cs typeface="Calibri"/>
              </a:rPr>
              <a:t>Likely smaller and targeted</a:t>
            </a:r>
          </a:p>
          <a:p>
            <a:endParaRPr lang="en-US" dirty="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1258402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90"/>
                </a:solidFill>
                <a:effectLst/>
                <a:uLnTx/>
                <a:uFillTx/>
                <a:latin typeface="Corbel"/>
                <a:ea typeface="+mj-ea"/>
                <a:cs typeface="Corbel"/>
              </a:rPr>
              <a:t>Partnership</a:t>
            </a:r>
            <a:r>
              <a:rPr kumimoji="0" lang="en-US" sz="2400" b="1" i="0" u="none" strike="noStrike" kern="1200" cap="none" spc="0" normalizeH="0" noProof="0" dirty="0" smtClean="0">
                <a:ln>
                  <a:noFill/>
                </a:ln>
                <a:solidFill>
                  <a:srgbClr val="000090"/>
                </a:solidFill>
                <a:effectLst/>
                <a:uLnTx/>
                <a:uFillTx/>
                <a:latin typeface="Corbel"/>
                <a:ea typeface="+mj-ea"/>
                <a:cs typeface="Corbel"/>
              </a:rPr>
              <a:t> Program</a:t>
            </a:r>
            <a:endParaRPr kumimoji="0" lang="en-US" sz="2400" b="1" i="0" u="none" strike="noStrike" kern="1200" cap="none" spc="0" normalizeH="0" baseline="0" noProof="0" dirty="0">
              <a:ln>
                <a:noFill/>
              </a:ln>
              <a:solidFill>
                <a:srgbClr val="000090"/>
              </a:solidFill>
              <a:effectLst/>
              <a:uLnTx/>
              <a:uFillTx/>
              <a:latin typeface="Corbel"/>
              <a:ea typeface="+mj-ea"/>
              <a:cs typeface="Corbel"/>
            </a:endParaRPr>
          </a:p>
        </p:txBody>
      </p:sp>
      <p:sp>
        <p:nvSpPr>
          <p:cNvPr id="24" name="Oval 23"/>
          <p:cNvSpPr/>
          <p:nvPr/>
        </p:nvSpPr>
        <p:spPr>
          <a:xfrm>
            <a:off x="2784929" y="1981200"/>
            <a:ext cx="3200400" cy="3200400"/>
          </a:xfrm>
          <a:prstGeom prst="ellipse">
            <a:avLst/>
          </a:prstGeom>
          <a:noFill/>
          <a:ln w="57150">
            <a:solidFill>
              <a:schemeClr val="tx1">
                <a:lumMod val="65000"/>
                <a:lumOff val="35000"/>
                <a:alpha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654853" y="2209800"/>
            <a:ext cx="2244876" cy="1378856"/>
            <a:chOff x="4572000" y="1905000"/>
            <a:chExt cx="2244876" cy="1378856"/>
          </a:xfrm>
        </p:grpSpPr>
        <p:sp>
          <p:nvSpPr>
            <p:cNvPr id="28" name="Donut 27"/>
            <p:cNvSpPr/>
            <p:nvPr/>
          </p:nvSpPr>
          <p:spPr>
            <a:xfrm>
              <a:off x="5005009" y="19050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572000" y="2302040"/>
              <a:ext cx="224487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SOFTWARE</a:t>
              </a:r>
              <a:br>
                <a:rPr lang="en-US" sz="1600" b="1" dirty="0" smtClean="0">
                  <a:solidFill>
                    <a:srgbClr val="000090"/>
                  </a:solidFill>
                  <a:latin typeface="Calibri"/>
                  <a:cs typeface="Calibri"/>
                </a:rPr>
              </a:br>
              <a:r>
                <a:rPr lang="en-US" sz="1600" b="1" dirty="0" smtClean="0">
                  <a:solidFill>
                    <a:srgbClr val="000090"/>
                  </a:solidFill>
                  <a:latin typeface="Calibri"/>
                  <a:cs typeface="Calibri"/>
                </a:rPr>
                <a:t>INDUSTRY</a:t>
              </a:r>
              <a:endParaRPr lang="en-US" sz="1600" b="1" dirty="0">
                <a:solidFill>
                  <a:srgbClr val="000090"/>
                </a:solidFill>
                <a:latin typeface="Calibri"/>
                <a:cs typeface="Calibri"/>
              </a:endParaRPr>
            </a:p>
          </p:txBody>
        </p:sp>
      </p:grpSp>
      <p:grpSp>
        <p:nvGrpSpPr>
          <p:cNvPr id="43" name="Group 42"/>
          <p:cNvGrpSpPr/>
          <p:nvPr/>
        </p:nvGrpSpPr>
        <p:grpSpPr>
          <a:xfrm>
            <a:off x="3699329" y="1295400"/>
            <a:ext cx="1423609" cy="1378856"/>
            <a:chOff x="6161920" y="2209800"/>
            <a:chExt cx="1423609" cy="1378856"/>
          </a:xfrm>
        </p:grpSpPr>
        <p:sp>
          <p:nvSpPr>
            <p:cNvPr id="35" name="Donut 34"/>
            <p:cNvSpPr/>
            <p:nvPr/>
          </p:nvSpPr>
          <p:spPr>
            <a:xfrm>
              <a:off x="6184295" y="22098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6161920" y="2729951"/>
              <a:ext cx="1423609"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OCEAN TECH</a:t>
              </a:r>
              <a:endParaRPr lang="en-US" sz="1600" b="1" dirty="0">
                <a:solidFill>
                  <a:srgbClr val="000090"/>
                </a:solidFill>
                <a:latin typeface="Calibri"/>
                <a:cs typeface="Calibri"/>
              </a:endParaRPr>
            </a:p>
          </p:txBody>
        </p:sp>
      </p:grpSp>
      <p:sp>
        <p:nvSpPr>
          <p:cNvPr id="14" name="Textplatzhalter 9"/>
          <p:cNvSpPr txBox="1">
            <a:spLocks/>
          </p:cNvSpPr>
          <p:nvPr/>
        </p:nvSpPr>
        <p:spPr bwMode="auto">
          <a:xfrm>
            <a:off x="3051629" y="3162300"/>
            <a:ext cx="2667000" cy="838200"/>
          </a:xfrm>
          <a:prstGeom prst="rect">
            <a:avLst/>
          </a:prstGeom>
          <a:noFill/>
          <a:ln>
            <a:noFill/>
          </a:ln>
          <a:extLst/>
        </p:spPr>
        <p:txBody>
          <a:bodyPr/>
          <a:lstStyle>
            <a:lvl1pPr marL="342900" indent="-342900"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algn="ctr" eaLnBrk="1" hangingPunct="1">
              <a:spcBef>
                <a:spcPct val="20000"/>
              </a:spcBef>
              <a:defRPr/>
            </a:pPr>
            <a:r>
              <a:rPr lang="en-CA" sz="2200" b="1" dirty="0" smtClean="0">
                <a:solidFill>
                  <a:srgbClr val="000090"/>
                </a:solidFill>
                <a:latin typeface="Calibri"/>
                <a:cs typeface="Calibri"/>
              </a:rPr>
              <a:t>MEOPAR RESEARCHERS</a:t>
            </a:r>
            <a:endParaRPr lang="de-DE" sz="2000" dirty="0" smtClean="0">
              <a:solidFill>
                <a:srgbClr val="000090"/>
              </a:solidFill>
              <a:latin typeface="Calibri"/>
              <a:cs typeface="Calibri"/>
            </a:endParaRPr>
          </a:p>
        </p:txBody>
      </p:sp>
      <p:grpSp>
        <p:nvGrpSpPr>
          <p:cNvPr id="40" name="Group 39"/>
          <p:cNvGrpSpPr/>
          <p:nvPr/>
        </p:nvGrpSpPr>
        <p:grpSpPr>
          <a:xfrm>
            <a:off x="2244271" y="3581400"/>
            <a:ext cx="1378858" cy="1378856"/>
            <a:chOff x="2067076" y="2286001"/>
            <a:chExt cx="1378858" cy="1378856"/>
          </a:xfrm>
        </p:grpSpPr>
        <p:sp>
          <p:nvSpPr>
            <p:cNvPr id="22" name="Donut 21"/>
            <p:cNvSpPr/>
            <p:nvPr/>
          </p:nvSpPr>
          <p:spPr>
            <a:xfrm>
              <a:off x="2067076" y="2286001"/>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08805" y="2806152"/>
              <a:ext cx="12954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OIL/GAS</a:t>
              </a:r>
              <a:endParaRPr lang="en-US" sz="1600" dirty="0" smtClean="0">
                <a:solidFill>
                  <a:srgbClr val="000090"/>
                </a:solidFill>
                <a:latin typeface="Calibri"/>
                <a:cs typeface="Calibri"/>
              </a:endParaRPr>
            </a:p>
          </p:txBody>
        </p:sp>
      </p:grpSp>
      <p:grpSp>
        <p:nvGrpSpPr>
          <p:cNvPr id="38" name="Group 37"/>
          <p:cNvGrpSpPr/>
          <p:nvPr/>
        </p:nvGrpSpPr>
        <p:grpSpPr>
          <a:xfrm>
            <a:off x="4918529" y="3810000"/>
            <a:ext cx="1600200" cy="1378856"/>
            <a:chOff x="3581400" y="3124200"/>
            <a:chExt cx="1600200" cy="1378856"/>
          </a:xfrm>
        </p:grpSpPr>
        <p:sp>
          <p:nvSpPr>
            <p:cNvPr id="29" name="Donut 28"/>
            <p:cNvSpPr/>
            <p:nvPr/>
          </p:nvSpPr>
          <p:spPr>
            <a:xfrm>
              <a:off x="3692071" y="31242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581400" y="3644351"/>
              <a:ext cx="16002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MUNICIPALITIES</a:t>
              </a:r>
              <a:endParaRPr lang="en-US" sz="1600" dirty="0">
                <a:solidFill>
                  <a:srgbClr val="000090"/>
                </a:solidFill>
                <a:latin typeface="Calibri"/>
                <a:cs typeface="Calibri"/>
              </a:endParaRPr>
            </a:p>
          </p:txBody>
        </p:sp>
      </p:grpSp>
      <p:grpSp>
        <p:nvGrpSpPr>
          <p:cNvPr id="41" name="Group 40"/>
          <p:cNvGrpSpPr/>
          <p:nvPr/>
        </p:nvGrpSpPr>
        <p:grpSpPr>
          <a:xfrm>
            <a:off x="2286000" y="2050144"/>
            <a:ext cx="1378858" cy="1378856"/>
            <a:chOff x="769257" y="1371600"/>
            <a:chExt cx="1378858" cy="1378856"/>
          </a:xfrm>
        </p:grpSpPr>
        <p:sp>
          <p:nvSpPr>
            <p:cNvPr id="30" name="Donut 29"/>
            <p:cNvSpPr/>
            <p:nvPr/>
          </p:nvSpPr>
          <p:spPr>
            <a:xfrm>
              <a:off x="769257" y="13716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818243" y="1891751"/>
              <a:ext cx="1280886"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INSURANCE</a:t>
              </a:r>
              <a:endParaRPr lang="en-US" sz="1600" dirty="0" smtClean="0">
                <a:solidFill>
                  <a:srgbClr val="000090"/>
                </a:solidFill>
                <a:latin typeface="Calibri"/>
                <a:cs typeface="Calibri"/>
              </a:endParaRPr>
            </a:p>
          </p:txBody>
        </p:sp>
      </p:grpSp>
      <p:grpSp>
        <p:nvGrpSpPr>
          <p:cNvPr id="39" name="Group 38"/>
          <p:cNvGrpSpPr/>
          <p:nvPr/>
        </p:nvGrpSpPr>
        <p:grpSpPr>
          <a:xfrm>
            <a:off x="3429000" y="4419600"/>
            <a:ext cx="1661886" cy="1378856"/>
            <a:chOff x="-134257" y="2590800"/>
            <a:chExt cx="1661886" cy="1378856"/>
          </a:xfrm>
        </p:grpSpPr>
        <p:sp>
          <p:nvSpPr>
            <p:cNvPr id="32" name="Donut 31"/>
            <p:cNvSpPr/>
            <p:nvPr/>
          </p:nvSpPr>
          <p:spPr>
            <a:xfrm>
              <a:off x="7257" y="25908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134257" y="2987840"/>
              <a:ext cx="166188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CONSULTING</a:t>
              </a:r>
              <a:br>
                <a:rPr lang="en-US" sz="1600" b="1" dirty="0" smtClean="0">
                  <a:solidFill>
                    <a:srgbClr val="000090"/>
                  </a:solidFill>
                  <a:latin typeface="Calibri"/>
                  <a:cs typeface="Calibri"/>
                </a:rPr>
              </a:br>
              <a:r>
                <a:rPr lang="en-US" sz="1600" b="1" dirty="0" smtClean="0">
                  <a:solidFill>
                    <a:srgbClr val="000090"/>
                  </a:solidFill>
                  <a:latin typeface="Calibri"/>
                  <a:cs typeface="Calibri"/>
                </a:rPr>
                <a:t>SMEs</a:t>
              </a:r>
              <a:endParaRPr lang="en-US" sz="1600" dirty="0" smtClean="0">
                <a:solidFill>
                  <a:srgbClr val="000090"/>
                </a:solidFill>
                <a:latin typeface="Calibri"/>
                <a:cs typeface="Calibri"/>
              </a:endParaRPr>
            </a:p>
          </p:txBody>
        </p:sp>
      </p:grpSp>
      <p:pic>
        <p:nvPicPr>
          <p:cNvPr id="25" name="Picture 24"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828800"/>
            <a:ext cx="4108906" cy="2971799"/>
          </a:xfrm>
          <a:prstGeom prst="rect">
            <a:avLst/>
          </a:prstGeom>
        </p:spPr>
      </p:pic>
      <p:sp>
        <p:nvSpPr>
          <p:cNvPr id="4" name="Title 1"/>
          <p:cNvSpPr txBox="1">
            <a:spLocks/>
          </p:cNvSpPr>
          <p:nvPr/>
        </p:nvSpPr>
        <p:spPr>
          <a:xfrm>
            <a:off x="11430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Partnership Program</a:t>
            </a:r>
            <a:endParaRPr lang="en-US" sz="2800" dirty="0">
              <a:solidFill>
                <a:srgbClr val="000090"/>
              </a:solidFill>
              <a:latin typeface="Corbel"/>
              <a:cs typeface="Corbel"/>
            </a:endParaRPr>
          </a:p>
        </p:txBody>
      </p:sp>
      <p:pic>
        <p:nvPicPr>
          <p:cNvPr id="5" name="Picture 4"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6" name="TextBox 5"/>
          <p:cNvSpPr txBox="1"/>
          <p:nvPr/>
        </p:nvSpPr>
        <p:spPr>
          <a:xfrm>
            <a:off x="4572000" y="1524000"/>
            <a:ext cx="4114800" cy="4524315"/>
          </a:xfrm>
          <a:prstGeom prst="rect">
            <a:avLst/>
          </a:prstGeom>
          <a:noFill/>
        </p:spPr>
        <p:txBody>
          <a:bodyPr wrap="square" rtlCol="0">
            <a:spAutoFit/>
          </a:bodyPr>
          <a:lstStyle/>
          <a:p>
            <a:pPr marL="342900" indent="-342900">
              <a:buFont typeface="Arial"/>
              <a:buChar char="•"/>
            </a:pPr>
            <a:r>
              <a:rPr lang="en-US" sz="2400" b="1" dirty="0">
                <a:solidFill>
                  <a:srgbClr val="000090"/>
                </a:solidFill>
                <a:latin typeface="Corbel"/>
                <a:cs typeface="Corbel"/>
              </a:rPr>
              <a:t>Engage external partners from industry, other levels of government, </a:t>
            </a:r>
            <a:r>
              <a:rPr lang="en-US" sz="2400" b="1" dirty="0" smtClean="0">
                <a:solidFill>
                  <a:srgbClr val="000090"/>
                </a:solidFill>
                <a:latin typeface="Corbel"/>
                <a:cs typeface="Corbel"/>
              </a:rPr>
              <a:t>NGOs</a:t>
            </a:r>
            <a:r>
              <a:rPr lang="en-US" sz="2400" b="1" dirty="0">
                <a:solidFill>
                  <a:srgbClr val="000090"/>
                </a:solidFill>
                <a:latin typeface="Corbel"/>
                <a:cs typeface="Corbel"/>
              </a:rPr>
              <a:t>.</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Host workshops, seminars and meetings; build networks</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Co-fund research with external groups</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No application </a:t>
            </a:r>
            <a:r>
              <a:rPr lang="en-US" sz="2400" b="1" dirty="0" smtClean="0">
                <a:solidFill>
                  <a:srgbClr val="000090"/>
                </a:solidFill>
                <a:latin typeface="Corbel"/>
                <a:cs typeface="Corbel"/>
              </a:rPr>
              <a:t>deadline</a:t>
            </a:r>
            <a:endParaRPr lang="en-US" sz="2400" b="1" dirty="0">
              <a:solidFill>
                <a:srgbClr val="000090"/>
              </a:solidFill>
              <a:latin typeface="Corbel"/>
              <a:cs typeface="Corbel"/>
            </a:endParaRPr>
          </a:p>
        </p:txBody>
      </p:sp>
    </p:spTree>
    <p:extLst>
      <p:ext uri="{BB962C8B-B14F-4D97-AF65-F5344CB8AC3E}">
        <p14:creationId xmlns:p14="http://schemas.microsoft.com/office/powerpoint/2010/main" val="18978141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685800" y="1676400"/>
            <a:ext cx="26670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124200" y="1676400"/>
            <a:ext cx="25146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410200" y="1676400"/>
            <a:ext cx="25908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Diagram 17"/>
          <p:cNvGraphicFramePr/>
          <p:nvPr>
            <p:extLst>
              <p:ext uri="{D42A27DB-BD31-4B8C-83A1-F6EECF244321}">
                <p14:modId xmlns:p14="http://schemas.microsoft.com/office/powerpoint/2010/main" val="3251177147"/>
              </p:ext>
            </p:extLst>
          </p:nvPr>
        </p:nvGraphicFramePr>
        <p:xfrm>
          <a:off x="1066800" y="1447800"/>
          <a:ext cx="6629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0090"/>
                </a:solidFill>
                <a:latin typeface="Corbel"/>
                <a:ea typeface="+mj-ea"/>
                <a:cs typeface="Corbel"/>
              </a:rPr>
              <a:t>MEOPAR’S Vision: Our Network</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8" name="Picture 7" descr="logo-glob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2" name="TextBox 1"/>
          <p:cNvSpPr txBox="1"/>
          <p:nvPr/>
        </p:nvSpPr>
        <p:spPr>
          <a:xfrm>
            <a:off x="381000" y="4800600"/>
            <a:ext cx="8153400" cy="1015663"/>
          </a:xfrm>
          <a:prstGeom prst="rect">
            <a:avLst/>
          </a:prstGeom>
          <a:noFill/>
        </p:spPr>
        <p:txBody>
          <a:bodyPr wrap="square" rtlCol="0">
            <a:spAutoFit/>
          </a:bodyPr>
          <a:lstStyle/>
          <a:p>
            <a:pPr algn="ctr"/>
            <a:r>
              <a:rPr lang="en-US" sz="2000" b="1" i="1" dirty="0">
                <a:solidFill>
                  <a:srgbClr val="000090"/>
                </a:solidFill>
                <a:latin typeface="Corbel"/>
                <a:ea typeface="Georgia" pitchFamily="18" charset="0"/>
                <a:cs typeface="Corbel"/>
              </a:rPr>
              <a:t>Working together to better understand and PREDICT the IMPACT of MARINE HAZARDS on human activities and ecosystems</a:t>
            </a:r>
            <a:r>
              <a:rPr lang="en-US" sz="2000" b="1" i="1" dirty="0" smtClean="0">
                <a:solidFill>
                  <a:srgbClr val="000090"/>
                </a:solidFill>
                <a:latin typeface="Corbel"/>
                <a:ea typeface="Georgia" pitchFamily="18" charset="0"/>
                <a:cs typeface="Corbel"/>
              </a:rPr>
              <a:t>…</a:t>
            </a:r>
          </a:p>
          <a:p>
            <a:pPr algn="ctr"/>
            <a:r>
              <a:rPr lang="en-US" sz="2000" b="1" i="1" dirty="0" smtClean="0">
                <a:solidFill>
                  <a:srgbClr val="000090"/>
                </a:solidFill>
                <a:latin typeface="Corbel"/>
                <a:ea typeface="Georgia" pitchFamily="18" charset="0"/>
                <a:cs typeface="Corbel"/>
              </a:rPr>
              <a:t>AND </a:t>
            </a:r>
            <a:r>
              <a:rPr lang="en-US" sz="2000" b="1" i="1" dirty="0">
                <a:solidFill>
                  <a:srgbClr val="000090"/>
                </a:solidFill>
                <a:latin typeface="Corbel"/>
                <a:ea typeface="Georgia" pitchFamily="18" charset="0"/>
                <a:cs typeface="Corbel"/>
              </a:rPr>
              <a:t>IMPROVE RESPONSE</a:t>
            </a:r>
            <a:r>
              <a:rPr lang="en-US" sz="2000" b="1" i="1" dirty="0" smtClean="0">
                <a:solidFill>
                  <a:srgbClr val="000090"/>
                </a:solidFill>
                <a:latin typeface="Corbel"/>
                <a:ea typeface="Georgia" pitchFamily="18" charset="0"/>
                <a:cs typeface="Corbel"/>
              </a:rPr>
              <a:t>.</a:t>
            </a:r>
            <a:endParaRPr lang="en-US" sz="2000" b="1" dirty="0">
              <a:solidFill>
                <a:srgbClr val="24316D"/>
              </a:solidFill>
              <a:ea typeface="Georgia" pitchFamily="18"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Graphic spid="1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err="1" smtClean="0">
                <a:solidFill>
                  <a:srgbClr val="000090"/>
                </a:solidFill>
                <a:latin typeface="Corbel"/>
                <a:ea typeface="+mj-ea"/>
                <a:cs typeface="Corbel"/>
              </a:rPr>
              <a:t>MEOPeer</a:t>
            </a:r>
            <a:r>
              <a:rPr lang="en-US" sz="2400" b="1" dirty="0" smtClean="0">
                <a:solidFill>
                  <a:srgbClr val="000090"/>
                </a:solidFill>
                <a:latin typeface="Corbel"/>
                <a:ea typeface="+mj-ea"/>
                <a:cs typeface="Corbel"/>
              </a:rPr>
              <a:t> Researcher Development</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10" name="TextBox 9"/>
          <p:cNvSpPr txBox="1"/>
          <p:nvPr/>
        </p:nvSpPr>
        <p:spPr>
          <a:xfrm>
            <a:off x="914400" y="1371600"/>
            <a:ext cx="7239000" cy="4324261"/>
          </a:xfrm>
          <a:prstGeom prst="rect">
            <a:avLst/>
          </a:prstGeom>
          <a:noFill/>
        </p:spPr>
        <p:txBody>
          <a:bodyPr wrap="square" bIns="0" rtlCol="0">
            <a:spAutoFit/>
          </a:bodyPr>
          <a:lstStyle/>
          <a:p>
            <a:pPr marL="285750" indent="-285750">
              <a:buFont typeface="Arial"/>
              <a:buChar char="•"/>
            </a:pPr>
            <a:r>
              <a:rPr lang="en-US" sz="2000" dirty="0" smtClean="0">
                <a:solidFill>
                  <a:srgbClr val="000090"/>
                </a:solidFill>
                <a:latin typeface="Calibri"/>
                <a:cs typeface="Calibri"/>
              </a:rPr>
              <a:t>Supports </a:t>
            </a:r>
            <a:r>
              <a:rPr lang="en-US" sz="2000" dirty="0">
                <a:solidFill>
                  <a:srgbClr val="000090"/>
                </a:solidFill>
                <a:latin typeface="Calibri"/>
                <a:cs typeface="Calibri"/>
              </a:rPr>
              <a:t>academic, research and/or career development needs </a:t>
            </a:r>
            <a:r>
              <a:rPr lang="en-US" sz="2000" dirty="0" smtClean="0">
                <a:solidFill>
                  <a:srgbClr val="000090"/>
                </a:solidFill>
                <a:latin typeface="Calibri"/>
                <a:cs typeface="Calibri"/>
              </a:rPr>
              <a:t>of </a:t>
            </a:r>
            <a:r>
              <a:rPr lang="en-US" sz="2000" dirty="0" err="1" smtClean="0">
                <a:solidFill>
                  <a:srgbClr val="000090"/>
                </a:solidFill>
                <a:latin typeface="Calibri"/>
                <a:cs typeface="Calibri"/>
              </a:rPr>
              <a:t>MEOPeers</a:t>
            </a:r>
            <a:r>
              <a:rPr lang="en-US" sz="2000" dirty="0" smtClean="0">
                <a:solidFill>
                  <a:srgbClr val="000090"/>
                </a:solidFill>
                <a:latin typeface="Calibri"/>
                <a:cs typeface="Calibri"/>
              </a:rPr>
              <a:t>.</a:t>
            </a:r>
          </a:p>
          <a:p>
            <a:pPr marL="285750" indent="-285750">
              <a:buFont typeface="Arial"/>
              <a:buChar char="•"/>
            </a:pPr>
            <a:r>
              <a:rPr lang="en-US" sz="2000" dirty="0">
                <a:solidFill>
                  <a:srgbClr val="000090"/>
                </a:solidFill>
                <a:latin typeface="Calibri"/>
                <a:cs typeface="Calibri"/>
              </a:rPr>
              <a:t>Max $2,500/HQP </a:t>
            </a:r>
            <a:r>
              <a:rPr lang="en-US" sz="2000" dirty="0" smtClean="0">
                <a:solidFill>
                  <a:srgbClr val="000090"/>
                </a:solidFill>
                <a:latin typeface="Calibri"/>
                <a:cs typeface="Calibri"/>
              </a:rPr>
              <a:t>to participate in one </a:t>
            </a:r>
            <a:r>
              <a:rPr lang="en-US" sz="2000" dirty="0">
                <a:solidFill>
                  <a:srgbClr val="000090"/>
                </a:solidFill>
                <a:latin typeface="Calibri"/>
                <a:cs typeface="Calibri"/>
              </a:rPr>
              <a:t>event/fiscal </a:t>
            </a:r>
            <a:r>
              <a:rPr lang="en-US" sz="2000" dirty="0" smtClean="0">
                <a:solidFill>
                  <a:srgbClr val="000090"/>
                </a:solidFill>
                <a:latin typeface="Calibri"/>
                <a:cs typeface="Calibri"/>
              </a:rPr>
              <a:t>year. </a:t>
            </a:r>
            <a:endParaRPr lang="en-US" sz="2000" dirty="0">
              <a:solidFill>
                <a:srgbClr val="000090"/>
              </a:solidFill>
              <a:latin typeface="Calibri"/>
              <a:cs typeface="Calibri"/>
            </a:endParaRPr>
          </a:p>
          <a:p>
            <a:pPr marL="285750" indent="-285750">
              <a:buFont typeface="Arial"/>
              <a:buChar char="•"/>
            </a:pPr>
            <a:r>
              <a:rPr lang="en-US" sz="2000" dirty="0">
                <a:solidFill>
                  <a:srgbClr val="000090"/>
                </a:solidFill>
                <a:latin typeface="Calibri"/>
                <a:cs typeface="Calibri"/>
              </a:rPr>
              <a:t>Pays </a:t>
            </a:r>
            <a:r>
              <a:rPr lang="en-US" sz="2000" dirty="0" smtClean="0">
                <a:solidFill>
                  <a:srgbClr val="000090"/>
                </a:solidFill>
                <a:latin typeface="Calibri"/>
                <a:cs typeface="Calibri"/>
              </a:rPr>
              <a:t>expenses for </a:t>
            </a:r>
            <a:r>
              <a:rPr lang="en-US" sz="2000" dirty="0" err="1" smtClean="0">
                <a:solidFill>
                  <a:srgbClr val="000090"/>
                </a:solidFill>
                <a:latin typeface="Calibri"/>
                <a:cs typeface="Calibri"/>
              </a:rPr>
              <a:t>MEOPeer</a:t>
            </a:r>
            <a:r>
              <a:rPr lang="en-US" sz="2000" dirty="0" smtClean="0">
                <a:solidFill>
                  <a:srgbClr val="000090"/>
                </a:solidFill>
                <a:latin typeface="Calibri"/>
                <a:cs typeface="Calibri"/>
              </a:rPr>
              <a:t> </a:t>
            </a:r>
            <a:r>
              <a:rPr lang="en-US" sz="2000" dirty="0">
                <a:solidFill>
                  <a:srgbClr val="000090"/>
                </a:solidFill>
                <a:latin typeface="Calibri"/>
                <a:cs typeface="Calibri"/>
              </a:rPr>
              <a:t>to attend a researcher development </a:t>
            </a:r>
            <a:r>
              <a:rPr lang="en-US" sz="2000" dirty="0" smtClean="0">
                <a:solidFill>
                  <a:srgbClr val="000090"/>
                </a:solidFill>
                <a:latin typeface="Calibri"/>
                <a:cs typeface="Calibri"/>
              </a:rPr>
              <a:t>event.</a:t>
            </a:r>
          </a:p>
          <a:p>
            <a:pPr marL="285750" indent="-285750">
              <a:buFont typeface="Arial"/>
              <a:buChar char="•"/>
            </a:pPr>
            <a:r>
              <a:rPr lang="en-US" sz="2000" dirty="0" err="1">
                <a:solidFill>
                  <a:srgbClr val="000090"/>
                </a:solidFill>
                <a:latin typeface="Calibri"/>
                <a:cs typeface="Calibri"/>
              </a:rPr>
              <a:t>MEOPeers</a:t>
            </a:r>
            <a:r>
              <a:rPr lang="en-US" sz="2000" dirty="0">
                <a:solidFill>
                  <a:srgbClr val="000090"/>
                </a:solidFill>
                <a:latin typeface="Calibri"/>
                <a:cs typeface="Calibri"/>
              </a:rPr>
              <a:t> involved with a MEOPAR-funded project are eligible. </a:t>
            </a:r>
          </a:p>
          <a:p>
            <a:pPr marL="285750" indent="-285750">
              <a:buFont typeface="Arial"/>
              <a:buChar char="•"/>
            </a:pPr>
            <a:endParaRPr lang="en-US" sz="2000" dirty="0" smtClean="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Event/training must be related to MEOPAR and not included in MEOPAR project budget</a:t>
            </a:r>
            <a:r>
              <a:rPr lang="en-US" sz="2000" dirty="0">
                <a:solidFill>
                  <a:srgbClr val="000090"/>
                </a:solidFill>
                <a:latin typeface="Calibri"/>
                <a:cs typeface="Calibri"/>
              </a:rPr>
              <a:t>.</a:t>
            </a:r>
            <a:endParaRPr lang="en-US" sz="2000" dirty="0" smtClean="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Estimate 10 awards for April </a:t>
            </a:r>
            <a:r>
              <a:rPr lang="en-US" sz="2000" dirty="0">
                <a:solidFill>
                  <a:srgbClr val="000090"/>
                </a:solidFill>
                <a:latin typeface="Calibri"/>
                <a:cs typeface="Calibri"/>
              </a:rPr>
              <a:t>2014-March </a:t>
            </a:r>
            <a:r>
              <a:rPr lang="en-US" sz="2000" dirty="0" smtClean="0">
                <a:solidFill>
                  <a:srgbClr val="000090"/>
                </a:solidFill>
                <a:latin typeface="Calibri"/>
                <a:cs typeface="Calibri"/>
              </a:rPr>
              <a:t>2015.</a:t>
            </a:r>
            <a:endParaRPr lang="en-US" sz="2000" dirty="0">
              <a:solidFill>
                <a:srgbClr val="000090"/>
              </a:solidFill>
              <a:latin typeface="Calibri"/>
              <a:cs typeface="Calibri"/>
            </a:endParaRPr>
          </a:p>
          <a:p>
            <a:endParaRPr lang="en-US" sz="2000" dirty="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Will </a:t>
            </a:r>
            <a:r>
              <a:rPr lang="en-US" sz="2000" dirty="0">
                <a:solidFill>
                  <a:srgbClr val="000090"/>
                </a:solidFill>
                <a:latin typeface="Calibri"/>
                <a:cs typeface="Calibri"/>
              </a:rPr>
              <a:t>be reviewed </a:t>
            </a:r>
            <a:r>
              <a:rPr lang="en-US" sz="2000" dirty="0" smtClean="0">
                <a:solidFill>
                  <a:srgbClr val="000090"/>
                </a:solidFill>
                <a:latin typeface="Calibri"/>
                <a:cs typeface="Calibri"/>
              </a:rPr>
              <a:t>in March </a:t>
            </a:r>
            <a:r>
              <a:rPr lang="en-US" sz="2000" dirty="0">
                <a:solidFill>
                  <a:srgbClr val="000090"/>
                </a:solidFill>
                <a:latin typeface="Calibri"/>
                <a:cs typeface="Calibri"/>
              </a:rPr>
              <a:t>2015, and if funds permit, will be promoted prior to 2015/16.</a:t>
            </a:r>
          </a:p>
          <a:p>
            <a:endParaRPr lang="en-US" dirty="0">
              <a:solidFill>
                <a:schemeClr val="tx1">
                  <a:lumMod val="65000"/>
                  <a:lumOff val="35000"/>
                </a:schemeClr>
              </a:solidFill>
              <a:latin typeface="Calibri"/>
              <a:cs typeface="Calibri"/>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1"/>
          <p:cNvSpPr txBox="1">
            <a:spLocks/>
          </p:cNvSpPr>
          <p:nvPr/>
        </p:nvSpPr>
        <p:spPr>
          <a:xfrm>
            <a:off x="11430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Five Year Objectives</a:t>
            </a:r>
            <a:endParaRPr lang="en-US" sz="2800" dirty="0">
              <a:solidFill>
                <a:srgbClr val="000090"/>
              </a:solidFill>
              <a:latin typeface="Corbel"/>
              <a:cs typeface="Corbel"/>
            </a:endParaRPr>
          </a:p>
        </p:txBody>
      </p:sp>
      <p:pic>
        <p:nvPicPr>
          <p:cNvPr id="4" name="Picture 3"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5" name="TextBox 4"/>
          <p:cNvSpPr txBox="1"/>
          <p:nvPr/>
        </p:nvSpPr>
        <p:spPr>
          <a:xfrm>
            <a:off x="381000" y="1600200"/>
            <a:ext cx="7848600" cy="3352800"/>
          </a:xfrm>
          <a:prstGeom prst="rect">
            <a:avLst/>
          </a:prstGeom>
        </p:spPr>
        <p:txBody>
          <a:bodyPr vert="horz" wrap="square" lIns="0" tIns="0" rIns="0" bIns="0" rtlCol="0">
            <a:normAutofit/>
          </a:bodyPr>
          <a:lstStyle/>
          <a:p>
            <a:pPr marL="643255" indent="-571500">
              <a:spcBef>
                <a:spcPct val="0"/>
              </a:spcBef>
              <a:buFont typeface="Arial"/>
              <a:buChar char="•"/>
            </a:pPr>
            <a:r>
              <a:rPr lang="en-US" sz="2400" dirty="0" smtClean="0">
                <a:solidFill>
                  <a:srgbClr val="000090"/>
                </a:solidFill>
                <a:latin typeface="Corbel"/>
                <a:ea typeface="Georgia" pitchFamily="18" charset="0"/>
                <a:cs typeface="Corbel"/>
              </a:rPr>
              <a:t>Establish pan-Canadian network of integrated observing &amp; prediction systems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Develop new tools &amp; technologies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Link future changes to local scales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Assess impact of long-term oceanic change</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Introduce new training </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Share natural &amp; social sciences expertise</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Organize an “Expert Forum”</a:t>
            </a:r>
            <a:endParaRPr lang="en-US" sz="2400" dirty="0" smtClean="0">
              <a:solidFill>
                <a:srgbClr val="FF0000"/>
              </a:solidFill>
              <a:latin typeface="Corbel"/>
              <a:ea typeface="Georgia" pitchFamily="18" charset="0"/>
              <a:cs typeface="Corbel"/>
            </a:endParaRPr>
          </a:p>
        </p:txBody>
      </p:sp>
    </p:spTree>
    <p:extLst>
      <p:ext uri="{BB962C8B-B14F-4D97-AF65-F5344CB8AC3E}">
        <p14:creationId xmlns:p14="http://schemas.microsoft.com/office/powerpoint/2010/main" val="20292649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45600" cy="6934200"/>
          </a:xfrm>
          <a:prstGeom prst="rect">
            <a:avLst/>
          </a:prstGeom>
        </p:spPr>
      </p:pic>
      <p:sp>
        <p:nvSpPr>
          <p:cNvPr id="3" name="Oval 2"/>
          <p:cNvSpPr/>
          <p:nvPr/>
        </p:nvSpPr>
        <p:spPr>
          <a:xfrm>
            <a:off x="457200" y="1905000"/>
            <a:ext cx="3200400" cy="32004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562600" y="1905000"/>
            <a:ext cx="3200400" cy="32004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24200" y="1981200"/>
            <a:ext cx="2895600" cy="31242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1617554524"/>
              </p:ext>
            </p:extLst>
          </p:nvPr>
        </p:nvGraphicFramePr>
        <p:xfrm>
          <a:off x="1066800" y="1371600"/>
          <a:ext cx="7162800" cy="4996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p:cNvSpPr txBox="1">
            <a:spLocks/>
          </p:cNvSpPr>
          <p:nvPr/>
        </p:nvSpPr>
        <p:spPr>
          <a:xfrm>
            <a:off x="1295400" y="533400"/>
            <a:ext cx="3733800" cy="5334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MEOPAR’s Outcomes</a:t>
            </a:r>
            <a:endParaRPr lang="en-US" sz="2800" dirty="0">
              <a:solidFill>
                <a:srgbClr val="000090"/>
              </a:solidFill>
              <a:latin typeface="Corbel"/>
              <a:cs typeface="Corbel"/>
            </a:endParaRPr>
          </a:p>
        </p:txBody>
      </p:sp>
      <p:pic>
        <p:nvPicPr>
          <p:cNvPr id="7" name="Picture 6" descr="logo-glob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1000" y="609600"/>
            <a:ext cx="609600" cy="468429"/>
          </a:xfrm>
          <a:prstGeom prst="rect">
            <a:avLst/>
          </a:prstGeom>
        </p:spPr>
      </p:pic>
      <p:sp>
        <p:nvSpPr>
          <p:cNvPr id="11" name="Slide Number Placeholder 10"/>
          <p:cNvSpPr>
            <a:spLocks noGrp="1"/>
          </p:cNvSpPr>
          <p:nvPr>
            <p:ph type="sldNum" sz="quarter" idx="12"/>
          </p:nvPr>
        </p:nvSpPr>
        <p:spPr/>
        <p:txBody>
          <a:bodyPr/>
          <a:lstStyle/>
          <a:p>
            <a:fld id="{7A13C96B-4BC3-43F5-9273-E935912DCB06}" type="slidenum">
              <a:rPr lang="en-US" smtClean="0"/>
              <a:pPr/>
              <a:t>22</a:t>
            </a:fld>
            <a:endParaRPr lang="en-US"/>
          </a:p>
        </p:txBody>
      </p:sp>
    </p:spTree>
    <p:extLst>
      <p:ext uri="{BB962C8B-B14F-4D97-AF65-F5344CB8AC3E}">
        <p14:creationId xmlns:p14="http://schemas.microsoft.com/office/powerpoint/2010/main" val="14618954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9458414Small.jpg"/>
          <p:cNvPicPr>
            <a:picLocks noChangeAspect="1"/>
          </p:cNvPicPr>
          <p:nvPr/>
        </p:nvPicPr>
        <p:blipFill rotWithShape="1">
          <a:blip r:embed="rId3">
            <a:extLst>
              <a:ext uri="{28A0092B-C50C-407E-A947-70E740481C1C}">
                <a14:useLocalDpi xmlns:a14="http://schemas.microsoft.com/office/drawing/2010/main" val="0"/>
              </a:ext>
            </a:extLst>
          </a:blip>
          <a:srcRect l="5780" r="6824" b="331"/>
          <a:stretch/>
        </p:blipFill>
        <p:spPr>
          <a:xfrm>
            <a:off x="0" y="-53219"/>
            <a:ext cx="9144000" cy="6911219"/>
          </a:xfrm>
          <a:prstGeom prst="rect">
            <a:avLst/>
          </a:prstGeom>
        </p:spPr>
      </p:pic>
      <p:sp>
        <p:nvSpPr>
          <p:cNvPr id="27" name="Content Placeholder 2"/>
          <p:cNvSpPr txBox="1">
            <a:spLocks/>
          </p:cNvSpPr>
          <p:nvPr/>
        </p:nvSpPr>
        <p:spPr>
          <a:xfrm>
            <a:off x="5388998" y="3209312"/>
            <a:ext cx="3069202" cy="113408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ts val="0"/>
              </a:spcBef>
              <a:buFont typeface="Wingdings 2"/>
              <a:buNone/>
            </a:pPr>
            <a:r>
              <a:rPr lang="en-US" sz="1600" b="1" dirty="0" smtClean="0">
                <a:ln w="11430"/>
                <a:solidFill>
                  <a:srgbClr val="24316D"/>
                </a:solidFill>
                <a:latin typeface="Corbel"/>
                <a:cs typeface="Corbel"/>
              </a:rPr>
              <a:t>www.meopar.ca</a:t>
            </a:r>
            <a:r>
              <a:rPr lang="en-US" sz="1600" dirty="0" smtClean="0">
                <a:ln w="11430"/>
                <a:solidFill>
                  <a:srgbClr val="0D64A9"/>
                </a:solidFill>
                <a:latin typeface="Corbel"/>
                <a:cs typeface="Corbel"/>
              </a:rPr>
              <a:t> </a:t>
            </a:r>
          </a:p>
          <a:p>
            <a:pPr marL="0" indent="0" algn="ctr">
              <a:spcBef>
                <a:spcPts val="0"/>
              </a:spcBef>
              <a:buNone/>
            </a:pPr>
            <a:endParaRPr lang="en-US" sz="1600" dirty="0" smtClean="0">
              <a:ln w="11430"/>
              <a:solidFill>
                <a:srgbClr val="0D64A9"/>
              </a:solidFill>
              <a:latin typeface="Corbel"/>
              <a:cs typeface="Corbel"/>
            </a:endParaRPr>
          </a:p>
          <a:p>
            <a:pPr marL="0" indent="0" algn="ctr">
              <a:spcBef>
                <a:spcPts val="0"/>
              </a:spcBef>
              <a:buNone/>
            </a:pPr>
            <a:endParaRPr lang="en-US" sz="1600" dirty="0" smtClean="0">
              <a:ln w="11430"/>
              <a:solidFill>
                <a:srgbClr val="0D64A9"/>
              </a:solidFill>
              <a:latin typeface="Corbel"/>
              <a:cs typeface="Corbel"/>
            </a:endParaRPr>
          </a:p>
          <a:p>
            <a:pPr marL="0" indent="0" algn="ctr">
              <a:spcBef>
                <a:spcPts val="0"/>
              </a:spcBef>
              <a:buNone/>
            </a:pPr>
            <a:r>
              <a:rPr lang="en-US" sz="1600" b="1" dirty="0" smtClean="0">
                <a:ln w="11430"/>
                <a:solidFill>
                  <a:srgbClr val="24316D"/>
                </a:solidFill>
                <a:latin typeface="Corbel"/>
                <a:cs typeface="Corbel"/>
              </a:rPr>
              <a:t>(902) 494-4384</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76400"/>
            <a:ext cx="2364511" cy="151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7010400" y="3581400"/>
            <a:ext cx="304800" cy="304800"/>
          </a:xfrm>
          <a:prstGeom prst="rect">
            <a:avLst/>
          </a:prstGeom>
        </p:spPr>
      </p:pic>
      <p:pic>
        <p:nvPicPr>
          <p:cNvPr id="2" name="Picture 1"/>
          <p:cNvPicPr>
            <a:picLocks noChangeAspect="1"/>
          </p:cNvPicPr>
          <p:nvPr/>
        </p:nvPicPr>
        <p:blipFill>
          <a:blip r:embed="rId6"/>
          <a:stretch>
            <a:fillRect/>
          </a:stretch>
        </p:blipFill>
        <p:spPr>
          <a:xfrm>
            <a:off x="6553200" y="3581400"/>
            <a:ext cx="304800" cy="304800"/>
          </a:xfrm>
          <a:prstGeom prst="rect">
            <a:avLst/>
          </a:prstGeom>
        </p:spPr>
      </p:pic>
    </p:spTree>
    <p:extLst>
      <p:ext uri="{BB962C8B-B14F-4D97-AF65-F5344CB8AC3E}">
        <p14:creationId xmlns:p14="http://schemas.microsoft.com/office/powerpoint/2010/main" val="31684093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24316D"/>
                </a:solidFill>
                <a:latin typeface="Corbel"/>
                <a:ea typeface="+mj-ea"/>
                <a:cs typeface="Corbel"/>
              </a:rPr>
              <a:t>Questions?</a:t>
            </a:r>
            <a:endParaRPr kumimoji="0" lang="en-US" sz="2400" b="1" i="0" u="none" strike="noStrike" kern="1200" cap="none" spc="0" normalizeH="0" baseline="0" noProof="0" dirty="0">
              <a:ln>
                <a:noFill/>
              </a:ln>
              <a:solidFill>
                <a:srgbClr val="24316D"/>
              </a:solidFill>
              <a:effectLst/>
              <a:uLnTx/>
              <a:uFillTx/>
              <a:latin typeface="Corbel"/>
              <a:ea typeface="+mj-ea"/>
              <a:cs typeface="Corbel"/>
            </a:endParaRPr>
          </a:p>
        </p:txBody>
      </p:sp>
      <p:sp>
        <p:nvSpPr>
          <p:cNvPr id="27" name="Content Placeholder 2"/>
          <p:cNvSpPr txBox="1">
            <a:spLocks/>
          </p:cNvSpPr>
          <p:nvPr/>
        </p:nvSpPr>
        <p:spPr>
          <a:xfrm>
            <a:off x="2514600" y="3657600"/>
            <a:ext cx="4114800" cy="2362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2200" b="1" dirty="0" err="1" smtClean="0">
                <a:ln w="11430"/>
              </a:rPr>
              <a:t>www.meopar.ca</a:t>
            </a:r>
            <a:r>
              <a:rPr lang="en-US" sz="2200" dirty="0" smtClean="0">
                <a:ln w="11430"/>
              </a:rPr>
              <a:t> </a:t>
            </a:r>
            <a:br>
              <a:rPr lang="en-US" sz="2200" dirty="0" smtClean="0">
                <a:ln w="11430"/>
              </a:rPr>
            </a:br>
            <a:r>
              <a:rPr lang="en-US" sz="2200" dirty="0" smtClean="0">
                <a:ln w="11430"/>
              </a:rPr>
              <a:t>902-494-4384</a:t>
            </a:r>
          </a:p>
          <a:p>
            <a:pPr algn="ctr">
              <a:buFont typeface="Wingdings 2"/>
              <a:buNone/>
            </a:pPr>
            <a:endParaRPr lang="en-US" sz="2200" dirty="0" smtClean="0">
              <a:ln w="11430"/>
            </a:endParaRPr>
          </a:p>
          <a:p>
            <a:pPr algn="ctr">
              <a:buFont typeface="Wingdings 2"/>
              <a:buNone/>
            </a:pPr>
            <a:r>
              <a:rPr lang="en-US" sz="2200" dirty="0" smtClean="0">
                <a:ln w="11430"/>
              </a:rPr>
              <a:t>Your name here</a:t>
            </a:r>
          </a:p>
          <a:p>
            <a:pPr algn="ctr">
              <a:buFont typeface="Wingdings 2"/>
              <a:buNone/>
            </a:pPr>
            <a:r>
              <a:rPr lang="en-US" sz="2200" dirty="0" smtClean="0">
                <a:ln w="11430"/>
              </a:rPr>
              <a:t>How to reach you</a:t>
            </a:r>
          </a:p>
        </p:txBody>
      </p:sp>
      <p:pic>
        <p:nvPicPr>
          <p:cNvPr id="2" name="Picture 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447800"/>
            <a:ext cx="2735698" cy="1754976"/>
          </a:xfrm>
          <a:prstGeom prst="rect">
            <a:avLst/>
          </a:prstGeom>
        </p:spPr>
      </p:pic>
      <p:pic>
        <p:nvPicPr>
          <p:cNvPr id="7" name="Picture 6"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pic>
        <p:nvPicPr>
          <p:cNvPr id="3" name="Picture 2"/>
          <p:cNvPicPr>
            <a:picLocks noChangeAspect="1"/>
          </p:cNvPicPr>
          <p:nvPr/>
        </p:nvPicPr>
        <p:blipFill>
          <a:blip r:embed="rId5"/>
          <a:stretch>
            <a:fillRect/>
          </a:stretch>
        </p:blipFill>
        <p:spPr>
          <a:xfrm>
            <a:off x="4114800" y="3276600"/>
            <a:ext cx="381000" cy="381000"/>
          </a:xfrm>
          <a:prstGeom prst="rect">
            <a:avLst/>
          </a:prstGeom>
        </p:spPr>
      </p:pic>
      <p:pic>
        <p:nvPicPr>
          <p:cNvPr id="4" name="Picture 3"/>
          <p:cNvPicPr>
            <a:picLocks noChangeAspect="1"/>
          </p:cNvPicPr>
          <p:nvPr/>
        </p:nvPicPr>
        <p:blipFill>
          <a:blip r:embed="rId6"/>
          <a:stretch>
            <a:fillRect/>
          </a:stretch>
        </p:blipFill>
        <p:spPr>
          <a:xfrm>
            <a:off x="4572000" y="3276600"/>
            <a:ext cx="381000" cy="381000"/>
          </a:xfrm>
          <a:prstGeom prst="rect">
            <a:avLst/>
          </a:prstGeom>
        </p:spPr>
      </p:pic>
    </p:spTree>
    <p:extLst>
      <p:ext uri="{BB962C8B-B14F-4D97-AF65-F5344CB8AC3E}">
        <p14:creationId xmlns:p14="http://schemas.microsoft.com/office/powerpoint/2010/main" val="1930416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6800" y="609600"/>
            <a:ext cx="7467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mj-lt"/>
              <a:ea typeface="+mj-ea"/>
              <a:cs typeface="+mj-cs"/>
            </a:endParaRPr>
          </a:p>
        </p:txBody>
      </p:sp>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24316D"/>
                </a:solidFill>
                <a:latin typeface="Corbel"/>
                <a:ea typeface="+mj-ea"/>
                <a:cs typeface="Corbel"/>
              </a:rPr>
              <a:t>Title</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6800" y="609600"/>
            <a:ext cx="7467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mj-lt"/>
              <a:ea typeface="+mj-ea"/>
              <a:cs typeface="+mj-cs"/>
            </a:endParaRPr>
          </a:p>
        </p:txBody>
      </p:sp>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24316D"/>
                </a:solidFill>
                <a:latin typeface="Corbel"/>
                <a:ea typeface="+mj-ea"/>
                <a:cs typeface="Corbel"/>
              </a:rPr>
              <a:t>Title</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extLst>
      <p:ext uri="{BB962C8B-B14F-4D97-AF65-F5344CB8AC3E}">
        <p14:creationId xmlns:p14="http://schemas.microsoft.com/office/powerpoint/2010/main" val="13878384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295400"/>
            <a:ext cx="5562600" cy="4876800"/>
          </a:xfrm>
        </p:spPr>
        <p:txBody>
          <a:bodyPr>
            <a:normAutofit/>
          </a:bodyPr>
          <a:lstStyle/>
          <a:p>
            <a:pPr marL="71755" indent="0">
              <a:lnSpc>
                <a:spcPct val="160000"/>
              </a:lnSpc>
              <a:spcBef>
                <a:spcPct val="0"/>
              </a:spcBef>
              <a:buNone/>
            </a:pPr>
            <a:r>
              <a:rPr lang="en-CA" sz="2200" b="1" dirty="0" smtClean="0">
                <a:solidFill>
                  <a:srgbClr val="000090"/>
                </a:solidFill>
                <a:latin typeface="Corbel"/>
                <a:cs typeface="Corbel"/>
              </a:rPr>
              <a:t>35 </a:t>
            </a:r>
            <a:r>
              <a:rPr lang="en-CA" sz="2200" b="1" dirty="0">
                <a:solidFill>
                  <a:srgbClr val="000090"/>
                </a:solidFill>
                <a:latin typeface="Corbel"/>
                <a:cs typeface="Corbel"/>
              </a:rPr>
              <a:t>university </a:t>
            </a:r>
            <a:r>
              <a:rPr lang="en-CA" sz="2200" b="1" dirty="0" smtClean="0">
                <a:solidFill>
                  <a:srgbClr val="000090"/>
                </a:solidFill>
                <a:latin typeface="Corbel"/>
                <a:cs typeface="Corbel"/>
              </a:rPr>
              <a:t>researchers</a:t>
            </a:r>
          </a:p>
          <a:p>
            <a:pPr marL="71755" indent="0">
              <a:lnSpc>
                <a:spcPct val="160000"/>
              </a:lnSpc>
              <a:spcBef>
                <a:spcPct val="0"/>
              </a:spcBef>
              <a:buNone/>
            </a:pPr>
            <a:r>
              <a:rPr lang="en-CA" sz="2200" b="1" dirty="0" smtClean="0">
                <a:solidFill>
                  <a:srgbClr val="000090"/>
                </a:solidFill>
                <a:latin typeface="Corbel"/>
                <a:cs typeface="Corbel"/>
              </a:rPr>
              <a:t>131 </a:t>
            </a:r>
            <a:r>
              <a:rPr lang="en-CA" sz="2200" b="1" dirty="0">
                <a:solidFill>
                  <a:srgbClr val="000090"/>
                </a:solidFill>
                <a:latin typeface="Corbel"/>
                <a:cs typeface="Corbel"/>
              </a:rPr>
              <a:t>highly-qualified people</a:t>
            </a:r>
            <a:br>
              <a:rPr lang="en-CA" sz="2200" b="1" dirty="0">
                <a:solidFill>
                  <a:srgbClr val="000090"/>
                </a:solidFill>
                <a:latin typeface="Corbel"/>
                <a:cs typeface="Corbel"/>
              </a:rPr>
            </a:br>
            <a:r>
              <a:rPr lang="en-CA" sz="2200" b="1" dirty="0">
                <a:solidFill>
                  <a:srgbClr val="000090"/>
                </a:solidFill>
                <a:latin typeface="Corbel"/>
                <a:cs typeface="Corbel"/>
              </a:rPr>
              <a:t>from 12 </a:t>
            </a:r>
            <a:r>
              <a:rPr lang="en-CA" sz="2200" b="1" dirty="0" smtClean="0">
                <a:solidFill>
                  <a:srgbClr val="000090"/>
                </a:solidFill>
                <a:latin typeface="Corbel"/>
                <a:cs typeface="Corbel"/>
              </a:rPr>
              <a:t>universities</a:t>
            </a:r>
          </a:p>
          <a:p>
            <a:pPr marL="0" indent="0" fontAlgn="base">
              <a:lnSpc>
                <a:spcPct val="160000"/>
              </a:lnSpc>
              <a:buNone/>
            </a:pPr>
            <a:r>
              <a:rPr lang="en-CA" sz="2200" dirty="0" smtClean="0">
                <a:solidFill>
                  <a:srgbClr val="000090"/>
                </a:solidFill>
                <a:latin typeface="Corbel"/>
                <a:cs typeface="Corbel"/>
              </a:rPr>
              <a:t>Who </a:t>
            </a:r>
            <a:r>
              <a:rPr lang="en-CA" sz="2200" dirty="0">
                <a:solidFill>
                  <a:srgbClr val="000090"/>
                </a:solidFill>
                <a:latin typeface="Corbel"/>
                <a:cs typeface="Corbel"/>
              </a:rPr>
              <a:t>work with:</a:t>
            </a:r>
            <a:br>
              <a:rPr lang="en-CA" sz="2200" dirty="0">
                <a:solidFill>
                  <a:srgbClr val="000090"/>
                </a:solidFill>
                <a:latin typeface="Corbel"/>
                <a:cs typeface="Corbel"/>
              </a:rPr>
            </a:br>
            <a:r>
              <a:rPr lang="en-CA" sz="2200" b="1" dirty="0">
                <a:solidFill>
                  <a:srgbClr val="000090"/>
                </a:solidFill>
                <a:latin typeface="Corbel"/>
                <a:cs typeface="Corbel"/>
              </a:rPr>
              <a:t>18 federal &amp; provincial departments and agencies,</a:t>
            </a:r>
            <a:br>
              <a:rPr lang="en-CA" sz="2200" b="1" dirty="0">
                <a:solidFill>
                  <a:srgbClr val="000090"/>
                </a:solidFill>
                <a:latin typeface="Corbel"/>
                <a:cs typeface="Corbel"/>
              </a:rPr>
            </a:br>
            <a:r>
              <a:rPr lang="en-CA" sz="2200" b="1" dirty="0">
                <a:solidFill>
                  <a:srgbClr val="000090"/>
                </a:solidFill>
                <a:latin typeface="Corbel"/>
                <a:cs typeface="Corbel"/>
              </a:rPr>
              <a:t>30 industrial and other partners</a:t>
            </a:r>
            <a:br>
              <a:rPr lang="en-CA" sz="2200" b="1" dirty="0">
                <a:solidFill>
                  <a:srgbClr val="000090"/>
                </a:solidFill>
                <a:latin typeface="Corbel"/>
                <a:cs typeface="Corbel"/>
              </a:rPr>
            </a:br>
            <a:r>
              <a:rPr lang="en-CA" sz="2200" b="1" dirty="0">
                <a:solidFill>
                  <a:srgbClr val="000090"/>
                </a:solidFill>
                <a:latin typeface="Corbel"/>
                <a:cs typeface="Corbel"/>
              </a:rPr>
              <a:t>in Canada </a:t>
            </a:r>
            <a:r>
              <a:rPr lang="en-CA" sz="2200" dirty="0">
                <a:solidFill>
                  <a:srgbClr val="000090"/>
                </a:solidFill>
                <a:latin typeface="Corbel"/>
                <a:cs typeface="Corbel"/>
              </a:rPr>
              <a:t>and beyond</a:t>
            </a:r>
            <a:r>
              <a:rPr lang="en-CA" sz="2200" dirty="0" smtClean="0">
                <a:solidFill>
                  <a:srgbClr val="000090"/>
                </a:solidFill>
                <a:latin typeface="Corbel"/>
                <a:cs typeface="Corbel"/>
              </a:rPr>
              <a:t>.</a:t>
            </a:r>
          </a:p>
          <a:p>
            <a:pPr marL="0" indent="0" fontAlgn="base">
              <a:buNone/>
            </a:pPr>
            <a:endParaRPr lang="en-CA" sz="2200" b="1" dirty="0">
              <a:solidFill>
                <a:srgbClr val="000090"/>
              </a:solidFill>
              <a:latin typeface="Corbel"/>
              <a:cs typeface="Corbel"/>
            </a:endParaRPr>
          </a:p>
          <a:p>
            <a:pPr marL="0" indent="0">
              <a:buNone/>
            </a:pPr>
            <a:endParaRPr lang="en-US" dirty="0"/>
          </a:p>
        </p:txBody>
      </p:sp>
      <p:sp>
        <p:nvSpPr>
          <p:cNvPr id="7" name="Title 1"/>
          <p:cNvSpPr txBox="1">
            <a:spLocks/>
          </p:cNvSpPr>
          <p:nvPr/>
        </p:nvSpPr>
        <p:spPr>
          <a:xfrm>
            <a:off x="1143000" y="609600"/>
            <a:ext cx="5334000" cy="381000"/>
          </a:xfrm>
          <a:prstGeom prst="rect">
            <a:avLst/>
          </a:prstGeom>
        </p:spPr>
        <p:txBody>
          <a:bodyPr vert="horz" lIns="0" rIns="0" bIns="0" anchor="b">
            <a:noAutofit/>
          </a:bodyPr>
          <a:lstStyle>
            <a:lvl1pPr algn="l" rtl="0" eaLnBrk="1" latinLnBrk="0" hangingPunct="1">
              <a:spcBef>
                <a:spcPct val="0"/>
              </a:spcBef>
              <a:buNone/>
              <a:defRPr kumimoji="0" sz="2400" b="0" kern="1200">
                <a:ln>
                  <a:noFill/>
                </a:ln>
                <a:solidFill>
                  <a:schemeClr val="tx1">
                    <a:lumMod val="65000"/>
                    <a:lumOff val="35000"/>
                  </a:schemeClr>
                </a:solidFill>
                <a:effectLst/>
                <a:latin typeface="+mj-lt"/>
                <a:ea typeface="+mj-ea"/>
                <a:cs typeface="+mj-cs"/>
              </a:defRPr>
            </a:lvl1pPr>
          </a:lstStyle>
          <a:p>
            <a:r>
              <a:rPr lang="en-US" b="1" dirty="0" smtClean="0">
                <a:solidFill>
                  <a:srgbClr val="000090"/>
                </a:solidFill>
              </a:rPr>
              <a:t>Who We Are</a:t>
            </a:r>
            <a:endParaRPr lang="en-US" b="1" dirty="0">
              <a:solidFill>
                <a:srgbClr val="000090"/>
              </a:solidFill>
            </a:endParaRPr>
          </a:p>
        </p:txBody>
      </p:sp>
      <p:pic>
        <p:nvPicPr>
          <p:cNvPr id="8" name="Picture 7" descr="IMG_09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7400" y="304800"/>
            <a:ext cx="3124200" cy="2531640"/>
          </a:xfrm>
          <a:prstGeom prst="rect">
            <a:avLst/>
          </a:prstGeom>
        </p:spPr>
      </p:pic>
      <p:pic>
        <p:nvPicPr>
          <p:cNvPr id="9" name="Picture 8"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pic>
        <p:nvPicPr>
          <p:cNvPr id="4" name="Picture 3" descr="02-DalLogoB&amp;Gl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971800"/>
            <a:ext cx="2362200" cy="826642"/>
          </a:xfrm>
          <a:prstGeom prst="rect">
            <a:avLst/>
          </a:prstGeom>
        </p:spPr>
      </p:pic>
      <p:sp>
        <p:nvSpPr>
          <p:cNvPr id="2" name="TextBox 1"/>
          <p:cNvSpPr txBox="1"/>
          <p:nvPr/>
        </p:nvSpPr>
        <p:spPr>
          <a:xfrm>
            <a:off x="6019800" y="3733800"/>
            <a:ext cx="2819400" cy="1415772"/>
          </a:xfrm>
          <a:prstGeom prst="rect">
            <a:avLst/>
          </a:prstGeom>
          <a:noFill/>
        </p:spPr>
        <p:txBody>
          <a:bodyPr wrap="square" rtlCol="0">
            <a:spAutoFit/>
          </a:bodyPr>
          <a:lstStyle/>
          <a:p>
            <a:pPr marL="71755" indent="0">
              <a:spcBef>
                <a:spcPct val="0"/>
              </a:spcBef>
              <a:buNone/>
            </a:pPr>
            <a:endParaRPr lang="en-US" sz="1600" b="1" dirty="0" smtClean="0">
              <a:solidFill>
                <a:srgbClr val="000090"/>
              </a:solidFill>
              <a:latin typeface="Corbel"/>
              <a:ea typeface="Georgia" pitchFamily="18" charset="0"/>
              <a:cs typeface="Corbel"/>
            </a:endParaRPr>
          </a:p>
          <a:p>
            <a:pPr marL="71755" indent="0">
              <a:spcBef>
                <a:spcPct val="0"/>
              </a:spcBef>
              <a:buNone/>
            </a:pPr>
            <a:endParaRPr lang="en-US" sz="1600" b="1" dirty="0">
              <a:solidFill>
                <a:srgbClr val="000090"/>
              </a:solidFill>
              <a:latin typeface="Corbel"/>
              <a:ea typeface="Georgia" pitchFamily="18" charset="0"/>
              <a:cs typeface="Corbel"/>
            </a:endParaRPr>
          </a:p>
          <a:p>
            <a:pPr marL="71755" indent="0" algn="ctr">
              <a:spcBef>
                <a:spcPct val="0"/>
              </a:spcBef>
              <a:buNone/>
            </a:pPr>
            <a:r>
              <a:rPr lang="en-US" b="1" dirty="0">
                <a:solidFill>
                  <a:srgbClr val="000090"/>
                </a:solidFill>
                <a:latin typeface="Corbel"/>
                <a:ea typeface="Georgia" pitchFamily="18" charset="0"/>
                <a:cs typeface="Corbel"/>
              </a:rPr>
              <a:t>$25M Funding (2012-2017)</a:t>
            </a:r>
            <a:br>
              <a:rPr lang="en-US" b="1" dirty="0">
                <a:solidFill>
                  <a:srgbClr val="000090"/>
                </a:solidFill>
                <a:latin typeface="Corbel"/>
                <a:ea typeface="Georgia" pitchFamily="18" charset="0"/>
                <a:cs typeface="Corbel"/>
              </a:rPr>
            </a:br>
            <a:r>
              <a:rPr lang="en-US" b="1" dirty="0">
                <a:solidFill>
                  <a:srgbClr val="000090"/>
                </a:solidFill>
                <a:latin typeface="Corbel"/>
                <a:ea typeface="Georgia" pitchFamily="18" charset="0"/>
                <a:cs typeface="Corbel"/>
              </a:rPr>
              <a:t>from the Networks of </a:t>
            </a:r>
            <a:endParaRPr lang="en-US" b="1" dirty="0" smtClean="0">
              <a:solidFill>
                <a:srgbClr val="000090"/>
              </a:solidFill>
              <a:latin typeface="Corbel"/>
              <a:ea typeface="Georgia" pitchFamily="18" charset="0"/>
              <a:cs typeface="Corbel"/>
            </a:endParaRPr>
          </a:p>
          <a:p>
            <a:pPr marL="71755" indent="0" algn="ctr">
              <a:spcBef>
                <a:spcPct val="0"/>
              </a:spcBef>
              <a:buNone/>
            </a:pPr>
            <a:r>
              <a:rPr lang="en-US" b="1" dirty="0" err="1" smtClean="0">
                <a:solidFill>
                  <a:srgbClr val="000090"/>
                </a:solidFill>
                <a:latin typeface="Corbel"/>
                <a:ea typeface="Georgia" pitchFamily="18" charset="0"/>
                <a:cs typeface="Corbel"/>
              </a:rPr>
              <a:t>Centres</a:t>
            </a:r>
            <a:r>
              <a:rPr lang="en-US" b="1" dirty="0" smtClean="0">
                <a:solidFill>
                  <a:srgbClr val="000090"/>
                </a:solidFill>
                <a:latin typeface="Corbel"/>
                <a:ea typeface="Georgia" pitchFamily="18" charset="0"/>
                <a:cs typeface="Corbel"/>
              </a:rPr>
              <a:t> </a:t>
            </a:r>
            <a:r>
              <a:rPr lang="en-US" b="1" dirty="0">
                <a:solidFill>
                  <a:srgbClr val="000090"/>
                </a:solidFill>
                <a:latin typeface="Corbel"/>
                <a:ea typeface="Georgia" pitchFamily="18" charset="0"/>
                <a:cs typeface="Corbel"/>
              </a:rPr>
              <a:t>of </a:t>
            </a:r>
            <a:r>
              <a:rPr lang="en-US" b="1" dirty="0" smtClean="0">
                <a:solidFill>
                  <a:srgbClr val="000090"/>
                </a:solidFill>
                <a:latin typeface="Corbel"/>
                <a:ea typeface="Georgia" pitchFamily="18" charset="0"/>
                <a:cs typeface="Corbel"/>
              </a:rPr>
              <a:t>Excellence</a:t>
            </a:r>
            <a:endParaRPr lang="en-US" dirty="0">
              <a:solidFill>
                <a:srgbClr val="24316D"/>
              </a:solidFill>
              <a:latin typeface="Corbel"/>
              <a:ea typeface="Georgia" pitchFamily="18" charset="0"/>
              <a:cs typeface="Corbe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9050"/>
            <a:ext cx="9144000" cy="6877050"/>
          </a:xfrm>
          <a:prstGeom prst="rect">
            <a:avLst/>
          </a:prstGeom>
        </p:spPr>
      </p:pic>
      <p:sp>
        <p:nvSpPr>
          <p:cNvPr id="18" name="Rectangle 17"/>
          <p:cNvSpPr/>
          <p:nvPr/>
        </p:nvSpPr>
        <p:spPr>
          <a:xfrm>
            <a:off x="0" y="3429000"/>
            <a:ext cx="9144000" cy="3429000"/>
          </a:xfrm>
          <a:prstGeom prst="rect">
            <a:avLst/>
          </a:prstGeom>
          <a:gradFill flip="none" rotWithShape="1">
            <a:gsLst>
              <a:gs pos="7000">
                <a:schemeClr val="bg1">
                  <a:alpha val="0"/>
                </a:schemeClr>
              </a:gs>
              <a:gs pos="100000">
                <a:srgbClr val="000000">
                  <a:alpha val="66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2590800"/>
            <a:ext cx="9144000" cy="1905000"/>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90600" y="304800"/>
            <a:ext cx="2133600" cy="523220"/>
          </a:xfrm>
          <a:prstGeom prst="rect">
            <a:avLst/>
          </a:prstGeom>
        </p:spPr>
        <p:txBody>
          <a:bodyPr wrap="square">
            <a:spAutoFit/>
          </a:bodyPr>
          <a:lstStyle/>
          <a:p>
            <a:r>
              <a:rPr lang="en-US" sz="2800" b="1" dirty="0" smtClean="0">
                <a:solidFill>
                  <a:schemeClr val="bg1"/>
                </a:solidFill>
                <a:latin typeface="Corbel"/>
                <a:cs typeface="Corbel"/>
              </a:rPr>
              <a:t>What We Do</a:t>
            </a:r>
            <a:endParaRPr lang="en-US" sz="2800" b="1" dirty="0">
              <a:solidFill>
                <a:schemeClr val="bg1"/>
              </a:solidFill>
              <a:latin typeface="Corbel"/>
              <a:cs typeface="Corbel"/>
            </a:endParaRPr>
          </a:p>
        </p:txBody>
      </p:sp>
      <p:grpSp>
        <p:nvGrpSpPr>
          <p:cNvPr id="17" name="Group 16"/>
          <p:cNvGrpSpPr/>
          <p:nvPr/>
        </p:nvGrpSpPr>
        <p:grpSpPr>
          <a:xfrm>
            <a:off x="1136905" y="2819400"/>
            <a:ext cx="6870190" cy="1477328"/>
            <a:chOff x="1136905" y="4953000"/>
            <a:chExt cx="6870190" cy="1477328"/>
          </a:xfrm>
        </p:grpSpPr>
        <p:sp>
          <p:nvSpPr>
            <p:cNvPr id="11" name="TextBox 10"/>
            <p:cNvSpPr txBox="1"/>
            <p:nvPr/>
          </p:nvSpPr>
          <p:spPr>
            <a:xfrm>
              <a:off x="3679699" y="4953000"/>
              <a:ext cx="1924812" cy="1477328"/>
            </a:xfrm>
            <a:prstGeom prst="rect">
              <a:avLst/>
            </a:prstGeom>
            <a:noFill/>
          </p:spPr>
          <p:txBody>
            <a:bodyPr wrap="square" rtlCol="0">
              <a:spAutoFit/>
            </a:bodyPr>
            <a:lstStyle/>
            <a:p>
              <a:pPr algn="ctr"/>
              <a:r>
                <a:rPr lang="en-US" b="1" cap="all" dirty="0" smtClean="0">
                  <a:solidFill>
                    <a:schemeClr val="bg1"/>
                  </a:solidFill>
                  <a:latin typeface="Corbel"/>
                  <a:cs typeface="Corbel"/>
                </a:rPr>
                <a:t>Bringing</a:t>
              </a:r>
            </a:p>
            <a:p>
              <a:pPr algn="ctr"/>
              <a:r>
                <a:rPr lang="en-US" b="1" cap="all" dirty="0" smtClean="0">
                  <a:solidFill>
                    <a:schemeClr val="bg1"/>
                  </a:solidFill>
                  <a:latin typeface="Corbel"/>
                  <a:cs typeface="Corbel"/>
                </a:rPr>
                <a:t>People together</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in new and different ways</a:t>
              </a:r>
              <a:endParaRPr lang="en-US" dirty="0">
                <a:solidFill>
                  <a:schemeClr val="bg1"/>
                </a:solidFill>
                <a:latin typeface="Corbel"/>
                <a:cs typeface="Corbel"/>
              </a:endParaRPr>
            </a:p>
          </p:txBody>
        </p:sp>
        <p:sp>
          <p:nvSpPr>
            <p:cNvPr id="12" name="TextBox 11"/>
            <p:cNvSpPr txBox="1"/>
            <p:nvPr/>
          </p:nvSpPr>
          <p:spPr>
            <a:xfrm>
              <a:off x="1136905" y="4953000"/>
              <a:ext cx="1905000" cy="1200329"/>
            </a:xfrm>
            <a:prstGeom prst="rect">
              <a:avLst/>
            </a:prstGeom>
            <a:noFill/>
          </p:spPr>
          <p:txBody>
            <a:bodyPr wrap="square" rtlCol="0">
              <a:spAutoFit/>
            </a:bodyPr>
            <a:lstStyle/>
            <a:p>
              <a:pPr algn="ctr"/>
              <a:r>
                <a:rPr lang="en-US" b="1" cap="all" dirty="0" smtClean="0">
                  <a:solidFill>
                    <a:schemeClr val="bg1"/>
                  </a:solidFill>
                  <a:latin typeface="Corbel"/>
                  <a:cs typeface="Corbel"/>
                </a:rPr>
                <a:t>Generating</a:t>
              </a:r>
              <a:br>
                <a:rPr lang="en-US" b="1" cap="all" dirty="0" smtClean="0">
                  <a:solidFill>
                    <a:schemeClr val="bg1"/>
                  </a:solidFill>
                  <a:latin typeface="Corbel"/>
                  <a:cs typeface="Corbel"/>
                </a:rPr>
              </a:br>
              <a:r>
                <a:rPr lang="en-US" b="1" cap="all" dirty="0" smtClean="0">
                  <a:solidFill>
                    <a:schemeClr val="bg1"/>
                  </a:solidFill>
                  <a:latin typeface="Corbel"/>
                  <a:cs typeface="Corbel"/>
                </a:rPr>
                <a:t>knowledge </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people want</a:t>
              </a:r>
              <a:br>
                <a:rPr lang="en-US" dirty="0" smtClean="0">
                  <a:solidFill>
                    <a:schemeClr val="bg1"/>
                  </a:solidFill>
                  <a:latin typeface="Corbel"/>
                  <a:cs typeface="Corbel"/>
                </a:rPr>
              </a:br>
              <a:r>
                <a:rPr lang="en-US" dirty="0" smtClean="0">
                  <a:solidFill>
                    <a:schemeClr val="bg1"/>
                  </a:solidFill>
                  <a:latin typeface="Corbel"/>
                  <a:cs typeface="Corbel"/>
                </a:rPr>
                <a:t> </a:t>
              </a:r>
              <a:r>
                <a:rPr lang="en-US" dirty="0">
                  <a:solidFill>
                    <a:schemeClr val="bg1"/>
                  </a:solidFill>
                  <a:latin typeface="Corbel"/>
                  <a:cs typeface="Corbel"/>
                </a:rPr>
                <a:t>and will </a:t>
              </a:r>
              <a:r>
                <a:rPr lang="en-US" dirty="0" smtClean="0">
                  <a:solidFill>
                    <a:schemeClr val="bg1"/>
                  </a:solidFill>
                  <a:latin typeface="Corbel"/>
                  <a:cs typeface="Corbel"/>
                </a:rPr>
                <a:t>use</a:t>
              </a:r>
            </a:p>
          </p:txBody>
        </p:sp>
        <p:sp>
          <p:nvSpPr>
            <p:cNvPr id="2" name="TextBox 1"/>
            <p:cNvSpPr txBox="1"/>
            <p:nvPr/>
          </p:nvSpPr>
          <p:spPr>
            <a:xfrm>
              <a:off x="6242305" y="4953000"/>
              <a:ext cx="1764790" cy="1200329"/>
            </a:xfrm>
            <a:prstGeom prst="rect">
              <a:avLst/>
            </a:prstGeom>
            <a:noFill/>
          </p:spPr>
          <p:txBody>
            <a:bodyPr wrap="square" rtlCol="0">
              <a:spAutoFit/>
            </a:bodyPr>
            <a:lstStyle/>
            <a:p>
              <a:pPr algn="ctr"/>
              <a:r>
                <a:rPr lang="en-US" b="1" cap="all" dirty="0" smtClean="0">
                  <a:solidFill>
                    <a:schemeClr val="bg1"/>
                  </a:solidFill>
                  <a:latin typeface="Corbel"/>
                  <a:cs typeface="Corbel"/>
                </a:rPr>
                <a:t>Training </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the next generation </a:t>
              </a:r>
              <a:br>
                <a:rPr lang="en-US" dirty="0" smtClean="0">
                  <a:solidFill>
                    <a:schemeClr val="bg1"/>
                  </a:solidFill>
                  <a:latin typeface="Corbel"/>
                  <a:cs typeface="Corbel"/>
                </a:rPr>
              </a:br>
              <a:r>
                <a:rPr lang="en-US" dirty="0" smtClean="0">
                  <a:solidFill>
                    <a:schemeClr val="bg1"/>
                  </a:solidFill>
                  <a:latin typeface="Corbel"/>
                  <a:cs typeface="Corbel"/>
                </a:rPr>
                <a:t>of ocean experts</a:t>
              </a:r>
              <a:endParaRPr lang="en-US" dirty="0">
                <a:solidFill>
                  <a:schemeClr val="bg1"/>
                </a:solidFill>
                <a:latin typeface="Corbel"/>
                <a:cs typeface="Corbel"/>
              </a:endParaRPr>
            </a:p>
          </p:txBody>
        </p:sp>
        <p:pic>
          <p:nvPicPr>
            <p:cNvPr id="22" name="Picture 21"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9924" y="5362664"/>
              <a:ext cx="501756" cy="381000"/>
            </a:xfrm>
            <a:prstGeom prst="rect">
              <a:avLst/>
            </a:prstGeom>
          </p:spPr>
        </p:pic>
        <p:pic>
          <p:nvPicPr>
            <p:cNvPr id="24" name="Picture 23"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2530" y="5362664"/>
              <a:ext cx="501756" cy="381000"/>
            </a:xfrm>
            <a:prstGeom prst="rect">
              <a:avLst/>
            </a:prstGeom>
          </p:spPr>
        </p:pic>
      </p:grpSp>
      <p:pic>
        <p:nvPicPr>
          <p:cNvPr id="23" name="Picture 22"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381000"/>
            <a:ext cx="609600" cy="462890"/>
          </a:xfrm>
          <a:prstGeom prst="rect">
            <a:avLst/>
          </a:prstGeom>
        </p:spPr>
      </p:pic>
    </p:spTree>
    <p:extLst>
      <p:ext uri="{BB962C8B-B14F-4D97-AF65-F5344CB8AC3E}">
        <p14:creationId xmlns:p14="http://schemas.microsoft.com/office/powerpoint/2010/main" val="24107135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3000" y="-152400"/>
            <a:ext cx="7696200" cy="9906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500" dirty="0" smtClean="0">
                <a:solidFill>
                  <a:srgbClr val="000090"/>
                </a:solidFill>
                <a:latin typeface="Corbel"/>
                <a:cs typeface="Corbel"/>
              </a:rPr>
              <a:t>A Re-locatable </a:t>
            </a:r>
            <a:r>
              <a:rPr lang="en-CA" sz="2500" dirty="0">
                <a:solidFill>
                  <a:srgbClr val="000090"/>
                </a:solidFill>
                <a:latin typeface="Corbel"/>
                <a:cs typeface="Corbel"/>
              </a:rPr>
              <a:t>Atmosphere-Ocean Prediction </a:t>
            </a:r>
            <a:r>
              <a:rPr lang="en-CA" sz="2500" dirty="0" smtClean="0">
                <a:solidFill>
                  <a:srgbClr val="000090"/>
                </a:solidFill>
                <a:latin typeface="Corbel"/>
                <a:cs typeface="Corbel"/>
              </a:rPr>
              <a:t>System</a:t>
            </a:r>
          </a:p>
        </p:txBody>
      </p:sp>
      <p:pic>
        <p:nvPicPr>
          <p:cNvPr id="4" name="Picture 3" descr="logo-glob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57200"/>
            <a:ext cx="609600" cy="468429"/>
          </a:xfrm>
          <a:prstGeom prst="rect">
            <a:avLst/>
          </a:prstGeom>
        </p:spPr>
      </p:pic>
      <p:sp>
        <p:nvSpPr>
          <p:cNvPr id="7" name="Rounded Rectangle 6"/>
          <p:cNvSpPr/>
          <p:nvPr/>
        </p:nvSpPr>
        <p:spPr>
          <a:xfrm>
            <a:off x="1524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Government</a:t>
            </a:r>
            <a:endParaRPr lang="en-US" dirty="0">
              <a:latin typeface="Corbel"/>
              <a:cs typeface="Corbel"/>
            </a:endParaRPr>
          </a:p>
          <a:p>
            <a:pPr algn="ctr"/>
            <a:r>
              <a:rPr lang="en-US" dirty="0" smtClean="0">
                <a:latin typeface="Corbel"/>
                <a:cs typeface="Corbel"/>
              </a:rPr>
              <a:t>Operational</a:t>
            </a:r>
          </a:p>
          <a:p>
            <a:pPr algn="ctr"/>
            <a:r>
              <a:rPr lang="en-US" dirty="0" smtClean="0">
                <a:latin typeface="Corbel"/>
                <a:cs typeface="Corbel"/>
              </a:rPr>
              <a:t>Emergency Response</a:t>
            </a:r>
          </a:p>
          <a:p>
            <a:pPr algn="ctr"/>
            <a:r>
              <a:rPr lang="en-US" dirty="0" smtClean="0">
                <a:latin typeface="Corbel"/>
                <a:cs typeface="Corbel"/>
              </a:rPr>
              <a:t>CONCEPTS</a:t>
            </a:r>
            <a:endParaRPr lang="en-US" dirty="0">
              <a:latin typeface="Corbel"/>
              <a:cs typeface="Corbel"/>
            </a:endParaRPr>
          </a:p>
        </p:txBody>
      </p:sp>
      <p:sp>
        <p:nvSpPr>
          <p:cNvPr id="8" name="Rounded Rectangle 7"/>
          <p:cNvSpPr/>
          <p:nvPr/>
        </p:nvSpPr>
        <p:spPr>
          <a:xfrm>
            <a:off x="59436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Academia</a:t>
            </a:r>
            <a:endParaRPr lang="en-US" b="1" dirty="0">
              <a:latin typeface="Corbel"/>
              <a:cs typeface="Corbel"/>
            </a:endParaRPr>
          </a:p>
          <a:p>
            <a:pPr algn="ctr"/>
            <a:r>
              <a:rPr lang="en-US" sz="1750" dirty="0" smtClean="0">
                <a:latin typeface="Corbel"/>
                <a:cs typeface="Corbel"/>
              </a:rPr>
              <a:t>Fundamental Research</a:t>
            </a:r>
          </a:p>
          <a:p>
            <a:pPr algn="ctr"/>
            <a:r>
              <a:rPr lang="en-US" dirty="0" smtClean="0">
                <a:latin typeface="Corbel"/>
                <a:cs typeface="Corbel"/>
              </a:rPr>
              <a:t>Training</a:t>
            </a:r>
            <a:endParaRPr lang="en-US" dirty="0">
              <a:latin typeface="Corbel"/>
              <a:cs typeface="Corbel"/>
            </a:endParaRPr>
          </a:p>
        </p:txBody>
      </p:sp>
      <p:sp>
        <p:nvSpPr>
          <p:cNvPr id="10" name="Left Arrow 9"/>
          <p:cNvSpPr/>
          <p:nvPr/>
        </p:nvSpPr>
        <p:spPr>
          <a:xfrm>
            <a:off x="3124200" y="4572000"/>
            <a:ext cx="2895600" cy="9144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HQP</a:t>
            </a:r>
            <a:endParaRPr lang="en-US" sz="1500" b="1" dirty="0">
              <a:solidFill>
                <a:srgbClr val="000090"/>
              </a:solidFill>
              <a:latin typeface="Corbel"/>
              <a:cs typeface="Corbel"/>
            </a:endParaRPr>
          </a:p>
        </p:txBody>
      </p:sp>
      <p:sp>
        <p:nvSpPr>
          <p:cNvPr id="11" name="TextBox 10"/>
          <p:cNvSpPr txBox="1"/>
          <p:nvPr/>
        </p:nvSpPr>
        <p:spPr>
          <a:xfrm>
            <a:off x="2133600" y="1524000"/>
            <a:ext cx="4953000" cy="707886"/>
          </a:xfrm>
          <a:prstGeom prst="rect">
            <a:avLst/>
          </a:prstGeom>
          <a:noFill/>
        </p:spPr>
        <p:txBody>
          <a:bodyPr wrap="square" rtlCol="0">
            <a:spAutoFit/>
          </a:bodyPr>
          <a:lstStyle/>
          <a:p>
            <a:pPr algn="ctr"/>
            <a:r>
              <a:rPr lang="en-US" sz="2000" b="1" dirty="0" smtClean="0">
                <a:solidFill>
                  <a:srgbClr val="000090"/>
                </a:solidFill>
                <a:latin typeface="Corbel"/>
                <a:cs typeface="Corbel"/>
              </a:rPr>
              <a:t>Cultural &amp; </a:t>
            </a:r>
          </a:p>
          <a:p>
            <a:pPr algn="ctr"/>
            <a:r>
              <a:rPr lang="en-US" sz="2000" b="1" dirty="0" smtClean="0">
                <a:solidFill>
                  <a:srgbClr val="000090"/>
                </a:solidFill>
                <a:latin typeface="Corbel"/>
                <a:cs typeface="Corbel"/>
              </a:rPr>
              <a:t>Organizational Divide</a:t>
            </a:r>
            <a:endParaRPr lang="en-US" sz="2000" b="1" dirty="0">
              <a:solidFill>
                <a:srgbClr val="000090"/>
              </a:solidFill>
              <a:latin typeface="Corbel"/>
              <a:cs typeface="Corbel"/>
            </a:endParaRPr>
          </a:p>
        </p:txBody>
      </p:sp>
      <p:sp>
        <p:nvSpPr>
          <p:cNvPr id="2" name="Right Arrow 1"/>
          <p:cNvSpPr/>
          <p:nvPr/>
        </p:nvSpPr>
        <p:spPr>
          <a:xfrm>
            <a:off x="3200400" y="3429000"/>
            <a:ext cx="2971800" cy="914400"/>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Expertise/Needs/Resources</a:t>
            </a:r>
            <a:endParaRPr lang="en-US" sz="1500" b="1" dirty="0">
              <a:solidFill>
                <a:srgbClr val="000090"/>
              </a:solidFill>
              <a:latin typeface="Corbel"/>
              <a:cs typeface="Corbel"/>
            </a:endParaRPr>
          </a:p>
        </p:txBody>
      </p:sp>
      <p:sp>
        <p:nvSpPr>
          <p:cNvPr id="13" name="Left Arrow 12"/>
          <p:cNvSpPr/>
          <p:nvPr/>
        </p:nvSpPr>
        <p:spPr>
          <a:xfrm>
            <a:off x="3048000" y="2286000"/>
            <a:ext cx="2971800" cy="8382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Knowledge / Techniques</a:t>
            </a:r>
            <a:endParaRPr lang="en-US" sz="1500" b="1" dirty="0">
              <a:solidFill>
                <a:srgbClr val="000090"/>
              </a:solidFill>
              <a:latin typeface="Corbel"/>
              <a:cs typeface="Corbel"/>
            </a:endParaRPr>
          </a:p>
        </p:txBody>
      </p:sp>
      <p:pic>
        <p:nvPicPr>
          <p:cNvPr id="6" name="Picture 5" descr="nemo_keith.jpeg"/>
          <p:cNvPicPr>
            <a:picLocks noChangeAspect="1"/>
          </p:cNvPicPr>
          <p:nvPr/>
        </p:nvPicPr>
        <p:blipFill rotWithShape="1">
          <a:blip r:embed="rId4">
            <a:extLst>
              <a:ext uri="{28A0092B-C50C-407E-A947-70E740481C1C}">
                <a14:useLocalDpi xmlns:a14="http://schemas.microsoft.com/office/drawing/2010/main" val="0"/>
              </a:ext>
            </a:extLst>
          </a:blip>
          <a:srcRect l="15502" t="12370" r="8975" b="9168"/>
          <a:stretch/>
        </p:blipFill>
        <p:spPr>
          <a:xfrm>
            <a:off x="6172200" y="2209800"/>
            <a:ext cx="2684494" cy="1564934"/>
          </a:xfrm>
          <a:prstGeom prst="rect">
            <a:avLst/>
          </a:prstGeom>
        </p:spPr>
      </p:pic>
      <p:pic>
        <p:nvPicPr>
          <p:cNvPr id="12" name="Picture 11" descr="HYCOM_keith.jpeg"/>
          <p:cNvPicPr>
            <a:picLocks noChangeAspect="1"/>
          </p:cNvPicPr>
          <p:nvPr/>
        </p:nvPicPr>
        <p:blipFill rotWithShape="1">
          <a:blip r:embed="rId5">
            <a:extLst>
              <a:ext uri="{28A0092B-C50C-407E-A947-70E740481C1C}">
                <a14:useLocalDpi xmlns:a14="http://schemas.microsoft.com/office/drawing/2010/main" val="0"/>
              </a:ext>
            </a:extLst>
          </a:blip>
          <a:srcRect l="13518" t="7286" r="9719" b="10716"/>
          <a:stretch/>
        </p:blipFill>
        <p:spPr>
          <a:xfrm>
            <a:off x="381000" y="2209800"/>
            <a:ext cx="2578923" cy="1545767"/>
          </a:xfrm>
          <a:prstGeom prst="rect">
            <a:avLst/>
          </a:prstGeom>
        </p:spPr>
      </p:pic>
      <p:sp>
        <p:nvSpPr>
          <p:cNvPr id="14" name="Parallelogram 13"/>
          <p:cNvSpPr/>
          <p:nvPr/>
        </p:nvSpPr>
        <p:spPr>
          <a:xfrm rot="9864468">
            <a:off x="924392" y="2816815"/>
            <a:ext cx="591870" cy="322179"/>
          </a:xfrm>
          <a:prstGeom prst="parallelogram">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7045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52400"/>
            <a:ext cx="7696200" cy="9906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CA" sz="2500" dirty="0" smtClean="0">
                <a:solidFill>
                  <a:srgbClr val="000090"/>
                </a:solidFill>
                <a:latin typeface="Corbel"/>
                <a:cs typeface="Corbel"/>
              </a:rPr>
              <a:t>Building a Network of Fixed Coastal Observing &amp; Forecasting Systems</a:t>
            </a:r>
          </a:p>
        </p:txBody>
      </p:sp>
      <p:pic>
        <p:nvPicPr>
          <p:cNvPr id="4" name="Picture 3" descr="logo-glob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381000"/>
            <a:ext cx="609600" cy="468429"/>
          </a:xfrm>
          <a:prstGeom prst="rect">
            <a:avLst/>
          </a:prstGeom>
        </p:spPr>
      </p:pic>
      <p:sp>
        <p:nvSpPr>
          <p:cNvPr id="7" name="Rounded Rectangle 6"/>
          <p:cNvSpPr/>
          <p:nvPr/>
        </p:nvSpPr>
        <p:spPr>
          <a:xfrm>
            <a:off x="93476" y="1600200"/>
            <a:ext cx="3235712" cy="3901888"/>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West Coast</a:t>
            </a:r>
            <a:endParaRPr lang="en-US" dirty="0">
              <a:latin typeface="Corbel"/>
              <a:cs typeface="Corbel"/>
            </a:endParaRPr>
          </a:p>
          <a:p>
            <a:pPr algn="ctr"/>
            <a:r>
              <a:rPr lang="en-US" dirty="0" smtClean="0">
                <a:latin typeface="Corbel"/>
                <a:cs typeface="Corbel"/>
              </a:rPr>
              <a:t>Data Rich (ONC)</a:t>
            </a:r>
            <a:endParaRPr lang="en-US" dirty="0">
              <a:latin typeface="Corbel"/>
              <a:cs typeface="Corbel"/>
            </a:endParaRPr>
          </a:p>
        </p:txBody>
      </p:sp>
      <p:sp>
        <p:nvSpPr>
          <p:cNvPr id="8" name="Rounded Rectangle 7"/>
          <p:cNvSpPr/>
          <p:nvPr/>
        </p:nvSpPr>
        <p:spPr>
          <a:xfrm>
            <a:off x="5884676" y="1600200"/>
            <a:ext cx="3235712" cy="3901888"/>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East Coast</a:t>
            </a:r>
          </a:p>
          <a:p>
            <a:pPr algn="ctr">
              <a:spcAft>
                <a:spcPts val="500"/>
              </a:spcAft>
            </a:pPr>
            <a:r>
              <a:rPr lang="en-US" dirty="0" smtClean="0">
                <a:latin typeface="Corbel"/>
                <a:cs typeface="Corbel"/>
              </a:rPr>
              <a:t>Model Rich</a:t>
            </a:r>
            <a:endParaRPr lang="en-US" dirty="0">
              <a:latin typeface="Corbel"/>
              <a:cs typeface="Corbel"/>
            </a:endParaRPr>
          </a:p>
        </p:txBody>
      </p:sp>
      <p:sp>
        <p:nvSpPr>
          <p:cNvPr id="9" name="Left-Right Arrow 8"/>
          <p:cNvSpPr/>
          <p:nvPr/>
        </p:nvSpPr>
        <p:spPr>
          <a:xfrm>
            <a:off x="3124200" y="2667000"/>
            <a:ext cx="2971800" cy="1524000"/>
          </a:xfrm>
          <a:prstGeom prst="lef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90"/>
                </a:solidFill>
                <a:latin typeface="Corbel"/>
                <a:cs typeface="Corbel"/>
              </a:rPr>
              <a:t>Models</a:t>
            </a:r>
            <a:br>
              <a:rPr lang="en-US" sz="1400" b="1" dirty="0" smtClean="0">
                <a:solidFill>
                  <a:srgbClr val="000090"/>
                </a:solidFill>
                <a:latin typeface="Corbel"/>
                <a:cs typeface="Corbel"/>
              </a:rPr>
            </a:br>
            <a:r>
              <a:rPr lang="en-US" sz="1400" b="1" dirty="0" smtClean="0">
                <a:solidFill>
                  <a:srgbClr val="000090"/>
                </a:solidFill>
                <a:latin typeface="Corbel"/>
                <a:cs typeface="Corbel"/>
              </a:rPr>
              <a:t> Observational Capacity</a:t>
            </a:r>
            <a:endParaRPr lang="en-US" sz="1400" b="1" dirty="0">
              <a:solidFill>
                <a:srgbClr val="000090"/>
              </a:solidFill>
              <a:latin typeface="Corbel"/>
              <a:cs typeface="Corbel"/>
            </a:endParaRPr>
          </a:p>
        </p:txBody>
      </p:sp>
      <p:sp>
        <p:nvSpPr>
          <p:cNvPr id="24" name="Rounded Rectangle 23"/>
          <p:cNvSpPr/>
          <p:nvPr/>
        </p:nvSpPr>
        <p:spPr>
          <a:xfrm>
            <a:off x="3124200" y="4572000"/>
            <a:ext cx="2971800" cy="990600"/>
          </a:xfrm>
          <a:prstGeom prst="round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300"/>
              </a:spcAft>
            </a:pPr>
            <a:r>
              <a:rPr lang="en-US" b="1" dirty="0" smtClean="0">
                <a:solidFill>
                  <a:srgbClr val="000090"/>
                </a:solidFill>
                <a:latin typeface="Corbel"/>
                <a:cs typeface="Corbel"/>
              </a:rPr>
              <a:t>Users of Research:</a:t>
            </a:r>
          </a:p>
          <a:p>
            <a:pPr algn="ctr"/>
            <a:r>
              <a:rPr lang="en-US" sz="1500" dirty="0" smtClean="0">
                <a:solidFill>
                  <a:srgbClr val="000090"/>
                </a:solidFill>
                <a:latin typeface="Corbel"/>
                <a:cs typeface="Corbel"/>
              </a:rPr>
              <a:t>Municipalities</a:t>
            </a:r>
          </a:p>
          <a:p>
            <a:pPr algn="ctr"/>
            <a:r>
              <a:rPr lang="en-US" sz="1500" dirty="0" smtClean="0">
                <a:solidFill>
                  <a:srgbClr val="000090"/>
                </a:solidFill>
                <a:latin typeface="Corbel"/>
                <a:cs typeface="Corbel"/>
              </a:rPr>
              <a:t>Ports</a:t>
            </a:r>
          </a:p>
        </p:txBody>
      </p:sp>
      <p:sp>
        <p:nvSpPr>
          <p:cNvPr id="27" name="Bent-Up Arrow 26"/>
          <p:cNvSpPr/>
          <p:nvPr/>
        </p:nvSpPr>
        <p:spPr>
          <a:xfrm>
            <a:off x="1447800" y="4724400"/>
            <a:ext cx="1676400" cy="609600"/>
          </a:xfrm>
          <a:prstGeom prst="bentUpArrow">
            <a:avLst/>
          </a:prstGeom>
          <a:solidFill>
            <a:schemeClr val="bg1"/>
          </a:solidFill>
          <a:ln>
            <a:solidFill>
              <a:srgbClr val="7F7F7F"/>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Up Arrow 28"/>
          <p:cNvSpPr/>
          <p:nvPr/>
        </p:nvSpPr>
        <p:spPr>
          <a:xfrm>
            <a:off x="6096000" y="4724400"/>
            <a:ext cx="1676400" cy="609600"/>
          </a:xfrm>
          <a:prstGeom prst="bentUp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200400" y="1676400"/>
            <a:ext cx="2743200" cy="400110"/>
          </a:xfrm>
          <a:prstGeom prst="rect">
            <a:avLst/>
          </a:prstGeom>
          <a:noFill/>
        </p:spPr>
        <p:txBody>
          <a:bodyPr wrap="square" rtlCol="0">
            <a:spAutoFit/>
          </a:bodyPr>
          <a:lstStyle/>
          <a:p>
            <a:pPr algn="ctr"/>
            <a:r>
              <a:rPr lang="en-US" sz="2000" b="1" dirty="0" smtClean="0">
                <a:solidFill>
                  <a:srgbClr val="000090"/>
                </a:solidFill>
                <a:latin typeface="Corbel"/>
                <a:cs typeface="Corbel"/>
              </a:rPr>
              <a:t>Geographic Divide</a:t>
            </a:r>
            <a:endParaRPr lang="en-US" sz="2000" b="1" dirty="0">
              <a:solidFill>
                <a:srgbClr val="000090"/>
              </a:solidFill>
              <a:latin typeface="Corbel"/>
              <a:cs typeface="Corbel"/>
            </a:endParaRPr>
          </a:p>
        </p:txBody>
      </p:sp>
      <p:pic>
        <p:nvPicPr>
          <p:cNvPr id="14" name="Picture 13"/>
          <p:cNvPicPr>
            <a:picLocks noChangeAspect="1"/>
          </p:cNvPicPr>
          <p:nvPr/>
        </p:nvPicPr>
        <p:blipFill rotWithShape="1">
          <a:blip r:embed="rId4"/>
          <a:srcRect l="5085" r="14205"/>
          <a:stretch/>
        </p:blipFill>
        <p:spPr>
          <a:xfrm>
            <a:off x="228600" y="1981200"/>
            <a:ext cx="2962293" cy="1447800"/>
          </a:xfrm>
          <a:prstGeom prst="rect">
            <a:avLst/>
          </a:prstGeom>
        </p:spPr>
      </p:pic>
      <p:pic>
        <p:nvPicPr>
          <p:cNvPr id="16" name="Picture 12" descr="The forecast reuslts currently not availabl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939" t="23100" r="2617" b="24891"/>
          <a:stretch/>
        </p:blipFill>
        <p:spPr bwMode="auto">
          <a:xfrm>
            <a:off x="6096000" y="1981200"/>
            <a:ext cx="2869007" cy="1524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37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rcRect r="11111"/>
          <a:stretch>
            <a:fillRect/>
          </a:stretch>
        </p:blipFill>
        <p:spPr>
          <a:xfrm>
            <a:off x="0" y="0"/>
            <a:ext cx="9144000" cy="6858000"/>
          </a:xfrm>
          <a:prstGeom prst="rect">
            <a:avLst/>
          </a:prstGeom>
        </p:spPr>
      </p:pic>
      <p:sp>
        <p:nvSpPr>
          <p:cNvPr id="52" name="Rectangle 51"/>
          <p:cNvSpPr/>
          <p:nvPr/>
        </p:nvSpPr>
        <p:spPr>
          <a:xfrm>
            <a:off x="0" y="4953000"/>
            <a:ext cx="9144000" cy="1905000"/>
          </a:xfrm>
          <a:prstGeom prst="rect">
            <a:avLst/>
          </a:prstGeom>
          <a:gradFill flip="none" rotWithShape="1">
            <a:gsLst>
              <a:gs pos="7000">
                <a:schemeClr val="bg1">
                  <a:alpha val="0"/>
                </a:schemeClr>
              </a:gs>
              <a:gs pos="10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76200" y="76201"/>
            <a:ext cx="4114800" cy="3428999"/>
            <a:chOff x="506664" y="49465"/>
            <a:chExt cx="2438400" cy="4724398"/>
          </a:xfrm>
        </p:grpSpPr>
        <p:sp>
          <p:nvSpPr>
            <p:cNvPr id="44" name="TextBox 43"/>
            <p:cNvSpPr txBox="1"/>
            <p:nvPr/>
          </p:nvSpPr>
          <p:spPr>
            <a:xfrm>
              <a:off x="506664" y="866496"/>
              <a:ext cx="2438400" cy="3907367"/>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46" name="TextBox 45"/>
            <p:cNvSpPr txBox="1"/>
            <p:nvPr/>
          </p:nvSpPr>
          <p:spPr>
            <a:xfrm>
              <a:off x="506664" y="49465"/>
              <a:ext cx="2438400" cy="7598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47" name="TextBox 46"/>
            <p:cNvSpPr txBox="1"/>
            <p:nvPr/>
          </p:nvSpPr>
          <p:spPr>
            <a:xfrm>
              <a:off x="1205832" y="963864"/>
              <a:ext cx="1600200" cy="3733802"/>
            </a:xfrm>
            <a:prstGeom prst="rect">
              <a:avLst/>
            </a:prstGeom>
          </p:spPr>
          <p:txBody>
            <a:bodyPr vert="horz" wrap="square" lIns="0" tIns="0" rIns="0" bIns="0" rtlCol="0">
              <a:noAutofit/>
            </a:bodyPr>
            <a:lstStyle/>
            <a:p>
              <a:r>
                <a:rPr lang="en-US" sz="1100" dirty="0" smtClean="0">
                  <a:solidFill>
                    <a:srgbClr val="000090"/>
                  </a:solidFill>
                  <a:latin typeface="Corbel"/>
                  <a:cs typeface="Corbel"/>
                </a:rPr>
                <a:t>Dr. Harold Ritchie, Environment Canada/</a:t>
              </a:r>
              <a:br>
                <a:rPr lang="en-US" sz="1100" dirty="0" smtClean="0">
                  <a:solidFill>
                    <a:srgbClr val="000090"/>
                  </a:solidFill>
                  <a:latin typeface="Corbel"/>
                  <a:cs typeface="Corbel"/>
                </a:rPr>
              </a:br>
              <a:r>
                <a:rPr lang="en-US" sz="1100" dirty="0" smtClean="0">
                  <a:solidFill>
                    <a:srgbClr val="000090"/>
                  </a:solidFill>
                  <a:latin typeface="Corbel"/>
                  <a:cs typeface="Corbel"/>
                </a:rPr>
                <a:t>Dalhousie University</a:t>
              </a:r>
            </a:p>
            <a:p>
              <a:endParaRPr lang="en-US" sz="1100" dirty="0">
                <a:solidFill>
                  <a:srgbClr val="000090"/>
                </a:solidFill>
                <a:latin typeface="Corbel"/>
                <a:cs typeface="Corbel"/>
              </a:endParaRPr>
            </a:p>
            <a:p>
              <a:r>
                <a:rPr lang="en-US" sz="1100" dirty="0" smtClean="0">
                  <a:solidFill>
                    <a:srgbClr val="000090"/>
                  </a:solidFill>
                  <a:latin typeface="Corbel"/>
                  <a:cs typeface="Corbel"/>
                </a:rPr>
                <a:t>Developing a re-locatable atmosphere-wave-ocean forecast system that can be set up within hours of a marine emergency. It can track plumes of tracers and hazardous materials in two and three dimensions.</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Providing forecasts (hours to days) of the physical properties of the ocean and atmosphere to help guide response to an emergency. Eventually, this system will be transferred to Environment Canada for national, operational use.</a:t>
              </a:r>
              <a:endParaRPr lang="en-US" sz="1100" dirty="0">
                <a:solidFill>
                  <a:srgbClr val="000090"/>
                </a:solidFill>
                <a:latin typeface="Corbel"/>
                <a:cs typeface="Corbel"/>
              </a:endParaRPr>
            </a:p>
          </p:txBody>
        </p:sp>
        <p:sp>
          <p:nvSpPr>
            <p:cNvPr id="48" name="TextBox 47"/>
            <p:cNvSpPr txBox="1"/>
            <p:nvPr/>
          </p:nvSpPr>
          <p:spPr>
            <a:xfrm>
              <a:off x="609600" y="115505"/>
              <a:ext cx="2164348" cy="643707"/>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A Re-locatable Atmosphere-Ocean Prediction System</a:t>
              </a:r>
              <a:endParaRPr lang="en-US" sz="1600" cap="all" dirty="0" smtClean="0">
                <a:solidFill>
                  <a:srgbClr val="000090"/>
                </a:solidFill>
                <a:latin typeface="Corbel"/>
                <a:ea typeface="Georgia" pitchFamily="18" charset="0"/>
                <a:cs typeface="Corbel"/>
              </a:endParaRPr>
            </a:p>
          </p:txBody>
        </p:sp>
        <p:sp>
          <p:nvSpPr>
            <p:cNvPr id="49" name="TextBox 48"/>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50" name="TextBox 49"/>
            <p:cNvSpPr txBox="1"/>
            <p:nvPr/>
          </p:nvSpPr>
          <p:spPr>
            <a:xfrm>
              <a:off x="549443" y="1755619"/>
              <a:ext cx="533400" cy="304799"/>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51" name="TextBox 50"/>
            <p:cNvSpPr txBox="1"/>
            <p:nvPr/>
          </p:nvSpPr>
          <p:spPr>
            <a:xfrm>
              <a:off x="552450" y="3293408"/>
              <a:ext cx="533400" cy="304799"/>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sp>
        <p:nvSpPr>
          <p:cNvPr id="53" name="TextBox 52"/>
          <p:cNvSpPr txBox="1"/>
          <p:nvPr/>
        </p:nvSpPr>
        <p:spPr>
          <a:xfrm>
            <a:off x="533400" y="6324600"/>
            <a:ext cx="2743200" cy="246221"/>
          </a:xfrm>
          <a:prstGeom prst="rect">
            <a:avLst/>
          </a:prstGeom>
          <a:noFill/>
        </p:spPr>
        <p:txBody>
          <a:bodyPr wrap="square" rtlCol="0">
            <a:spAutoFit/>
          </a:bodyPr>
          <a:lstStyle/>
          <a:p>
            <a:r>
              <a:rPr lang="en-US" sz="1000" dirty="0" smtClean="0">
                <a:solidFill>
                  <a:srgbClr val="6D7094"/>
                </a:solidFill>
                <a:latin typeface="Corbel"/>
                <a:cs typeface="Corbel"/>
              </a:rPr>
              <a:t>Photo: Fisheries and Oceans Canada</a:t>
            </a:r>
            <a:endParaRPr lang="en-US" sz="1000" dirty="0">
              <a:solidFill>
                <a:srgbClr val="6D7094"/>
              </a:solidFill>
              <a:latin typeface="Corbel"/>
              <a:cs typeface="Corbel"/>
            </a:endParaRPr>
          </a:p>
        </p:txBody>
      </p:sp>
      <p:pic>
        <p:nvPicPr>
          <p:cNvPr id="23" name="Picture 22"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28600"/>
            <a:ext cx="411271" cy="316029"/>
          </a:xfrm>
          <a:prstGeom prst="rect">
            <a:avLst/>
          </a:prstGeom>
        </p:spPr>
      </p:pic>
    </p:spTree>
    <p:extLst>
      <p:ext uri="{BB962C8B-B14F-4D97-AF65-F5344CB8AC3E}">
        <p14:creationId xmlns:p14="http://schemas.microsoft.com/office/powerpoint/2010/main" val="13823590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77" r="3907"/>
          <a:stretch/>
        </p:blipFill>
        <p:spPr bwMode="auto">
          <a:xfrm>
            <a:off x="0" y="8467"/>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52400" y="3276600"/>
            <a:ext cx="4572000" cy="2667000"/>
            <a:chOff x="506664" y="-179135"/>
            <a:chExt cx="2438400" cy="4495800"/>
          </a:xfrm>
        </p:grpSpPr>
        <p:sp>
          <p:nvSpPr>
            <p:cNvPr id="22" name="TextBox 21"/>
            <p:cNvSpPr txBox="1"/>
            <p:nvPr/>
          </p:nvSpPr>
          <p:spPr>
            <a:xfrm>
              <a:off x="506664" y="866497"/>
              <a:ext cx="2438400" cy="3450167"/>
            </a:xfrm>
            <a:prstGeom prst="rect">
              <a:avLst/>
            </a:prstGeom>
            <a:solidFill>
              <a:schemeClr val="bg1">
                <a:alpha val="80000"/>
              </a:schemeClr>
            </a:solidFill>
            <a:effectLst/>
          </p:spPr>
          <p:txBody>
            <a:bodyPr vert="horz" wrap="square" lIns="182880" tIns="91440" rIns="182880" bIns="91440" rtlCol="0">
              <a:normAutofit/>
            </a:bodyPr>
            <a:lstStyle/>
            <a:p>
              <a:endParaRPr lang="en-CA" sz="1400" b="1" smtClean="0">
                <a:solidFill>
                  <a:schemeClr val="tx2">
                    <a:lumMod val="75000"/>
                  </a:schemeClr>
                </a:solidFill>
                <a:latin typeface="Corbel"/>
                <a:cs typeface="Corbel"/>
              </a:endParaRPr>
            </a:p>
          </p:txBody>
        </p:sp>
        <p:sp>
          <p:nvSpPr>
            <p:cNvPr id="24" name="TextBox 23"/>
            <p:cNvSpPr txBox="1"/>
            <p:nvPr/>
          </p:nvSpPr>
          <p:spPr>
            <a:xfrm>
              <a:off x="506664" y="-179135"/>
              <a:ext cx="2438400" cy="988480"/>
            </a:xfrm>
            <a:prstGeom prst="rect">
              <a:avLst/>
            </a:prstGeom>
            <a:solidFill>
              <a:schemeClr val="bg1">
                <a:alpha val="80000"/>
              </a:schemeClr>
            </a:solidFill>
          </p:spPr>
          <p:txBody>
            <a:bodyPr vert="horz" wrap="square" lIns="182880" tIns="91440" rIns="182880" bIns="91440" rtlCol="0">
              <a:normAutofit/>
            </a:bodyPr>
            <a:lstStyle/>
            <a:p>
              <a:endParaRPr lang="en-CA" sz="1400" b="1" smtClean="0">
                <a:solidFill>
                  <a:schemeClr val="tx2">
                    <a:lumMod val="75000"/>
                  </a:schemeClr>
                </a:solidFill>
                <a:latin typeface="Corbel"/>
                <a:cs typeface="Corbel"/>
              </a:endParaRPr>
            </a:p>
          </p:txBody>
        </p:sp>
        <p:sp>
          <p:nvSpPr>
            <p:cNvPr id="25" name="TextBox 24"/>
            <p:cNvSpPr txBox="1"/>
            <p:nvPr/>
          </p:nvSpPr>
          <p:spPr>
            <a:xfrm>
              <a:off x="1205832" y="963864"/>
              <a:ext cx="1600200" cy="3352801"/>
            </a:xfrm>
            <a:prstGeom prst="rect">
              <a:avLst/>
            </a:prstGeom>
          </p:spPr>
          <p:txBody>
            <a:bodyPr vert="horz" wrap="square" lIns="0" tIns="0" rIns="0" bIns="0" rtlCol="0">
              <a:noAutofit/>
            </a:bodyPr>
            <a:lstStyle/>
            <a:p>
              <a:r>
                <a:rPr lang="en-CA" sz="1100" dirty="0" smtClean="0">
                  <a:solidFill>
                    <a:srgbClr val="000090"/>
                  </a:solidFill>
                  <a:latin typeface="Corbel"/>
                  <a:cs typeface="Corbel"/>
                </a:rPr>
                <a:t>Dr. </a:t>
              </a:r>
              <a:r>
                <a:rPr lang="en-CA" sz="1100" dirty="0" err="1" smtClean="0">
                  <a:solidFill>
                    <a:srgbClr val="000090"/>
                  </a:solidFill>
                  <a:latin typeface="Corbel"/>
                  <a:cs typeface="Corbel"/>
                </a:rPr>
                <a:t>Jinyu</a:t>
              </a:r>
              <a:r>
                <a:rPr lang="en-CA" sz="1100" dirty="0" smtClean="0">
                  <a:solidFill>
                    <a:srgbClr val="000090"/>
                  </a:solidFill>
                  <a:latin typeface="Corbel"/>
                  <a:cs typeface="Corbel"/>
                </a:rPr>
                <a:t> Sheng, Dalhousie University and Dr. Susan Allen, University of British Columbia</a:t>
              </a:r>
            </a:p>
            <a:p>
              <a:endParaRPr lang="en-CA" sz="1100" dirty="0" smtClean="0">
                <a:solidFill>
                  <a:srgbClr val="000090"/>
                </a:solidFill>
                <a:latin typeface="Corbel"/>
                <a:cs typeface="Corbel"/>
              </a:endParaRPr>
            </a:p>
            <a:p>
              <a:r>
                <a:rPr lang="en-CA" sz="1100" dirty="0" smtClean="0">
                  <a:solidFill>
                    <a:srgbClr val="000090"/>
                  </a:solidFill>
                  <a:latin typeface="Corbel"/>
                  <a:cs typeface="Corbel"/>
                </a:rPr>
                <a:t>Helping build an integrated observation and prediction system for Halifax Harbour, NS and the southern Strait of Georgia, BC.</a:t>
              </a:r>
            </a:p>
            <a:p>
              <a:endParaRPr lang="en-CA" sz="1100" dirty="0" smtClean="0">
                <a:solidFill>
                  <a:srgbClr val="000090"/>
                </a:solidFill>
                <a:latin typeface="Corbel"/>
                <a:cs typeface="Corbel"/>
              </a:endParaRPr>
            </a:p>
            <a:p>
              <a:r>
                <a:rPr lang="en-CA" sz="1100" dirty="0" smtClean="0">
                  <a:solidFill>
                    <a:srgbClr val="000090"/>
                  </a:solidFill>
                  <a:latin typeface="Corbel"/>
                  <a:cs typeface="Corbel"/>
                </a:rPr>
                <a:t>Creating useful real-time forecasts of sea level, waves, currents, and bio-geochemical properties for multiple stakeholders like port authorities, municipalities, and the oil and gas sector.</a:t>
              </a:r>
              <a:endParaRPr lang="en-CA" sz="1100" dirty="0">
                <a:solidFill>
                  <a:srgbClr val="000090"/>
                </a:solidFill>
                <a:latin typeface="Corbel"/>
                <a:cs typeface="Corbel"/>
              </a:endParaRPr>
            </a:p>
          </p:txBody>
        </p:sp>
        <p:sp>
          <p:nvSpPr>
            <p:cNvPr id="26" name="TextBox 25"/>
            <p:cNvSpPr txBox="1"/>
            <p:nvPr/>
          </p:nvSpPr>
          <p:spPr>
            <a:xfrm>
              <a:off x="609600" y="-102935"/>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Building a Network of Fixed Coastal Observing &amp; Forecast Systems</a:t>
              </a:r>
              <a:endParaRPr lang="en-CA" sz="1600" cap="all" dirty="0" smtClean="0">
                <a:solidFill>
                  <a:srgbClr val="000090"/>
                </a:solidFill>
                <a:latin typeface="Corbel"/>
                <a:ea typeface="Georgia" pitchFamily="18" charset="0"/>
                <a:cs typeface="Corbel"/>
              </a:endParaRPr>
            </a:p>
          </p:txBody>
        </p:sp>
        <p:sp>
          <p:nvSpPr>
            <p:cNvPr id="27" name="TextBox 26"/>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CA" sz="1100" cap="all" dirty="0" smtClean="0">
                <a:solidFill>
                  <a:srgbClr val="000090"/>
                </a:solidFill>
                <a:latin typeface="Corbel"/>
                <a:ea typeface="Georgia" pitchFamily="18" charset="0"/>
                <a:cs typeface="Corbel"/>
              </a:endParaRPr>
            </a:p>
          </p:txBody>
        </p:sp>
        <p:sp>
          <p:nvSpPr>
            <p:cNvPr id="28" name="TextBox 27"/>
            <p:cNvSpPr txBox="1"/>
            <p:nvPr/>
          </p:nvSpPr>
          <p:spPr>
            <a:xfrm>
              <a:off x="552450" y="179190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r>
                <a:rPr lang="en-CA" sz="1100" b="1" dirty="0" smtClean="0">
                  <a:solidFill>
                    <a:schemeClr val="tx2">
                      <a:lumMod val="75000"/>
                    </a:schemeClr>
                  </a:solidFill>
                  <a:latin typeface="Corbel"/>
                  <a:cs typeface="Corbel"/>
                </a:rPr>
                <a:t>:</a:t>
              </a:r>
              <a:endParaRPr lang="en-CA" sz="1100" cap="all" dirty="0" smtClean="0">
                <a:solidFill>
                  <a:schemeClr val="accent3"/>
                </a:solidFill>
                <a:latin typeface="Corbel"/>
                <a:ea typeface="Georgia" pitchFamily="18" charset="0"/>
                <a:cs typeface="Corbel"/>
              </a:endParaRPr>
            </a:p>
          </p:txBody>
        </p:sp>
        <p:sp>
          <p:nvSpPr>
            <p:cNvPr id="29" name="TextBox 28"/>
            <p:cNvSpPr txBox="1"/>
            <p:nvPr/>
          </p:nvSpPr>
          <p:spPr>
            <a:xfrm>
              <a:off x="552450" y="280282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CA" sz="1100" cap="all" dirty="0" smtClean="0">
                <a:solidFill>
                  <a:srgbClr val="000090"/>
                </a:solidFill>
                <a:latin typeface="Corbel"/>
                <a:ea typeface="Georgia" pitchFamily="18" charset="0"/>
                <a:cs typeface="Corbel"/>
              </a:endParaRPr>
            </a:p>
          </p:txBody>
        </p:sp>
      </p:grpSp>
      <p:pic>
        <p:nvPicPr>
          <p:cNvPr id="23" name="Picture 22"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429000"/>
            <a:ext cx="411271" cy="316029"/>
          </a:xfrm>
          <a:prstGeom prst="rect">
            <a:avLst/>
          </a:prstGeom>
        </p:spPr>
      </p:pic>
    </p:spTree>
    <p:extLst>
      <p:ext uri="{BB962C8B-B14F-4D97-AF65-F5344CB8AC3E}">
        <p14:creationId xmlns:p14="http://schemas.microsoft.com/office/powerpoint/2010/main" val="2937146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 t="-1" r="9998" b="-1"/>
          <a:stretch/>
        </p:blipFill>
        <p:spPr>
          <a:xfrm>
            <a:off x="0" y="0"/>
            <a:ext cx="9144000" cy="6858000"/>
          </a:xfrm>
          <a:prstGeom prst="rect">
            <a:avLst/>
          </a:prstGeom>
        </p:spPr>
      </p:pic>
      <p:grpSp>
        <p:nvGrpSpPr>
          <p:cNvPr id="23" name="Group 22"/>
          <p:cNvGrpSpPr/>
          <p:nvPr/>
        </p:nvGrpSpPr>
        <p:grpSpPr>
          <a:xfrm>
            <a:off x="152400" y="152400"/>
            <a:ext cx="2514600" cy="4800600"/>
            <a:chOff x="457200" y="533401"/>
            <a:chExt cx="2438400" cy="4522303"/>
          </a:xfrm>
        </p:grpSpPr>
        <p:sp>
          <p:nvSpPr>
            <p:cNvPr id="3" name="TextBox 2"/>
            <p:cNvSpPr txBox="1"/>
            <p:nvPr/>
          </p:nvSpPr>
          <p:spPr>
            <a:xfrm>
              <a:off x="457200" y="1198034"/>
              <a:ext cx="2438400" cy="3857670"/>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20" name="TextBox 19"/>
            <p:cNvSpPr txBox="1"/>
            <p:nvPr/>
          </p:nvSpPr>
          <p:spPr>
            <a:xfrm>
              <a:off x="457200" y="533401"/>
              <a:ext cx="2438400" cy="6074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1" name="TextBox 10"/>
            <p:cNvSpPr txBox="1"/>
            <p:nvPr/>
          </p:nvSpPr>
          <p:spPr>
            <a:xfrm>
              <a:off x="1156368" y="1295400"/>
              <a:ext cx="1600200" cy="3581400"/>
            </a:xfrm>
            <a:prstGeom prst="rect">
              <a:avLst/>
            </a:prstGeom>
          </p:spPr>
          <p:txBody>
            <a:bodyPr vert="horz" wrap="square" lIns="0" tIns="0" rIns="0" bIns="0" rtlCol="0">
              <a:noAutofit/>
            </a:bodyPr>
            <a:lstStyle/>
            <a:p>
              <a:r>
                <a:rPr lang="en-CA" sz="1100" dirty="0">
                  <a:solidFill>
                    <a:srgbClr val="000090"/>
                  </a:solidFill>
                  <a:latin typeface="Corbel"/>
                  <a:cs typeface="Corbel"/>
                </a:rPr>
                <a:t>Dr. </a:t>
              </a:r>
              <a:r>
                <a:rPr lang="en-CA" sz="1100" dirty="0" err="1">
                  <a:solidFill>
                    <a:srgbClr val="000090"/>
                  </a:solidFill>
                  <a:latin typeface="Corbel"/>
                  <a:cs typeface="Corbel"/>
                </a:rPr>
                <a:t>Dany</a:t>
              </a:r>
              <a:r>
                <a:rPr lang="en-CA" sz="1100" dirty="0">
                  <a:solidFill>
                    <a:srgbClr val="000090"/>
                  </a:solidFill>
                  <a:latin typeface="Corbel"/>
                  <a:cs typeface="Corbel"/>
                </a:rPr>
                <a:t> Dumont, </a:t>
              </a:r>
              <a:r>
                <a:rPr lang="en-CA" sz="1100" dirty="0" err="1">
                  <a:solidFill>
                    <a:srgbClr val="000090"/>
                  </a:solidFill>
                  <a:latin typeface="Corbel"/>
                  <a:cs typeface="Corbel"/>
                </a:rPr>
                <a:t>Université</a:t>
              </a:r>
              <a:r>
                <a:rPr lang="en-CA" sz="1100" dirty="0">
                  <a:solidFill>
                    <a:srgbClr val="000090"/>
                  </a:solidFill>
                  <a:latin typeface="Corbel"/>
                  <a:cs typeface="Corbel"/>
                </a:rPr>
                <a:t> du Québec </a:t>
              </a:r>
              <a:r>
                <a:rPr lang="en-CA" sz="1100" dirty="0" err="1">
                  <a:solidFill>
                    <a:srgbClr val="000090"/>
                  </a:solidFill>
                  <a:latin typeface="Corbel"/>
                  <a:cs typeface="Corbel"/>
                </a:rPr>
                <a:t>à</a:t>
              </a:r>
              <a:r>
                <a:rPr lang="en-CA" sz="1100" dirty="0">
                  <a:solidFill>
                    <a:srgbClr val="000090"/>
                  </a:solidFill>
                  <a:latin typeface="Corbel"/>
                  <a:cs typeface="Corbel"/>
                </a:rPr>
                <a:t> Rimouski</a:t>
              </a:r>
            </a:p>
            <a:p>
              <a:endParaRPr lang="en-US" sz="1100" dirty="0">
                <a:solidFill>
                  <a:srgbClr val="000090"/>
                </a:solidFill>
                <a:latin typeface="Corbel"/>
                <a:cs typeface="Corbel"/>
              </a:endParaRPr>
            </a:p>
            <a:p>
              <a:r>
                <a:rPr lang="en-CA" sz="1100" dirty="0">
                  <a:solidFill>
                    <a:srgbClr val="000090"/>
                  </a:solidFill>
                  <a:latin typeface="Corbel"/>
                  <a:cs typeface="Corbel"/>
                </a:rPr>
                <a:t>Improving surface drift forecasts in seasonally ice-infested seas </a:t>
              </a:r>
              <a:r>
                <a:rPr lang="en-CA" sz="1100" dirty="0" smtClean="0">
                  <a:solidFill>
                    <a:srgbClr val="000090"/>
                  </a:solidFill>
                  <a:latin typeface="Corbel"/>
                  <a:cs typeface="Corbel"/>
                </a:rPr>
                <a:t>by recording </a:t>
              </a:r>
              <a:r>
                <a:rPr lang="en-CA" sz="1100" dirty="0">
                  <a:solidFill>
                    <a:srgbClr val="000090"/>
                  </a:solidFill>
                  <a:latin typeface="Corbel"/>
                  <a:cs typeface="Corbel"/>
                </a:rPr>
                <a:t>data that estimates wave forecasts and </a:t>
              </a:r>
              <a:r>
                <a:rPr lang="en-CA" sz="1100" dirty="0" smtClean="0">
                  <a:solidFill>
                    <a:srgbClr val="000090"/>
                  </a:solidFill>
                  <a:latin typeface="Corbel"/>
                  <a:cs typeface="Corbel"/>
                </a:rPr>
                <a:t>surface </a:t>
              </a:r>
              <a:r>
                <a:rPr lang="en-CA" sz="1100" dirty="0">
                  <a:solidFill>
                    <a:srgbClr val="000090"/>
                  </a:solidFill>
                  <a:latin typeface="Corbel"/>
                  <a:cs typeface="Corbel"/>
                </a:rPr>
                <a:t>drifting</a:t>
              </a:r>
              <a:r>
                <a:rPr lang="en-CA" sz="1100" dirty="0" smtClean="0">
                  <a:solidFill>
                    <a:srgbClr val="000090"/>
                  </a:solidFill>
                  <a:latin typeface="Corbel"/>
                  <a:cs typeface="Corbel"/>
                </a:rPr>
                <a:t>. Buoys were deployed by UQAR ice canoe team.</a:t>
              </a:r>
              <a:endParaRPr lang="en-US" sz="1100" dirty="0">
                <a:solidFill>
                  <a:srgbClr val="000090"/>
                </a:solidFill>
                <a:latin typeface="Corbel"/>
                <a:cs typeface="Corbel"/>
              </a:endParaRPr>
            </a:p>
            <a:p>
              <a:endParaRPr lang="en-CA" sz="1100" dirty="0">
                <a:solidFill>
                  <a:srgbClr val="000090"/>
                </a:solidFill>
                <a:latin typeface="Corbel"/>
                <a:cs typeface="Corbel"/>
              </a:endParaRPr>
            </a:p>
            <a:p>
              <a:r>
                <a:rPr lang="en-CA" sz="1100" dirty="0">
                  <a:solidFill>
                    <a:srgbClr val="000090"/>
                  </a:solidFill>
                  <a:latin typeface="Corbel"/>
                  <a:cs typeface="Corbel"/>
                </a:rPr>
                <a:t>Being able to respond to emergencies along Canadian coasts requires accurate </a:t>
              </a:r>
              <a:r>
                <a:rPr lang="en-CA" sz="1100" dirty="0" err="1">
                  <a:solidFill>
                    <a:srgbClr val="000090"/>
                  </a:solidFill>
                  <a:latin typeface="Corbel"/>
                  <a:cs typeface="Corbel"/>
                </a:rPr>
                <a:t>hindcasts</a:t>
              </a:r>
              <a:r>
                <a:rPr lang="en-CA" sz="1100" dirty="0">
                  <a:solidFill>
                    <a:srgbClr val="000090"/>
                  </a:solidFill>
                  <a:latin typeface="Corbel"/>
                  <a:cs typeface="Corbel"/>
                </a:rPr>
                <a:t> and forecasts of winds and surface currents to estimate where a person or an oil patch will drift. Time is key in ice-infested water where survival time is short and conditions are extremely difficult.</a:t>
              </a:r>
              <a:endParaRPr lang="en-US" sz="1100" dirty="0">
                <a:solidFill>
                  <a:srgbClr val="000090"/>
                </a:solidFill>
                <a:latin typeface="Corbel"/>
                <a:cs typeface="Corbel"/>
              </a:endParaRPr>
            </a:p>
            <a:p>
              <a:pPr marL="71755" indent="0">
                <a:spcBef>
                  <a:spcPct val="0"/>
                </a:spcBef>
                <a:buFont typeface="Wingdings 2"/>
                <a:buNone/>
              </a:pPr>
              <a:endParaRPr lang="en-US" sz="1100" cap="all" dirty="0" smtClean="0">
                <a:solidFill>
                  <a:schemeClr val="accent3"/>
                </a:solidFill>
                <a:latin typeface="Corbel"/>
                <a:ea typeface="Georgia" pitchFamily="18" charset="0"/>
                <a:cs typeface="Corbel"/>
              </a:endParaRPr>
            </a:p>
          </p:txBody>
        </p:sp>
        <p:sp>
          <p:nvSpPr>
            <p:cNvPr id="16" name="TextBox 15"/>
            <p:cNvSpPr txBox="1"/>
            <p:nvPr/>
          </p:nvSpPr>
          <p:spPr>
            <a:xfrm>
              <a:off x="560136" y="636336"/>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a:solidFill>
                    <a:srgbClr val="000090"/>
                  </a:solidFill>
                  <a:latin typeface="Corbel"/>
                  <a:cs typeface="Corbel"/>
                </a:rPr>
                <a:t>Improving Surface</a:t>
              </a:r>
              <a:br>
                <a:rPr lang="en-CA" sz="1600" b="1" dirty="0">
                  <a:solidFill>
                    <a:srgbClr val="000090"/>
                  </a:solidFill>
                  <a:latin typeface="Corbel"/>
                  <a:cs typeface="Corbel"/>
                </a:rPr>
              </a:br>
              <a:r>
                <a:rPr lang="en-CA" sz="1600" b="1" dirty="0">
                  <a:solidFill>
                    <a:srgbClr val="000090"/>
                  </a:solidFill>
                  <a:latin typeface="Corbel"/>
                  <a:cs typeface="Corbel"/>
                </a:rPr>
                <a:t>Drift Forecasts </a:t>
              </a:r>
            </a:p>
            <a:p>
              <a:pPr marL="71755" indent="0">
                <a:lnSpc>
                  <a:spcPts val="1720"/>
                </a:lnSpc>
                <a:spcBef>
                  <a:spcPct val="0"/>
                </a:spcBef>
                <a:buFont typeface="Wingdings 2"/>
                <a:buNone/>
              </a:pPr>
              <a:endParaRPr lang="en-US" sz="1600" cap="all" dirty="0" smtClean="0">
                <a:solidFill>
                  <a:schemeClr val="accent3"/>
                </a:solidFill>
                <a:latin typeface="Corbel"/>
                <a:ea typeface="Georgia" pitchFamily="18" charset="0"/>
                <a:cs typeface="Corbel"/>
              </a:endParaRPr>
            </a:p>
          </p:txBody>
        </p:sp>
        <p:sp>
          <p:nvSpPr>
            <p:cNvPr id="17" name="TextBox 16"/>
            <p:cNvSpPr txBox="1"/>
            <p:nvPr/>
          </p:nvSpPr>
          <p:spPr>
            <a:xfrm>
              <a:off x="502986" y="12954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8" name="TextBox 17"/>
            <p:cNvSpPr txBox="1"/>
            <p:nvPr/>
          </p:nvSpPr>
          <p:spPr>
            <a:xfrm>
              <a:off x="502986" y="1955799"/>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02986" y="3189357"/>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1" name="Picture 20"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04800"/>
            <a:ext cx="411271" cy="316029"/>
          </a:xfrm>
          <a:prstGeom prst="rect">
            <a:avLst/>
          </a:prstGeom>
        </p:spPr>
      </p:pic>
    </p:spTree>
    <p:extLst>
      <p:ext uri="{BB962C8B-B14F-4D97-AF65-F5344CB8AC3E}">
        <p14:creationId xmlns:p14="http://schemas.microsoft.com/office/powerpoint/2010/main" val="556586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OPAR">
  <a:themeElements>
    <a:clrScheme name="Custom 1">
      <a:dk1>
        <a:sysClr val="windowText" lastClr="000000"/>
      </a:dk1>
      <a:lt1>
        <a:sysClr val="window" lastClr="FFFFFF"/>
      </a:lt1>
      <a:dk2>
        <a:srgbClr val="04617B"/>
      </a:dk2>
      <a:lt2>
        <a:srgbClr val="DBF5F9"/>
      </a:lt2>
      <a:accent1>
        <a:srgbClr val="CFEDFA"/>
      </a:accent1>
      <a:accent2>
        <a:srgbClr val="24316D"/>
      </a:accent2>
      <a:accent3>
        <a:srgbClr val="24316D"/>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MEOPAR.thmx</Template>
  <TotalTime>2259</TotalTime>
  <Words>1401</Words>
  <Application>Microsoft Macintosh PowerPoint</Application>
  <PresentationFormat>On-screen Show (4:3)</PresentationFormat>
  <Paragraphs>276</Paragraphs>
  <Slides>26</Slides>
  <Notes>17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MEOPAR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Alison Maunder</dc:creator>
  <cp:keywords/>
  <dc:description/>
  <cp:lastModifiedBy>Catherine Vardy</cp:lastModifiedBy>
  <cp:revision>84</cp:revision>
  <dcterms:created xsi:type="dcterms:W3CDTF">2014-02-05T04:20:35Z</dcterms:created>
  <dcterms:modified xsi:type="dcterms:W3CDTF">2014-07-22T17:29:07Z</dcterms:modified>
  <cp:category/>
</cp:coreProperties>
</file>