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326" r:id="rId2"/>
    <p:sldId id="327" r:id="rId3"/>
    <p:sldId id="328" r:id="rId4"/>
    <p:sldId id="329" r:id="rId5"/>
    <p:sldId id="257" r:id="rId6"/>
    <p:sldId id="259" r:id="rId7"/>
    <p:sldId id="353" r:id="rId8"/>
    <p:sldId id="273" r:id="rId9"/>
    <p:sldId id="324" r:id="rId10"/>
    <p:sldId id="344" r:id="rId11"/>
    <p:sldId id="325" r:id="rId12"/>
    <p:sldId id="356" r:id="rId13"/>
    <p:sldId id="357" r:id="rId14"/>
    <p:sldId id="355" r:id="rId15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31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43" autoAdjust="0"/>
  </p:normalViewPr>
  <p:slideViewPr>
    <p:cSldViewPr>
      <p:cViewPr>
        <p:scale>
          <a:sx n="96" d="100"/>
          <a:sy n="96" d="100"/>
        </p:scale>
        <p:origin x="-414" y="-2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96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7EE9064C-5D26-4D70-862D-A0BEACCEC392}" type="datetimeFigureOut">
              <a:rPr lang="en-CA" smtClean="0"/>
              <a:t>31/10/2013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4563CA28-CB77-4A65-B39D-75C244A1D82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221358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1B72885E-8AE7-404B-A625-A10A1207BF3A}" type="datetimeFigureOut">
              <a:rPr lang="en-US" smtClean="0"/>
              <a:pPr/>
              <a:t>10/31/2013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0854597B-6937-45E2-A3DF-D13100A47EE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290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BE9DC-12C8-4DA3-B975-DD6632250571}" type="datetimeFigureOut">
              <a:rPr lang="en-US" smtClean="0"/>
              <a:pPr/>
              <a:t>10/31/2013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043F7-8E0C-45CF-91B3-6F781BF16E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BE9DC-12C8-4DA3-B975-DD6632250571}" type="datetimeFigureOut">
              <a:rPr lang="en-US" smtClean="0"/>
              <a:pPr/>
              <a:t>10/31/2013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043F7-8E0C-45CF-91B3-6F781BF16E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BE9DC-12C8-4DA3-B975-DD6632250571}" type="datetimeFigureOut">
              <a:rPr lang="en-US" smtClean="0"/>
              <a:pPr/>
              <a:t>10/31/2013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043F7-8E0C-45CF-91B3-6F781BF16E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BE9DC-12C8-4DA3-B975-DD6632250571}" type="datetimeFigureOut">
              <a:rPr lang="en-US" smtClean="0"/>
              <a:pPr/>
              <a:t>10/31/2013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043F7-8E0C-45CF-91B3-6F781BF16E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BE9DC-12C8-4DA3-B975-DD6632250571}" type="datetimeFigureOut">
              <a:rPr lang="en-US" smtClean="0"/>
              <a:pPr/>
              <a:t>10/31/2013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043F7-8E0C-45CF-91B3-6F781BF16E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BE9DC-12C8-4DA3-B975-DD6632250571}" type="datetimeFigureOut">
              <a:rPr lang="en-US" smtClean="0"/>
              <a:pPr/>
              <a:t>10/31/2013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043F7-8E0C-45CF-91B3-6F781BF16E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BE9DC-12C8-4DA3-B975-DD6632250571}" type="datetimeFigureOut">
              <a:rPr lang="en-US" smtClean="0"/>
              <a:pPr/>
              <a:t>10/31/2013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043F7-8E0C-45CF-91B3-6F781BF16E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BE9DC-12C8-4DA3-B975-DD6632250571}" type="datetimeFigureOut">
              <a:rPr lang="en-US" smtClean="0"/>
              <a:pPr/>
              <a:t>10/31/2013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043F7-8E0C-45CF-91B3-6F781BF16E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BE9DC-12C8-4DA3-B975-DD6632250571}" type="datetimeFigureOut">
              <a:rPr lang="en-US" smtClean="0"/>
              <a:pPr/>
              <a:t>10/31/2013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043F7-8E0C-45CF-91B3-6F781BF16E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BE9DC-12C8-4DA3-B975-DD6632250571}" type="datetimeFigureOut">
              <a:rPr lang="en-US" smtClean="0"/>
              <a:pPr/>
              <a:t>10/31/2013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043F7-8E0C-45CF-91B3-6F781BF16E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BE9DC-12C8-4DA3-B975-DD6632250571}" type="datetimeFigureOut">
              <a:rPr lang="en-US" smtClean="0"/>
              <a:pPr/>
              <a:t>10/31/2013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90043F7-8E0C-45CF-91B3-6F781BF16E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8BBE9DC-12C8-4DA3-B975-DD6632250571}" type="datetimeFigureOut">
              <a:rPr lang="en-US" smtClean="0"/>
              <a:pPr/>
              <a:t>10/31/2013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90043F7-8E0C-45CF-91B3-6F781BF16E84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EOPARcolou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4600" y="1219200"/>
            <a:ext cx="4118324" cy="2609779"/>
          </a:xfrm>
          <a:prstGeom prst="rect">
            <a:avLst/>
          </a:prstGeom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</p:pic>
      <p:sp>
        <p:nvSpPr>
          <p:cNvPr id="5" name="TextBox 4"/>
          <p:cNvSpPr txBox="1"/>
          <p:nvPr/>
        </p:nvSpPr>
        <p:spPr>
          <a:xfrm>
            <a:off x="914400" y="3810000"/>
            <a:ext cx="7239000" cy="1015663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1001">
            <a:schemeClr val="lt1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pPr algn="ctr"/>
            <a:r>
              <a:rPr lang="en-US" sz="3000" dirty="0" smtClean="0">
                <a:ln w="18415" cmpd="sng">
                  <a:solidFill>
                    <a:schemeClr val="tx1"/>
                  </a:solidFill>
                  <a:prstDash val="solid"/>
                </a:ln>
                <a:latin typeface="+mn-lt"/>
              </a:rPr>
              <a:t>The Marine Environmental Observation Prediction and Response Network</a:t>
            </a:r>
            <a:endParaRPr lang="en-US" sz="3000" dirty="0">
              <a:ln w="18415" cmpd="sng">
                <a:solidFill>
                  <a:schemeClr val="tx1"/>
                </a:solidFill>
                <a:prstDash val="solid"/>
              </a:ln>
              <a:latin typeface="+mn-lt"/>
            </a:endParaRPr>
          </a:p>
        </p:txBody>
      </p:sp>
      <p:pic>
        <p:nvPicPr>
          <p:cNvPr id="13318" name="Picture 6" descr="http://www.nce-rce.gc.ca/_fip/wordmark/canada_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5410200"/>
            <a:ext cx="1813932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320" name="Picture 8" descr="http://www.nce-rce.gc.ca/_fip/symbol/symbol_acronym_fullname_bil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5105400"/>
            <a:ext cx="1676400" cy="10180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4634490" y="5168205"/>
            <a:ext cx="1847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05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Recent Personnel Developments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85800" y="1447800"/>
            <a:ext cx="78486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PDF </a:t>
            </a:r>
            <a:r>
              <a:rPr lang="en-US" dirty="0" err="1" smtClean="0"/>
              <a:t>Fatemeh</a:t>
            </a:r>
            <a:r>
              <a:rPr lang="en-US" dirty="0" smtClean="0"/>
              <a:t> </a:t>
            </a:r>
            <a:r>
              <a:rPr lang="en-US" dirty="0" err="1" smtClean="0"/>
              <a:t>Chegini</a:t>
            </a:r>
            <a:r>
              <a:rPr lang="en-US" dirty="0" smtClean="0"/>
              <a:t> is being hired for R&amp;D on </a:t>
            </a:r>
            <a:r>
              <a:rPr lang="en-US" dirty="0" err="1" smtClean="0"/>
              <a:t>relocatable</a:t>
            </a:r>
            <a:r>
              <a:rPr lang="en-US" dirty="0" smtClean="0"/>
              <a:t> ocean model capabilities for two years, co-supervised by Hal Ritchie and Youyu Lu.  Then focus on </a:t>
            </a:r>
            <a:r>
              <a:rPr lang="en-US" dirty="0" err="1" smtClean="0"/>
              <a:t>relocatable</a:t>
            </a:r>
            <a:r>
              <a:rPr lang="en-US" dirty="0" smtClean="0"/>
              <a:t> coupled capabilities.</a:t>
            </a:r>
          </a:p>
          <a:p>
            <a:endParaRPr lang="en-US" dirty="0" smtClean="0"/>
          </a:p>
          <a:p>
            <a:r>
              <a:rPr lang="en-US" dirty="0"/>
              <a:t>Erica Rogers is a new MSc student who will help develop a tracer transport model for NEMO configured for </a:t>
            </a:r>
            <a:r>
              <a:rPr lang="en-US" dirty="0" err="1" smtClean="0"/>
              <a:t>SoG</a:t>
            </a:r>
            <a:r>
              <a:rPr lang="en-US" dirty="0" smtClean="0"/>
              <a:t>, co-supervised by </a:t>
            </a:r>
            <a:r>
              <a:rPr lang="en-US" dirty="0" err="1" smtClean="0"/>
              <a:t>Haibo</a:t>
            </a:r>
            <a:r>
              <a:rPr lang="en-US" dirty="0" smtClean="0"/>
              <a:t> </a:t>
            </a:r>
            <a:r>
              <a:rPr lang="en-US" dirty="0" err="1" smtClean="0"/>
              <a:t>Niu</a:t>
            </a:r>
            <a:r>
              <a:rPr lang="en-US" dirty="0" smtClean="0"/>
              <a:t> and Keith Thompson.  </a:t>
            </a:r>
            <a:r>
              <a:rPr lang="en-US" dirty="0"/>
              <a:t>Currently familiarizing with </a:t>
            </a:r>
            <a:r>
              <a:rPr lang="en-US" dirty="0" err="1"/>
              <a:t>Ariane</a:t>
            </a:r>
            <a:r>
              <a:rPr lang="en-US" dirty="0"/>
              <a:t> tracking code for use with NEMO.</a:t>
            </a:r>
          </a:p>
          <a:p>
            <a:endParaRPr lang="en-US" dirty="0"/>
          </a:p>
          <a:p>
            <a:r>
              <a:rPr lang="en-US" dirty="0" smtClean="0"/>
              <a:t>PDF </a:t>
            </a:r>
            <a:r>
              <a:rPr lang="en-US" dirty="0" err="1" smtClean="0"/>
              <a:t>Vasily</a:t>
            </a:r>
            <a:r>
              <a:rPr lang="en-US" dirty="0" smtClean="0"/>
              <a:t> </a:t>
            </a:r>
            <a:r>
              <a:rPr lang="en-US" smtClean="0"/>
              <a:t>Korabel</a:t>
            </a:r>
            <a:r>
              <a:rPr lang="en-US" dirty="0" smtClean="0"/>
              <a:t> is conducting R&amp;D on ocean data assimilation with Keith Thompson.</a:t>
            </a:r>
          </a:p>
          <a:p>
            <a:endParaRPr lang="en-US" dirty="0" smtClean="0"/>
          </a:p>
          <a:p>
            <a:r>
              <a:rPr lang="en-US" dirty="0" smtClean="0"/>
              <a:t>Technician Fred </a:t>
            </a:r>
            <a:r>
              <a:rPr lang="en-US" dirty="0" err="1" smtClean="0"/>
              <a:t>Woslyng</a:t>
            </a:r>
            <a:r>
              <a:rPr lang="en-US" dirty="0" smtClean="0"/>
              <a:t> is configuring models and conducting related activities for storm surge and tidal models, awaiting arrival of a grad student.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PhD student Jean-Pierre </a:t>
            </a:r>
            <a:r>
              <a:rPr lang="en-US" dirty="0" err="1" smtClean="0"/>
              <a:t>Auclair</a:t>
            </a:r>
            <a:r>
              <a:rPr lang="en-US" dirty="0" smtClean="0"/>
              <a:t> is examining fast implicit solvers for CICE, for later impact on coupling, supervised by Hal Ritchie and J-F Lemieux.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305800" cy="1143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latin typeface="+mn-lt"/>
              </a:rPr>
              <a:t>Main Deliverables and Timeline</a:t>
            </a:r>
            <a:endParaRPr lang="en-US" sz="4000" dirty="0">
              <a:latin typeface="+mn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1941016"/>
            <a:ext cx="7924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/>
              <a:t>Years 1-3</a:t>
            </a:r>
            <a:endParaRPr lang="en-US" sz="2800" dirty="0" smtClean="0"/>
          </a:p>
          <a:p>
            <a:pPr lvl="0">
              <a:buFont typeface="Arial"/>
              <a:buChar char="•"/>
            </a:pPr>
            <a:r>
              <a:rPr lang="en-CA" sz="2000" dirty="0" smtClean="0"/>
              <a:t>  Develop ocean model and assimilation schemes, configured for Strait of Georgia</a:t>
            </a:r>
            <a:endParaRPr lang="en-US" sz="2000" dirty="0" smtClean="0"/>
          </a:p>
          <a:p>
            <a:pPr lvl="0">
              <a:buFont typeface="Arial"/>
              <a:buChar char="•"/>
            </a:pPr>
            <a:r>
              <a:rPr lang="en-CA" sz="2000" dirty="0" smtClean="0"/>
              <a:t>  Develop offline tracer prediction modules</a:t>
            </a:r>
          </a:p>
          <a:p>
            <a:pPr lvl="0">
              <a:buFont typeface="Arial"/>
              <a:buChar char="•"/>
            </a:pPr>
            <a:r>
              <a:rPr lang="en-CA" sz="2000" dirty="0" smtClean="0"/>
              <a:t>Testing and evaluation at VENUS site in collaboration with IP1.2</a:t>
            </a:r>
          </a:p>
          <a:p>
            <a:pPr lvl="0"/>
            <a:endParaRPr lang="en-CA" sz="2000" dirty="0" smtClean="0"/>
          </a:p>
          <a:p>
            <a:r>
              <a:rPr lang="en-CA" sz="2800" dirty="0" smtClean="0"/>
              <a:t>Years 4-5</a:t>
            </a:r>
            <a:endParaRPr lang="en-US" sz="2800" dirty="0" smtClean="0"/>
          </a:p>
          <a:p>
            <a:pPr lvl="0">
              <a:buFont typeface="Arial"/>
              <a:buChar char="•"/>
            </a:pPr>
            <a:r>
              <a:rPr lang="en-CA" sz="2000" dirty="0" smtClean="0"/>
              <a:t>  Test </a:t>
            </a:r>
            <a:r>
              <a:rPr lang="en-CA" sz="2000" dirty="0" err="1" smtClean="0"/>
              <a:t>relocatable</a:t>
            </a:r>
            <a:r>
              <a:rPr lang="en-CA" sz="2000" dirty="0" smtClean="0"/>
              <a:t> system on Scotia Shelf (with OTN and Observation Core, including small scale tracer release experiment)</a:t>
            </a:r>
            <a:endParaRPr lang="en-US" sz="2000" dirty="0" smtClean="0"/>
          </a:p>
          <a:p>
            <a:pPr lvl="0">
              <a:buFont typeface="Arial"/>
              <a:buChar char="•"/>
            </a:pPr>
            <a:r>
              <a:rPr lang="en-CA" sz="2000" dirty="0" smtClean="0"/>
              <a:t>  Complete testing and real-time implementation in Strait of Georgia</a:t>
            </a:r>
            <a:r>
              <a:rPr lang="en-US" sz="2000" dirty="0" smtClean="0"/>
              <a:t>          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+mn-lt"/>
              </a:rPr>
              <a:t>The Prediction Core</a:t>
            </a:r>
            <a:endParaRPr lang="en-US" sz="40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686800" cy="4389120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de-DE" sz="2400" dirty="0" err="1" smtClean="0"/>
              <a:t>Respond</a:t>
            </a:r>
            <a:r>
              <a:rPr lang="de-DE" sz="2400" dirty="0" smtClean="0"/>
              <a:t> to </a:t>
            </a:r>
            <a:r>
              <a:rPr lang="de-DE" sz="2400" dirty="0" err="1" smtClean="0"/>
              <a:t>needs</a:t>
            </a:r>
            <a:r>
              <a:rPr lang="de-DE" sz="2400" dirty="0" smtClean="0"/>
              <a:t> of </a:t>
            </a:r>
            <a:r>
              <a:rPr lang="de-DE" sz="2400" dirty="0" err="1" smtClean="0"/>
              <a:t>projects</a:t>
            </a:r>
            <a:r>
              <a:rPr lang="de-DE" sz="2400" dirty="0" smtClean="0"/>
              <a:t> </a:t>
            </a:r>
            <a:r>
              <a:rPr lang="de-DE" sz="2400" dirty="0" err="1" smtClean="0"/>
              <a:t>for</a:t>
            </a:r>
            <a:r>
              <a:rPr lang="de-DE" sz="2400" dirty="0" smtClean="0"/>
              <a:t> </a:t>
            </a:r>
            <a:r>
              <a:rPr lang="de-DE" sz="2400" dirty="0" err="1" smtClean="0"/>
              <a:t>common</a:t>
            </a:r>
            <a:r>
              <a:rPr lang="de-DE" sz="2400" dirty="0" smtClean="0"/>
              <a:t> </a:t>
            </a:r>
            <a:r>
              <a:rPr lang="de-DE" sz="2400" dirty="0" err="1" smtClean="0"/>
              <a:t>services</a:t>
            </a:r>
            <a:r>
              <a:rPr lang="de-DE" sz="2400" dirty="0" smtClean="0"/>
              <a:t> such as</a:t>
            </a:r>
          </a:p>
          <a:p>
            <a:pPr>
              <a:lnSpc>
                <a:spcPct val="150000"/>
              </a:lnSpc>
            </a:pPr>
            <a:r>
              <a:rPr lang="de-DE" sz="2400" dirty="0" smtClean="0"/>
              <a:t>Technical support for NEMO code</a:t>
            </a:r>
          </a:p>
          <a:p>
            <a:pPr>
              <a:lnSpc>
                <a:spcPct val="150000"/>
              </a:lnSpc>
            </a:pPr>
            <a:r>
              <a:rPr lang="de-DE" sz="2400" dirty="0" smtClean="0"/>
              <a:t>Model technique development (modular, generic):</a:t>
            </a:r>
          </a:p>
          <a:p>
            <a:pPr marL="914400">
              <a:lnSpc>
                <a:spcPct val="150000"/>
              </a:lnSpc>
              <a:buNone/>
            </a:pPr>
            <a:r>
              <a:rPr lang="de-DE" sz="2000" i="1" dirty="0" smtClean="0"/>
              <a:t>downscaling; </a:t>
            </a:r>
          </a:p>
          <a:p>
            <a:pPr marL="914400">
              <a:lnSpc>
                <a:spcPct val="150000"/>
              </a:lnSpc>
              <a:buNone/>
            </a:pPr>
            <a:r>
              <a:rPr lang="de-DE" sz="2000" i="1" dirty="0" smtClean="0"/>
              <a:t>biogeochemical data assimilation; </a:t>
            </a:r>
          </a:p>
          <a:p>
            <a:pPr marL="914400">
              <a:lnSpc>
                <a:spcPct val="150000"/>
              </a:lnSpc>
              <a:buNone/>
            </a:pPr>
            <a:r>
              <a:rPr lang="de-DE" sz="2000" i="1" dirty="0" smtClean="0"/>
              <a:t>risk visualization; </a:t>
            </a:r>
          </a:p>
          <a:p>
            <a:pPr marL="914400">
              <a:lnSpc>
                <a:spcPct val="150000"/>
              </a:lnSpc>
              <a:buNone/>
            </a:pPr>
            <a:r>
              <a:rPr lang="de-DE" sz="2000" i="1" dirty="0" smtClean="0"/>
              <a:t>socio-economic indicators</a:t>
            </a:r>
          </a:p>
          <a:p>
            <a:pPr>
              <a:lnSpc>
                <a:spcPct val="150000"/>
              </a:lnSpc>
            </a:pPr>
            <a:r>
              <a:rPr lang="de-DE" sz="2400" dirty="0" smtClean="0"/>
              <a:t>Repository for model code and documentation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925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+mn-lt"/>
              </a:rPr>
              <a:t>The Observation Core</a:t>
            </a:r>
            <a:endParaRPr lang="en-US" sz="40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68880"/>
            <a:ext cx="8229600" cy="4389120"/>
          </a:xfrm>
        </p:spPr>
        <p:txBody>
          <a:bodyPr/>
          <a:lstStyle/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de-DE" dirty="0" smtClean="0"/>
              <a:t>Observation </a:t>
            </a:r>
            <a:r>
              <a:rPr lang="de-DE" dirty="0" err="1" smtClean="0"/>
              <a:t>support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all </a:t>
            </a:r>
            <a:r>
              <a:rPr lang="de-DE" dirty="0" err="1" smtClean="0"/>
              <a:t>projects</a:t>
            </a:r>
            <a:endParaRPr lang="de-DE" dirty="0" smtClean="0"/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de-DE" dirty="0" err="1" smtClean="0"/>
              <a:t>Develop</a:t>
            </a:r>
            <a:r>
              <a:rPr lang="de-DE" dirty="0" smtClean="0"/>
              <a:t> </a:t>
            </a:r>
            <a:r>
              <a:rPr lang="de-DE" dirty="0" err="1" smtClean="0"/>
              <a:t>new</a:t>
            </a:r>
            <a:r>
              <a:rPr lang="de-DE" dirty="0" smtClean="0"/>
              <a:t> </a:t>
            </a:r>
            <a:r>
              <a:rPr lang="de-DE" dirty="0" err="1" smtClean="0"/>
              <a:t>technologies</a:t>
            </a:r>
            <a:endParaRPr lang="de-DE" dirty="0" smtClean="0"/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de-DE" dirty="0" err="1" smtClean="0"/>
              <a:t>Assemble</a:t>
            </a:r>
            <a:r>
              <a:rPr lang="de-DE" dirty="0" smtClean="0"/>
              <a:t> data sets and make them available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058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+mn-lt"/>
              </a:rPr>
              <a:t>Concluding Comments</a:t>
            </a:r>
            <a:endParaRPr lang="en-US" sz="40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686800" cy="438912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de-DE" sz="2400" dirty="0" smtClean="0"/>
              <a:t>IP1.1 has no plans to run operational models.</a:t>
            </a:r>
          </a:p>
          <a:p>
            <a:pPr>
              <a:lnSpc>
                <a:spcPct val="150000"/>
              </a:lnSpc>
            </a:pPr>
            <a:r>
              <a:rPr lang="de-DE" sz="2400" dirty="0" smtClean="0"/>
              <a:t>Our objective is R&amp;D for capabilities </a:t>
            </a:r>
            <a:r>
              <a:rPr lang="de-DE" sz="2400" smtClean="0"/>
              <a:t>and </a:t>
            </a:r>
            <a:r>
              <a:rPr lang="de-DE" sz="2400" smtClean="0"/>
              <a:t>knowledge / technology </a:t>
            </a:r>
            <a:r>
              <a:rPr lang="de-DE" sz="2400" dirty="0" smtClean="0"/>
              <a:t>transfer to our government partners.</a:t>
            </a:r>
          </a:p>
          <a:p>
            <a:pPr>
              <a:lnSpc>
                <a:spcPct val="150000"/>
              </a:lnSpc>
            </a:pPr>
            <a:r>
              <a:rPr lang="de-DE" sz="2400" dirty="0" smtClean="0"/>
              <a:t>Hence this meeting to coordinate the MEOPAR and CONCEPTS GEM, NEMO and coupled modelling to be complementary, coordinated, aligned and mutually beneficial.</a:t>
            </a:r>
          </a:p>
          <a:p>
            <a:pPr>
              <a:lnSpc>
                <a:spcPct val="150000"/>
              </a:lnSpc>
            </a:pPr>
            <a:r>
              <a:rPr lang="de-DE" sz="2400" dirty="0" smtClean="0"/>
              <a:t>An imminent MEOPAR Open Call (~$4M) opportunity.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0455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latin typeface="+mn-lt"/>
              </a:rPr>
              <a:t>What is ME</a:t>
            </a:r>
            <a:r>
              <a:rPr lang="en-US" sz="4000" dirty="0" smtClean="0">
                <a:solidFill>
                  <a:srgbClr val="FF0000"/>
                </a:solidFill>
                <a:latin typeface="+mn-lt"/>
              </a:rPr>
              <a:t>OP</a:t>
            </a:r>
            <a:r>
              <a:rPr lang="en-US" sz="4000" dirty="0" smtClean="0">
                <a:latin typeface="+mn-lt"/>
              </a:rPr>
              <a:t>A</a:t>
            </a:r>
            <a:r>
              <a:rPr lang="en-US" sz="4000" dirty="0" smtClean="0">
                <a:solidFill>
                  <a:srgbClr val="FF0000"/>
                </a:solidFill>
                <a:latin typeface="+mn-lt"/>
              </a:rPr>
              <a:t>R</a:t>
            </a:r>
            <a:r>
              <a:rPr lang="en-US" sz="4000" dirty="0" smtClean="0">
                <a:latin typeface="+mn-lt"/>
              </a:rPr>
              <a:t>?</a:t>
            </a:r>
            <a:endParaRPr lang="en-US" sz="40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76400"/>
            <a:ext cx="4648200" cy="4495800"/>
          </a:xfrm>
        </p:spPr>
        <p:txBody>
          <a:bodyPr>
            <a:normAutofit/>
          </a:bodyPr>
          <a:lstStyle/>
          <a:p>
            <a:pPr marL="346075">
              <a:spcBef>
                <a:spcPts val="2400"/>
              </a:spcBef>
            </a:pPr>
            <a:endParaRPr lang="en-US" sz="1800" dirty="0" smtClean="0">
              <a:latin typeface="Georgia" pitchFamily="18" charset="0"/>
              <a:ea typeface="Georgia" pitchFamily="18" charset="0"/>
              <a:cs typeface="Georgia" pitchFamily="18" charset="0"/>
            </a:endParaRPr>
          </a:p>
          <a:p>
            <a:pPr marL="346075">
              <a:spcBef>
                <a:spcPts val="2400"/>
              </a:spcBef>
            </a:pPr>
            <a:r>
              <a:rPr lang="en-US" sz="2000" dirty="0" smtClean="0">
                <a:ea typeface="Georgia" pitchFamily="18" charset="0"/>
                <a:cs typeface="Arial"/>
              </a:rPr>
              <a:t>National network that brings together Canadian researchers, stakeholders and users in a multi-</a:t>
            </a:r>
            <a:r>
              <a:rPr lang="en-US" sz="2000" dirty="0" err="1" smtClean="0">
                <a:ea typeface="Georgia" pitchFamily="18" charset="0"/>
                <a:cs typeface="Arial"/>
              </a:rPr>
              <a:t>sectoral</a:t>
            </a:r>
            <a:r>
              <a:rPr lang="en-US" sz="2000" dirty="0" smtClean="0">
                <a:ea typeface="Georgia" pitchFamily="18" charset="0"/>
                <a:cs typeface="Arial"/>
              </a:rPr>
              <a:t> partnership to better </a:t>
            </a:r>
            <a:r>
              <a:rPr lang="en-US" sz="2000" i="1" dirty="0" smtClean="0">
                <a:solidFill>
                  <a:srgbClr val="FF0000"/>
                </a:solidFill>
                <a:ea typeface="Georgia" pitchFamily="18" charset="0"/>
                <a:cs typeface="Arial"/>
              </a:rPr>
              <a:t>Observe, Predict and Respond </a:t>
            </a:r>
            <a:r>
              <a:rPr lang="en-US" sz="2000" dirty="0" smtClean="0">
                <a:ea typeface="Georgia" pitchFamily="18" charset="0"/>
                <a:cs typeface="Arial"/>
              </a:rPr>
              <a:t>to marine hazards</a:t>
            </a:r>
          </a:p>
          <a:p>
            <a:pPr marL="346075">
              <a:spcBef>
                <a:spcPts val="2400"/>
              </a:spcBef>
              <a:buNone/>
            </a:pPr>
            <a:endParaRPr lang="en-US" sz="2000" dirty="0" smtClean="0">
              <a:ea typeface="Georgia" pitchFamily="18" charset="0"/>
              <a:cs typeface="Arial"/>
            </a:endParaRPr>
          </a:p>
          <a:p>
            <a:pPr marL="346075">
              <a:spcBef>
                <a:spcPct val="0"/>
              </a:spcBef>
            </a:pPr>
            <a:r>
              <a:rPr lang="en-US" sz="2000" dirty="0" smtClean="0">
                <a:ea typeface="Georgia" pitchFamily="18" charset="0"/>
                <a:cs typeface="Arial"/>
              </a:rPr>
              <a:t>$25M of federal funding (2012-2017), renewable twice; additional funding from partners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2359857"/>
            <a:ext cx="3629025" cy="251694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305800" cy="1143000"/>
          </a:xfrm>
        </p:spPr>
        <p:txBody>
          <a:bodyPr>
            <a:normAutofit/>
          </a:bodyPr>
          <a:lstStyle/>
          <a:p>
            <a:r>
              <a:rPr lang="en-US" sz="4000" dirty="0" err="1" smtClean="0">
                <a:latin typeface="+mn-lt"/>
              </a:rPr>
              <a:t>MEOPAR’s</a:t>
            </a:r>
            <a:r>
              <a:rPr lang="en-US" sz="4000" dirty="0" smtClean="0">
                <a:latin typeface="+mn-lt"/>
              </a:rPr>
              <a:t> Thematic Structure</a:t>
            </a:r>
            <a:endParaRPr lang="en-US" sz="4000" dirty="0">
              <a:latin typeface="+mn-lt"/>
            </a:endParaRPr>
          </a:p>
        </p:txBody>
      </p:sp>
      <p:grpSp>
        <p:nvGrpSpPr>
          <p:cNvPr id="3" name="Group 10"/>
          <p:cNvGrpSpPr/>
          <p:nvPr/>
        </p:nvGrpSpPr>
        <p:grpSpPr>
          <a:xfrm>
            <a:off x="1981200" y="3124200"/>
            <a:ext cx="5246388" cy="2667047"/>
            <a:chOff x="1331640" y="2132856"/>
            <a:chExt cx="6552728" cy="3600400"/>
          </a:xfrm>
        </p:grpSpPr>
        <p:sp>
          <p:nvSpPr>
            <p:cNvPr id="10" name="Rectangle 9"/>
            <p:cNvSpPr/>
            <p:nvPr/>
          </p:nvSpPr>
          <p:spPr>
            <a:xfrm>
              <a:off x="1331640" y="2132856"/>
              <a:ext cx="6552728" cy="36004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prstClr val="white"/>
                </a:solidFill>
              </a:endParaRPr>
            </a:p>
          </p:txBody>
        </p:sp>
        <p:grpSp>
          <p:nvGrpSpPr>
            <p:cNvPr id="4" name="Group 17"/>
            <p:cNvGrpSpPr/>
            <p:nvPr/>
          </p:nvGrpSpPr>
          <p:grpSpPr>
            <a:xfrm>
              <a:off x="1597772" y="2348880"/>
              <a:ext cx="6020464" cy="3096344"/>
              <a:chOff x="1477380" y="908720"/>
              <a:chExt cx="6020464" cy="3096344"/>
            </a:xfrm>
          </p:grpSpPr>
          <p:sp>
            <p:nvSpPr>
              <p:cNvPr id="12" name="Rounded Rectangle 11"/>
              <p:cNvSpPr/>
              <p:nvPr/>
            </p:nvSpPr>
            <p:spPr>
              <a:xfrm>
                <a:off x="1502140" y="1743512"/>
                <a:ext cx="2880320" cy="1440160"/>
              </a:xfrm>
              <a:prstGeom prst="round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chemeClr val="accent5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DE" sz="2400" dirty="0" err="1" smtClean="0">
                    <a:solidFill>
                      <a:prstClr val="black"/>
                    </a:solidFill>
                  </a:rPr>
                  <a:t>Theme</a:t>
                </a:r>
                <a:r>
                  <a:rPr lang="de-DE" sz="2400" dirty="0" smtClean="0">
                    <a:solidFill>
                      <a:prstClr val="black"/>
                    </a:solidFill>
                  </a:rPr>
                  <a:t> 1</a:t>
                </a:r>
              </a:p>
              <a:p>
                <a:pPr algn="ctr"/>
                <a:r>
                  <a:rPr lang="de-DE" sz="2000" dirty="0" smtClean="0">
                    <a:solidFill>
                      <a:prstClr val="black"/>
                    </a:solidFill>
                  </a:rPr>
                  <a:t>Hours - Seasons</a:t>
                </a:r>
                <a:endParaRPr lang="de-DE" sz="2000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3" name="Rounded Rectangle 12"/>
              <p:cNvSpPr/>
              <p:nvPr/>
            </p:nvSpPr>
            <p:spPr>
              <a:xfrm>
                <a:off x="4608004" y="1743512"/>
                <a:ext cx="2880320" cy="1440160"/>
              </a:xfrm>
              <a:prstGeom prst="round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chemeClr val="accent5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DE" sz="2400" dirty="0" err="1" smtClean="0">
                    <a:solidFill>
                      <a:prstClr val="black"/>
                    </a:solidFill>
                  </a:rPr>
                  <a:t>Theme</a:t>
                </a:r>
                <a:r>
                  <a:rPr lang="de-DE" sz="2400" dirty="0" smtClean="0">
                    <a:solidFill>
                      <a:prstClr val="black"/>
                    </a:solidFill>
                  </a:rPr>
                  <a:t> 2</a:t>
                </a:r>
              </a:p>
              <a:p>
                <a:pPr algn="ctr"/>
                <a:r>
                  <a:rPr lang="de-DE" sz="2000" dirty="0" smtClean="0">
                    <a:solidFill>
                      <a:prstClr val="black"/>
                    </a:solidFill>
                  </a:rPr>
                  <a:t>Seasons </a:t>
                </a:r>
                <a:r>
                  <a:rPr lang="de-DE" sz="2000" dirty="0">
                    <a:solidFill>
                      <a:prstClr val="black"/>
                    </a:solidFill>
                  </a:rPr>
                  <a:t>-</a:t>
                </a:r>
                <a:r>
                  <a:rPr lang="de-DE" sz="2000" dirty="0" smtClean="0">
                    <a:solidFill>
                      <a:prstClr val="black"/>
                    </a:solidFill>
                  </a:rPr>
                  <a:t> Decades</a:t>
                </a:r>
                <a:endParaRPr lang="de-DE" sz="2000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4" name="Rounded Rectangle 13"/>
              <p:cNvSpPr/>
              <p:nvPr/>
            </p:nvSpPr>
            <p:spPr>
              <a:xfrm>
                <a:off x="1477380" y="908720"/>
                <a:ext cx="5986184" cy="720080"/>
              </a:xfrm>
              <a:prstGeom prst="round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accent5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DE" sz="2400" dirty="0" smtClean="0">
                    <a:solidFill>
                      <a:prstClr val="black"/>
                    </a:solidFill>
                  </a:rPr>
                  <a:t>Prediction Core</a:t>
                </a:r>
                <a:endParaRPr lang="de-DE" sz="2400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5" name="Rounded Rectangle 14"/>
              <p:cNvSpPr/>
              <p:nvPr/>
            </p:nvSpPr>
            <p:spPr>
              <a:xfrm>
                <a:off x="1511660" y="3284984"/>
                <a:ext cx="5986184" cy="720080"/>
              </a:xfrm>
              <a:prstGeom prst="roundRect">
                <a:avLst/>
              </a:prstGeom>
              <a:solidFill>
                <a:schemeClr val="accent1"/>
              </a:solidFill>
              <a:ln>
                <a:solidFill>
                  <a:schemeClr val="accent5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DE" sz="2400" dirty="0" smtClean="0">
                    <a:solidFill>
                      <a:prstClr val="white"/>
                    </a:solidFill>
                  </a:rPr>
                  <a:t>Observation Core</a:t>
                </a:r>
                <a:endParaRPr lang="de-DE" sz="2400" dirty="0">
                  <a:solidFill>
                    <a:prstClr val="white"/>
                  </a:solidFill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533400" y="3352800"/>
            <a:ext cx="8200060" cy="266704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latin typeface="+mn-lt"/>
              </a:rPr>
              <a:t>The Initial Projects</a:t>
            </a:r>
            <a:endParaRPr lang="en-US" sz="4000" dirty="0">
              <a:latin typeface="+mn-lt"/>
            </a:endParaRPr>
          </a:p>
        </p:txBody>
      </p:sp>
      <p:grpSp>
        <p:nvGrpSpPr>
          <p:cNvPr id="3" name="Group 23"/>
          <p:cNvGrpSpPr/>
          <p:nvPr/>
        </p:nvGrpSpPr>
        <p:grpSpPr>
          <a:xfrm>
            <a:off x="658862" y="4405104"/>
            <a:ext cx="7967378" cy="1501617"/>
            <a:chOff x="838882" y="4941168"/>
            <a:chExt cx="7967378" cy="1501617"/>
          </a:xfrm>
        </p:grpSpPr>
        <p:sp>
          <p:nvSpPr>
            <p:cNvPr id="25" name="Rounded Rectangle 24"/>
            <p:cNvSpPr/>
            <p:nvPr/>
          </p:nvSpPr>
          <p:spPr>
            <a:xfrm>
              <a:off x="838882" y="5717664"/>
              <a:ext cx="3913138" cy="709529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spcBef>
                  <a:spcPct val="20000"/>
                </a:spcBef>
              </a:pPr>
              <a:r>
                <a:rPr lang="de-DE" sz="1600" b="1" dirty="0" smtClean="0">
                  <a:solidFill>
                    <a:prstClr val="black"/>
                  </a:solidFill>
                </a:rPr>
                <a:t>1.2 Building </a:t>
              </a:r>
              <a:r>
                <a:rPr lang="de-DE" sz="1600" b="1" dirty="0">
                  <a:solidFill>
                    <a:prstClr val="black"/>
                  </a:solidFill>
                </a:rPr>
                <a:t>a Network of Fixed Coastal Observing </a:t>
              </a:r>
              <a:r>
                <a:rPr lang="de-DE" sz="1600" b="1" dirty="0" smtClean="0">
                  <a:solidFill>
                    <a:prstClr val="black"/>
                  </a:solidFill>
                </a:rPr>
                <a:t>/ Forecast </a:t>
              </a:r>
              <a:r>
                <a:rPr lang="de-DE" sz="1600" b="1" dirty="0">
                  <a:solidFill>
                    <a:prstClr val="black"/>
                  </a:solidFill>
                </a:rPr>
                <a:t>Systems</a:t>
              </a:r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838882" y="4955664"/>
              <a:ext cx="3913138" cy="685800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b="1" dirty="0" smtClean="0">
                  <a:solidFill>
                    <a:prstClr val="black"/>
                  </a:solidFill>
                </a:rPr>
                <a:t>1.1 A </a:t>
              </a:r>
              <a:r>
                <a:rPr lang="en-US" sz="1600" b="1" dirty="0" err="1">
                  <a:solidFill>
                    <a:prstClr val="black"/>
                  </a:solidFill>
                </a:rPr>
                <a:t>Relocatable</a:t>
              </a:r>
              <a:r>
                <a:rPr lang="en-US" sz="1600" b="1" dirty="0">
                  <a:solidFill>
                    <a:prstClr val="black"/>
                  </a:solidFill>
                </a:rPr>
                <a:t> Coupled Atmosphere-Ocean Prediction System</a:t>
              </a:r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4893122" y="4941168"/>
              <a:ext cx="3913138" cy="709529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spcBef>
                  <a:spcPct val="50000"/>
                </a:spcBef>
              </a:pPr>
              <a:r>
                <a:rPr lang="en-US" sz="1600" b="1" dirty="0" smtClean="0">
                  <a:solidFill>
                    <a:prstClr val="black"/>
                  </a:solidFill>
                </a:rPr>
                <a:t>2.1 Climate </a:t>
              </a:r>
              <a:r>
                <a:rPr lang="en-US" sz="1600" b="1" dirty="0">
                  <a:solidFill>
                    <a:prstClr val="black"/>
                  </a:solidFill>
                </a:rPr>
                <a:t>Change and Extreme Events in the Marine Environment</a:t>
              </a:r>
            </a:p>
          </p:txBody>
        </p:sp>
        <p:sp>
          <p:nvSpPr>
            <p:cNvPr id="28" name="Rounded Rectangle 27"/>
            <p:cNvSpPr/>
            <p:nvPr/>
          </p:nvSpPr>
          <p:spPr>
            <a:xfrm>
              <a:off x="4860032" y="5733256"/>
              <a:ext cx="3913138" cy="709529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spcBef>
                  <a:spcPct val="50000"/>
                </a:spcBef>
              </a:pPr>
              <a:r>
                <a:rPr lang="en-US" sz="1600" b="1" dirty="0" smtClean="0">
                  <a:solidFill>
                    <a:prstClr val="black"/>
                  </a:solidFill>
                </a:rPr>
                <a:t>2.2 Biogeochemical </a:t>
              </a:r>
              <a:r>
                <a:rPr lang="en-US" sz="1600" b="1" dirty="0">
                  <a:solidFill>
                    <a:prstClr val="black"/>
                  </a:solidFill>
                </a:rPr>
                <a:t>Projections Under a Changing Climate</a:t>
              </a:r>
            </a:p>
          </p:txBody>
        </p:sp>
      </p:grpSp>
      <p:sp>
        <p:nvSpPr>
          <p:cNvPr id="30" name="Rounded Rectangle 29"/>
          <p:cNvSpPr/>
          <p:nvPr/>
        </p:nvSpPr>
        <p:spPr>
          <a:xfrm>
            <a:off x="791581" y="3528720"/>
            <a:ext cx="3604423" cy="72008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smtClean="0">
                <a:solidFill>
                  <a:prstClr val="black"/>
                </a:solidFill>
              </a:rPr>
              <a:t>Theme 1 </a:t>
            </a:r>
          </a:p>
          <a:p>
            <a:pPr algn="ctr"/>
            <a:r>
              <a:rPr lang="de-DE" sz="2000" dirty="0" smtClean="0">
                <a:solidFill>
                  <a:prstClr val="black"/>
                </a:solidFill>
              </a:rPr>
              <a:t>Hours - Seasons</a:t>
            </a:r>
            <a:endParaRPr lang="de-DE" sz="2000" dirty="0">
              <a:solidFill>
                <a:prstClr val="black"/>
              </a:solidFill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4820006" y="3528719"/>
            <a:ext cx="3604423" cy="720081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smtClean="0">
                <a:solidFill>
                  <a:prstClr val="black"/>
                </a:solidFill>
              </a:rPr>
              <a:t>Theme 2 </a:t>
            </a:r>
          </a:p>
          <a:p>
            <a:pPr algn="ctr"/>
            <a:r>
              <a:rPr lang="de-DE" sz="2000" dirty="0" smtClean="0">
                <a:solidFill>
                  <a:prstClr val="black"/>
                </a:solidFill>
              </a:rPr>
              <a:t>Seasons </a:t>
            </a:r>
            <a:r>
              <a:rPr lang="de-DE" sz="2000" dirty="0">
                <a:solidFill>
                  <a:prstClr val="black"/>
                </a:solidFill>
              </a:rPr>
              <a:t>-</a:t>
            </a:r>
            <a:r>
              <a:rPr lang="de-DE" sz="2000" dirty="0" smtClean="0">
                <a:solidFill>
                  <a:prstClr val="black"/>
                </a:solidFill>
              </a:rPr>
              <a:t> Decades</a:t>
            </a:r>
            <a:endParaRPr lang="de-DE" sz="2000" dirty="0">
              <a:solidFill>
                <a:prstClr val="black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447800" y="1905000"/>
            <a:ext cx="6629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de-DE" sz="2200" dirty="0" err="1" smtClean="0">
                <a:cs typeface="Arial"/>
              </a:rPr>
              <a:t>Address</a:t>
            </a:r>
            <a:r>
              <a:rPr lang="de-DE" sz="2200" dirty="0" smtClean="0">
                <a:cs typeface="Arial"/>
              </a:rPr>
              <a:t> </a:t>
            </a:r>
            <a:r>
              <a:rPr lang="de-DE" sz="2200" dirty="0" err="1" smtClean="0">
                <a:cs typeface="Arial"/>
              </a:rPr>
              <a:t>needs</a:t>
            </a:r>
            <a:r>
              <a:rPr lang="de-DE" sz="2200" dirty="0" smtClean="0">
                <a:cs typeface="Arial"/>
              </a:rPr>
              <a:t> of partners and </a:t>
            </a:r>
            <a:r>
              <a:rPr lang="de-DE" sz="2200" dirty="0" err="1" smtClean="0">
                <a:cs typeface="Arial"/>
              </a:rPr>
              <a:t>stakeholders</a:t>
            </a:r>
            <a:endParaRPr lang="de-DE" sz="2200" dirty="0" smtClean="0">
              <a:cs typeface="Arial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de-DE" sz="2200" dirty="0" err="1" smtClean="0">
                <a:cs typeface="Arial"/>
              </a:rPr>
              <a:t>Build</a:t>
            </a:r>
            <a:r>
              <a:rPr lang="de-DE" sz="2200" dirty="0" smtClean="0">
                <a:cs typeface="Arial"/>
              </a:rPr>
              <a:t> on existing capability, prior </a:t>
            </a:r>
            <a:r>
              <a:rPr lang="de-DE" sz="2200" dirty="0" err="1" smtClean="0">
                <a:cs typeface="Arial"/>
              </a:rPr>
              <a:t>projects</a:t>
            </a:r>
            <a:endParaRPr lang="de-DE" sz="2200" dirty="0" smtClean="0">
              <a:cs typeface="Arial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de-DE" sz="2200" dirty="0" err="1" smtClean="0">
                <a:cs typeface="Arial"/>
              </a:rPr>
              <a:t>Based</a:t>
            </a:r>
            <a:r>
              <a:rPr lang="de-DE" sz="2200" dirty="0" smtClean="0">
                <a:cs typeface="Arial"/>
              </a:rPr>
              <a:t> on </a:t>
            </a:r>
            <a:r>
              <a:rPr lang="de-DE" sz="2200" dirty="0" err="1" smtClean="0">
                <a:cs typeface="Arial"/>
              </a:rPr>
              <a:t>existing</a:t>
            </a:r>
            <a:r>
              <a:rPr lang="de-DE" sz="2200" dirty="0" smtClean="0">
                <a:cs typeface="Arial"/>
              </a:rPr>
              <a:t> Canadian </a:t>
            </a:r>
            <a:r>
              <a:rPr lang="de-DE" sz="2200" dirty="0" err="1" smtClean="0">
                <a:cs typeface="Arial"/>
              </a:rPr>
              <a:t>expertise</a:t>
            </a:r>
            <a:endParaRPr lang="de-DE" sz="2200" dirty="0" smtClean="0">
              <a:cs typeface="Arial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14400" y="1752600"/>
            <a:ext cx="7239000" cy="4770536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1001">
            <a:schemeClr val="lt1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3366FF"/>
                </a:solidFill>
                <a:latin typeface="Constantia"/>
                <a:cs typeface="Constantia"/>
              </a:rPr>
              <a:t>Initial Project 1.1</a:t>
            </a:r>
          </a:p>
          <a:p>
            <a:pPr algn="ctr"/>
            <a:r>
              <a:rPr lang="en-US" sz="3600" dirty="0" smtClean="0">
                <a:ln w="18415" cmpd="sng">
                  <a:solidFill>
                    <a:schemeClr val="tx1"/>
                  </a:solidFill>
                  <a:prstDash val="solid"/>
                </a:ln>
                <a:latin typeface="Constantia"/>
                <a:cs typeface="Constantia"/>
              </a:rPr>
              <a:t> </a:t>
            </a:r>
          </a:p>
          <a:p>
            <a:pPr algn="ctr"/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Constantia"/>
                <a:cs typeface="Constantia"/>
              </a:rPr>
              <a:t>A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  <a:latin typeface="Constantia"/>
                <a:cs typeface="Constantia"/>
              </a:rPr>
              <a:t>Relocatable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Constantia"/>
                <a:cs typeface="Constantia"/>
              </a:rPr>
              <a:t>  Coupled </a:t>
            </a:r>
          </a:p>
          <a:p>
            <a:pPr algn="ctr"/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Constantia"/>
                <a:cs typeface="Constantia"/>
              </a:rPr>
              <a:t>Atmosphere-Ocean Prediction System</a:t>
            </a:r>
          </a:p>
          <a:p>
            <a:pPr algn="ctr"/>
            <a:endParaRPr lang="en-US" sz="3200" dirty="0" smtClean="0">
              <a:ln w="18415" cmpd="sng">
                <a:solidFill>
                  <a:schemeClr val="tx1"/>
                </a:solidFill>
                <a:prstDash val="solid"/>
              </a:ln>
              <a:solidFill>
                <a:prstClr val="black"/>
              </a:solidFill>
              <a:latin typeface="Constantia"/>
              <a:cs typeface="Constantia"/>
            </a:endParaRPr>
          </a:p>
          <a:p>
            <a:pPr algn="ctr"/>
            <a:endParaRPr lang="en-US" sz="3200" dirty="0" smtClean="0">
              <a:ln w="18415" cmpd="sng">
                <a:solidFill>
                  <a:schemeClr val="tx1"/>
                </a:solidFill>
                <a:prstDash val="solid"/>
              </a:ln>
              <a:solidFill>
                <a:prstClr val="black"/>
              </a:solidFill>
              <a:latin typeface="Constantia"/>
              <a:cs typeface="Constantia"/>
            </a:endParaRPr>
          </a:p>
          <a:p>
            <a:pPr algn="ctr"/>
            <a:r>
              <a:rPr lang="en-US" sz="3200" i="1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prstClr val="black"/>
                </a:solidFill>
                <a:latin typeface="Constantia"/>
                <a:cs typeface="Constantia"/>
              </a:rPr>
              <a:t>Will focus on</a:t>
            </a:r>
          </a:p>
          <a:p>
            <a:pPr algn="ctr"/>
            <a:r>
              <a:rPr lang="en-US" sz="3200" i="1" dirty="0" err="1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prstClr val="black"/>
                </a:solidFill>
                <a:latin typeface="Constantia"/>
                <a:cs typeface="Constantia"/>
              </a:rPr>
              <a:t>Modelling</a:t>
            </a:r>
            <a:r>
              <a:rPr lang="en-US" sz="3200" i="1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prstClr val="black"/>
                </a:solidFill>
                <a:latin typeface="Constantia"/>
                <a:cs typeface="Constantia"/>
              </a:rPr>
              <a:t> and Assimilation</a:t>
            </a:r>
            <a:endParaRPr lang="en-US" sz="3200" i="1" dirty="0" smtClean="0">
              <a:ln w="18415" cmpd="sng">
                <a:solidFill>
                  <a:schemeClr val="tx1"/>
                </a:solidFill>
                <a:prstDash val="solid"/>
              </a:ln>
              <a:latin typeface="Constantia"/>
              <a:cs typeface="Constantia"/>
            </a:endParaRPr>
          </a:p>
          <a:p>
            <a:pPr algn="ctr"/>
            <a:endParaRPr lang="en-US" sz="3200" dirty="0" smtClean="0">
              <a:ln w="18415" cmpd="sng">
                <a:solidFill>
                  <a:schemeClr val="tx1"/>
                </a:solidFill>
                <a:prstDash val="solid"/>
              </a:ln>
              <a:solidFill>
                <a:prstClr val="black"/>
              </a:solidFill>
              <a:latin typeface="Constantia"/>
              <a:cs typeface="Constantia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634490" y="5168205"/>
            <a:ext cx="1847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55983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latin typeface="+mn-lt"/>
              </a:rPr>
              <a:t>What will we do?</a:t>
            </a:r>
            <a:br>
              <a:rPr lang="en-US" sz="4000" dirty="0" smtClean="0">
                <a:latin typeface="+mn-lt"/>
              </a:rPr>
            </a:br>
            <a:r>
              <a:rPr lang="en-US" sz="2700" dirty="0" smtClean="0">
                <a:latin typeface="+mn-lt"/>
              </a:rPr>
              <a:t>In collaboration with our government partners we will</a:t>
            </a:r>
            <a:endParaRPr lang="en-US" sz="27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981200"/>
            <a:ext cx="5029200" cy="4724400"/>
          </a:xfrm>
        </p:spPr>
        <p:txBody>
          <a:bodyPr>
            <a:normAutofit/>
          </a:bodyPr>
          <a:lstStyle/>
          <a:p>
            <a:pPr marL="346075">
              <a:spcBef>
                <a:spcPts val="2400"/>
              </a:spcBef>
            </a:pPr>
            <a:r>
              <a:rPr lang="en-CA" sz="1800" dirty="0" smtClean="0"/>
              <a:t>Build and test ocean forecast system that can be set-up within hours of marine emergency, anywhere in Canadian waters</a:t>
            </a:r>
          </a:p>
          <a:p>
            <a:pPr marL="346075">
              <a:spcBef>
                <a:spcPts val="2400"/>
              </a:spcBef>
            </a:pPr>
            <a:r>
              <a:rPr lang="en-CA" sz="1800" dirty="0" smtClean="0"/>
              <a:t>Provide short-term forecasts (hours to days) of physical properties of ocean to guide response to a marine emergency</a:t>
            </a:r>
          </a:p>
          <a:p>
            <a:pPr marL="346075">
              <a:spcBef>
                <a:spcPts val="2400"/>
              </a:spcBef>
            </a:pPr>
            <a:r>
              <a:rPr lang="en-CA" sz="1800" dirty="0" smtClean="0"/>
              <a:t>Develop ability to assimilate data (e.g., </a:t>
            </a:r>
            <a:r>
              <a:rPr lang="en-CA" sz="1800" dirty="0" err="1" smtClean="0"/>
              <a:t>obs</a:t>
            </a:r>
            <a:r>
              <a:rPr lang="en-CA" sz="1800" dirty="0" smtClean="0"/>
              <a:t> from altimeters, gliders) and downscale predictions from larger scale models</a:t>
            </a:r>
          </a:p>
          <a:p>
            <a:pPr marL="346075">
              <a:spcBef>
                <a:spcPts val="2400"/>
              </a:spcBef>
            </a:pPr>
            <a:r>
              <a:rPr lang="en-CA" sz="1800" dirty="0" smtClean="0"/>
              <a:t>Develop modules for offline prediction of movement and dispersion of plumes of hazardous materials</a:t>
            </a:r>
          </a:p>
        </p:txBody>
      </p:sp>
      <p:pic>
        <p:nvPicPr>
          <p:cNvPr id="6" name="Picture 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1828800"/>
            <a:ext cx="3352800" cy="3429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305800" cy="1143000"/>
          </a:xfrm>
        </p:spPr>
        <p:txBody>
          <a:bodyPr/>
          <a:lstStyle/>
          <a:p>
            <a:r>
              <a:rPr lang="en-US" dirty="0" smtClean="0">
                <a:latin typeface="+mn-lt"/>
              </a:rPr>
              <a:t>Project Team</a:t>
            </a:r>
            <a:endParaRPr lang="en-US" dirty="0">
              <a:latin typeface="+mn-lt"/>
            </a:endParaRPr>
          </a:p>
        </p:txBody>
      </p:sp>
      <p:graphicFrame>
        <p:nvGraphicFramePr>
          <p:cNvPr id="3" name="Group 8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6824180"/>
              </p:ext>
            </p:extLst>
          </p:nvPr>
        </p:nvGraphicFramePr>
        <p:xfrm>
          <a:off x="381000" y="1600200"/>
          <a:ext cx="8424862" cy="5054283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016125"/>
                <a:gridCol w="2089150"/>
                <a:gridCol w="4319587"/>
              </a:tblGrid>
              <a:tr h="360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Researchers</a:t>
                      </a:r>
                      <a:endParaRPr kumimoji="0" lang="en-CA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Multi-Sector</a:t>
                      </a:r>
                      <a:endParaRPr kumimoji="0" lang="en-CA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Multi-discipline</a:t>
                      </a:r>
                      <a:endParaRPr kumimoji="0" lang="en-CA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</a:tr>
              <a:tr h="2492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Hal Ritchie        $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Dalhousie and EC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global and regional weather modelling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</a:tr>
              <a:tr h="36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Haibo</a:t>
                      </a: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Niu</a:t>
                      </a: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            $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Dalhousie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oil spill </a:t>
                      </a:r>
                      <a:r>
                        <a:rPr kumimoji="0" lang="en-US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modelling</a:t>
                      </a: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, offshore oil &amp; gas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</a:tr>
              <a:tr h="36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Mae </a:t>
                      </a:r>
                      <a:r>
                        <a:rPr kumimoji="0" lang="en-US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Seto</a:t>
                      </a: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Dalhousie and  DRDC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defence</a:t>
                      </a: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observation systems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</a:tr>
              <a:tr h="36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Anthony Charles 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SMU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marine socioeconomics &amp; management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</a:tr>
              <a:tr h="36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Marlon Lewis 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Dalhousie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ocean biology, observations &amp; industry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</a:tr>
              <a:tr h="36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Keith Thompson  $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Dalhousie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ocean modelling &amp; data assimilation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</a:tr>
              <a:tr h="36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Doug Wallace 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Dalhousie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ocean tracers &amp; technology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</a:tr>
              <a:tr h="36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Serge Desjardins 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EC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marine &amp; coastal meteorology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</a:tr>
              <a:tr h="36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Fred Whoriskey 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Dalhousie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ocean ecosystem observations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</a:tr>
              <a:tr h="36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Gilbert Brunet      $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McGill &amp; EC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meteorological dynamics &amp; analysis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</a:tr>
              <a:tr h="36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Luc </a:t>
                      </a:r>
                      <a:r>
                        <a:rPr kumimoji="0" lang="en-US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Fillion</a:t>
                      </a: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           $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McGill &amp; EC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atmospheric data assimilation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</a:tr>
              <a:tr h="36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Greg Smith 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EC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global &amp; regional atmosphere-ocean models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</a:tr>
              <a:tr h="36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Susan Allen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CA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UVic</a:t>
                      </a:r>
                      <a:r>
                        <a:rPr kumimoji="0" lang="en-CA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and Venus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biogeochemical &amp; foodweb modelling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</a:tr>
              <a:tr h="36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Rich </a:t>
                      </a:r>
                      <a:r>
                        <a:rPr kumimoji="0" lang="en-US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Pawlowicz</a:t>
                      </a: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   $</a:t>
                      </a:r>
                      <a:endParaRPr kumimoji="0" lang="en-US" sz="18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Richard Dewey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UBC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CA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UVic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ocean observations &amp; analysis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physical oceanography, observations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2664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05800" cy="1143000"/>
          </a:xfrm>
        </p:spPr>
        <p:txBody>
          <a:bodyPr>
            <a:normAutofit fontScale="90000"/>
          </a:bodyPr>
          <a:lstStyle/>
          <a:p>
            <a:r>
              <a:rPr lang="en-US" sz="4000" dirty="0" err="1" smtClean="0">
                <a:latin typeface="+mn-lt"/>
              </a:rPr>
              <a:t>Modelling</a:t>
            </a:r>
            <a:r>
              <a:rPr lang="en-US" sz="4000" dirty="0" smtClean="0">
                <a:latin typeface="+mn-lt"/>
              </a:rPr>
              <a:t>, Assimilation and Downscaling</a:t>
            </a:r>
            <a:endParaRPr lang="en-US" sz="4000" dirty="0">
              <a:latin typeface="+mn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14400" y="1752600"/>
            <a:ext cx="7315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Ocean Model Code</a:t>
            </a:r>
            <a:r>
              <a:rPr lang="en-US" dirty="0" smtClean="0"/>
              <a:t>: </a:t>
            </a:r>
            <a:r>
              <a:rPr lang="en-CA" dirty="0" smtClean="0"/>
              <a:t>Version of the NEMO (Nucleus for European Modelling of the Ocean) ocean forecast system developed by CONCEPTS. Will facilitate collaboration and knowledge / technology transfer.  See Youyu Lu’s presentation.</a:t>
            </a:r>
          </a:p>
          <a:p>
            <a:endParaRPr lang="en-CA" dirty="0" smtClean="0"/>
          </a:p>
          <a:p>
            <a:r>
              <a:rPr lang="en-CA" b="1" dirty="0" smtClean="0">
                <a:solidFill>
                  <a:srgbClr val="FF0000"/>
                </a:solidFill>
              </a:rPr>
              <a:t>Initial and Boundary Conditions: </a:t>
            </a:r>
            <a:r>
              <a:rPr lang="en-CA" dirty="0" smtClean="0"/>
              <a:t>From large-scale, operational models already in place. The initial conditions will be based on downscaling, enhanced by assimilation of local observations.  </a:t>
            </a:r>
            <a:r>
              <a:rPr lang="en-CA" dirty="0" err="1" smtClean="0"/>
              <a:t>Natacha</a:t>
            </a:r>
            <a:r>
              <a:rPr lang="en-CA" dirty="0" smtClean="0"/>
              <a:t> Bernier (for Gilbert Brunet) leading R&amp;D on global water level forecasting system with application to coastal downscaling.  </a:t>
            </a:r>
            <a:endParaRPr lang="en-US" dirty="0" smtClean="0"/>
          </a:p>
          <a:p>
            <a:endParaRPr lang="en-CA" dirty="0" smtClean="0"/>
          </a:p>
          <a:p>
            <a:r>
              <a:rPr lang="en-CA" b="1" dirty="0" smtClean="0">
                <a:solidFill>
                  <a:srgbClr val="FF0000"/>
                </a:solidFill>
              </a:rPr>
              <a:t>Assimilation and downscaling: </a:t>
            </a:r>
            <a:r>
              <a:rPr lang="en-CA" dirty="0" smtClean="0"/>
              <a:t>See presentations by Keith Thompson and Luc </a:t>
            </a:r>
            <a:r>
              <a:rPr lang="en-CA" dirty="0" err="1" smtClean="0"/>
              <a:t>Fillion</a:t>
            </a:r>
            <a:r>
              <a:rPr lang="en-CA" dirty="0" smtClean="0"/>
              <a:t>.</a:t>
            </a:r>
          </a:p>
          <a:p>
            <a:endParaRPr lang="en-CA" dirty="0" smtClean="0"/>
          </a:p>
          <a:p>
            <a:endParaRPr lang="en-CA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05800" cy="1143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latin typeface="+mn-lt"/>
              </a:rPr>
              <a:t>Two Major Fields Tests of the Model</a:t>
            </a:r>
            <a:endParaRPr lang="en-US" sz="4000" dirty="0"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1676400"/>
            <a:ext cx="79248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Strait of Georgia (years 1 to 3): </a:t>
            </a:r>
            <a:r>
              <a:rPr lang="en-US" sz="2000" dirty="0" smtClean="0"/>
              <a:t>In situ ocean observations from VENUS </a:t>
            </a:r>
            <a:r>
              <a:rPr lang="en-CA" sz="2000" dirty="0" smtClean="0"/>
              <a:t>(e.g., surface current fields from CODAR, temperature and salinity from moorings, gliders, and instrumented ferries). We plan to drive the ocean model with high resolution  </a:t>
            </a:r>
            <a:r>
              <a:rPr lang="en-CA" sz="2000" dirty="0" err="1" smtClean="0"/>
              <a:t>forcings</a:t>
            </a:r>
            <a:r>
              <a:rPr lang="en-CA" sz="2000" dirty="0" smtClean="0"/>
              <a:t> from EC forecast models (coordinated by Luc </a:t>
            </a:r>
            <a:r>
              <a:rPr lang="en-CA" sz="2000" dirty="0" err="1" smtClean="0"/>
              <a:t>Fillion</a:t>
            </a:r>
            <a:r>
              <a:rPr lang="en-CA" sz="2000" dirty="0" smtClean="0"/>
              <a:t>). </a:t>
            </a:r>
          </a:p>
          <a:p>
            <a:endParaRPr lang="en-CA" sz="2000" dirty="0" smtClean="0"/>
          </a:p>
          <a:p>
            <a:r>
              <a:rPr lang="en-CA" sz="2000" b="1" dirty="0" err="1" smtClean="0">
                <a:solidFill>
                  <a:srgbClr val="FF0000"/>
                </a:solidFill>
              </a:rPr>
              <a:t>Scotian</a:t>
            </a:r>
            <a:r>
              <a:rPr lang="en-CA" sz="2000" b="1" dirty="0" smtClean="0">
                <a:solidFill>
                  <a:srgbClr val="FF0000"/>
                </a:solidFill>
              </a:rPr>
              <a:t> Shelf </a:t>
            </a:r>
            <a:r>
              <a:rPr lang="en-US" sz="2000" b="1" dirty="0" smtClean="0">
                <a:solidFill>
                  <a:srgbClr val="FF0000"/>
                </a:solidFill>
              </a:rPr>
              <a:t>(years 4 to 5): </a:t>
            </a:r>
            <a:r>
              <a:rPr lang="en-CA" sz="2000" dirty="0" smtClean="0"/>
              <a:t>In situ ocean data collected by OTN, supplemented by </a:t>
            </a:r>
            <a:r>
              <a:rPr lang="en-CA" sz="2000" dirty="0" err="1" smtClean="0"/>
              <a:t>hydrographic</a:t>
            </a:r>
            <a:r>
              <a:rPr lang="en-CA" sz="2000" dirty="0" smtClean="0"/>
              <a:t> measurements made by autonomous surface vehicle operated by Observation Core. Small scale tracer release experiment, carried out in parallel with OTN measurements, will be performed on the inner </a:t>
            </a:r>
            <a:r>
              <a:rPr lang="en-CA" sz="2000" dirty="0" err="1" smtClean="0"/>
              <a:t>Scotian</a:t>
            </a:r>
            <a:r>
              <a:rPr lang="en-CA" sz="2000" dirty="0" smtClean="0"/>
              <a:t> Shelf. </a:t>
            </a: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Custom 4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24316D"/>
      </a:accent1>
      <a:accent2>
        <a:srgbClr val="24316D"/>
      </a:accent2>
      <a:accent3>
        <a:srgbClr val="24316D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1428</TotalTime>
  <Words>963</Words>
  <Application>Microsoft Office PowerPoint</Application>
  <PresentationFormat>On-screen Show (4:3)</PresentationFormat>
  <Paragraphs>135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Flow</vt:lpstr>
      <vt:lpstr>PowerPoint Presentation</vt:lpstr>
      <vt:lpstr>What is MEOPAR?</vt:lpstr>
      <vt:lpstr>MEOPAR’s Thematic Structure</vt:lpstr>
      <vt:lpstr>The Initial Projects</vt:lpstr>
      <vt:lpstr>PowerPoint Presentation</vt:lpstr>
      <vt:lpstr>What will we do? In collaboration with our government partners we will</vt:lpstr>
      <vt:lpstr>Project Team</vt:lpstr>
      <vt:lpstr>Modelling, Assimilation and Downscaling</vt:lpstr>
      <vt:lpstr>Two Major Fields Tests of the Model</vt:lpstr>
      <vt:lpstr>Recent Personnel Developments</vt:lpstr>
      <vt:lpstr>Main Deliverables and Timeline</vt:lpstr>
      <vt:lpstr>The Prediction Core</vt:lpstr>
      <vt:lpstr>The Observation Core</vt:lpstr>
      <vt:lpstr>Concluding Comments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Alison Maunder</dc:creator>
  <cp:lastModifiedBy>Ritchie,Hal [Dartmouth]</cp:lastModifiedBy>
  <cp:revision>124</cp:revision>
  <cp:lastPrinted>2013-10-31T12:08:09Z</cp:lastPrinted>
  <dcterms:created xsi:type="dcterms:W3CDTF">2013-04-23T00:45:44Z</dcterms:created>
  <dcterms:modified xsi:type="dcterms:W3CDTF">2013-10-31T17:03:46Z</dcterms:modified>
</cp:coreProperties>
</file>