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0696-EFCF-4139-9096-AFED569DAAF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A9C8-7773-4D8D-A9BB-33CEF2AB3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chrisleeforhawaii.com/wp-content/uploads/2008/07/wave-graphic-760x112-short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leeforhawaii.com/wp-content/uploads/2008/07/wave-graphic-760x112-short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leeforhawaii.com/wp-content/uploads/2008/07/wave-graphic-760x112-short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leeforhawaii.com/wp-content/uploads/2008/07/wave-graphic-760x112-short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leeforhawaii.com/wp-content/uploads/2008/07/wave-graphic-760x112-short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risleeforhawaii.com/wp-content/uploads/2008/07/wave-graphic-760x112-short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686800" cy="1470025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Maritime Activity &amp; Risk Analysis</a:t>
            </a:r>
            <a:endParaRPr lang="en-CA" sz="40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5908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Ronald </a:t>
            </a:r>
            <a:r>
              <a:rPr lang="en-C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Pelot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Ph.D., </a:t>
            </a:r>
            <a:r>
              <a:rPr lang="en-CA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P.Eng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Department of Industrial Engineering</a:t>
            </a:r>
          </a:p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Dalhousie University</a:t>
            </a:r>
          </a:p>
          <a:p>
            <a:endParaRPr lang="en-CA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Ronald.Pelot@Dal.ca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www.marin-research.dal.ca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dirty="0" smtClean="0">
                <a:latin typeface="Georgia" pitchFamily="18" charset="0"/>
              </a:rPr>
              <a:t>Results</a:t>
            </a:r>
            <a:endParaRPr lang="en-CA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3 of these 5 factors are significant predictors: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-Type of vessel (bulk, cargo or tanker)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 -Distance of trip (km)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/>
            </a:r>
            <a:b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 -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Age of vessel (year)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 -Size of vessel (GT)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 -Vessel flag of registry</a:t>
            </a: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4724400"/>
          <a:ext cx="7543800" cy="647700"/>
        </p:xfrm>
        <a:graphic>
          <a:graphicData uri="http://schemas.openxmlformats.org/presentationml/2006/ole">
            <p:oleObj spid="_x0000_s2050" name="Equation" r:id="rId3" imgW="4876800" imgH="419100" progId="Equation.3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4114800"/>
            <a:ext cx="8069263" cy="58477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>
            <a:spAutoFit/>
          </a:bodyPr>
          <a:lstStyle/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Accident rate using logistic regression: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5" descr="http://www.chrisleeforhawaii.com/wp-content/uploads/2008/07/wave-graphic-760x112-short2.jpg">
            <a:hlinkClick r:id="rId4"/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OPARcolour.png"/>
          <p:cNvPicPr/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Shipping Predictive Model</a:t>
            </a:r>
            <a:endParaRPr lang="en-CA" sz="4000" dirty="0">
              <a:latin typeface="Georgia" pitchFamily="18" charset="0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/>
        </p:nvGraphicFramePr>
        <p:xfrm>
          <a:off x="0" y="1244600"/>
          <a:ext cx="9144000" cy="5613400"/>
        </p:xfrm>
        <a:graphic>
          <a:graphicData uri="http://schemas.openxmlformats.org/presentationml/2006/ole">
            <p:oleObj spid="_x0000_s3074" name="Chart" r:id="rId3" imgW="9507240" imgH="58395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Georgia" pitchFamily="18" charset="0"/>
              </a:rPr>
              <a:t>Example 2: </a:t>
            </a:r>
            <a:r>
              <a:rPr lang="en-CA" dirty="0" smtClean="0">
                <a:latin typeface="Georgia" pitchFamily="18" charset="0"/>
              </a:rPr>
              <a:t/>
            </a:r>
            <a:br>
              <a:rPr lang="en-CA" dirty="0" smtClean="0">
                <a:latin typeface="Georgia" pitchFamily="18" charset="0"/>
              </a:rPr>
            </a:br>
            <a:r>
              <a:rPr lang="en-CA" sz="4000" dirty="0" smtClean="0">
                <a:latin typeface="Georgia" pitchFamily="18" charset="0"/>
              </a:rPr>
              <a:t>Weather Impact on Commercial Fisheries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828800"/>
            <a:ext cx="5437584" cy="356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2677" y="2819400"/>
            <a:ext cx="2819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Helen Wu, </a:t>
            </a:r>
            <a:r>
              <a:rPr lang="en-C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Ph.D</a:t>
            </a:r>
            <a:endParaRPr lang="en-CA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Fishing incident   distribution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7" descr="http://www.chrisleeforhawaii.com/wp-content/uploads/2008/07/wave-graphic-760x112-short2.jpg">
            <a:hlinkClick r:id="rId3"/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Fishing Incidents Density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3" name="Picture 3" descr="Kernel Density Incid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1066800"/>
            <a:ext cx="5257800" cy="494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Fishing Incident Rate Distribution</a:t>
            </a:r>
            <a:endParaRPr lang="en-CA" dirty="0">
              <a:latin typeface="Georgia" pitchFamily="18" charset="0"/>
            </a:endParaRPr>
          </a:p>
        </p:txBody>
      </p:sp>
      <p:pic>
        <p:nvPicPr>
          <p:cNvPr id="3" name="Picture 3" descr="Dual Kernel Density Incid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1295400"/>
            <a:ext cx="5257800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>
                <a:latin typeface="Georgia" pitchFamily="18" charset="0"/>
              </a:rPr>
              <a:t>Problem: How are the fishing incident rates related to weather?</a:t>
            </a:r>
            <a:endParaRPr lang="en-CA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Results: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0" indent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2 of these 6 factors are related to incident severity: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-Wave Height (m)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-Ice Concentration (%)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-Air Temperature (ºC)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-Amount of Precipitation (mm/day)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-Sea Surface Temperature (ºC)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-Fog Existence Indicator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39952" cy="3030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Georgia" pitchFamily="18" charset="0"/>
              </a:rPr>
              <a:t>Weather Drivers of Incident Rate</a:t>
            </a:r>
            <a:endParaRPr lang="en-CA" dirty="0">
              <a:latin typeface="Georgia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7484919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700" dirty="0" smtClean="0">
                <a:latin typeface="Georgia" pitchFamily="18" charset="0"/>
              </a:rPr>
              <a:t>Problem: Maritime Spill Attribution</a:t>
            </a:r>
            <a:endParaRPr lang="en-CA" sz="37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3581400" cy="2667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Andrew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Szeto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M.A.Sc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How can spatial analysis help identify the culprit for a mystery spill?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600200"/>
            <a:ext cx="5083629" cy="374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chrisleeforhawaii.com/wp-content/uploads/2008/07/wave-graphic-760x112-short2.jpg">
            <a:hlinkClick r:id="rId3"/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West Coast Shipping Routes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3" name="Picture 3" descr="kernel_density_500Msq_3200mRadius_With_Routes_2008-10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19200"/>
            <a:ext cx="5562600" cy="487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NASP Detected Spills 2011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3" name="Picture 2" descr="C:\Users\Owner\Desktop\ThesisImagery\NASPDetectedSpills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9674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Risk Management Process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2491" y="1066800"/>
            <a:ext cx="5791200" cy="538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4495800"/>
            <a:ext cx="144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Source:  AS/NZS 4360 2004:  Risk Management</a:t>
            </a:r>
          </a:p>
          <a:p>
            <a:endParaRPr lang="en-CA" dirty="0"/>
          </a:p>
        </p:txBody>
      </p:sp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Intersection of Traffic &amp; Spill</a:t>
            </a:r>
            <a:endParaRPr lang="en-CA" sz="4000" dirty="0">
              <a:latin typeface="Georgia" pitchFamily="18" charset="0"/>
            </a:endParaRPr>
          </a:p>
        </p:txBody>
      </p:sp>
      <p:pic>
        <p:nvPicPr>
          <p:cNvPr id="3" name="Picture 2" descr="C:\Users\Owner\Desktop\SUR2010060clippedvessel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054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800" dirty="0" smtClean="0">
                <a:latin typeface="Georgia" pitchFamily="18" charset="0"/>
              </a:rPr>
              <a:t>Multi-criteria Assessment to Rank </a:t>
            </a:r>
            <a:r>
              <a:rPr lang="en-CA" sz="3800" dirty="0">
                <a:latin typeface="Georgia" pitchFamily="18" charset="0"/>
              </a:rPr>
              <a:t>S</a:t>
            </a:r>
            <a:r>
              <a:rPr lang="en-CA" sz="3800" dirty="0" smtClean="0">
                <a:latin typeface="Georgia" pitchFamily="18" charset="0"/>
              </a:rPr>
              <a:t>pill </a:t>
            </a:r>
            <a:r>
              <a:rPr lang="en-CA" sz="3800" dirty="0">
                <a:latin typeface="Georgia" pitchFamily="18" charset="0"/>
              </a:rPr>
              <a:t>S</a:t>
            </a:r>
            <a:r>
              <a:rPr lang="en-CA" sz="3800" dirty="0" smtClean="0">
                <a:latin typeface="Georgia" pitchFamily="18" charset="0"/>
              </a:rPr>
              <a:t>ource</a:t>
            </a:r>
            <a:endParaRPr lang="en-CA" sz="3800" dirty="0">
              <a:latin typeface="Georgia" pitchFamily="18" charset="0"/>
            </a:endParaRPr>
          </a:p>
        </p:txBody>
      </p:sp>
      <p:pic>
        <p:nvPicPr>
          <p:cNvPr id="3" name="Picture 2" descr="C:\Users\Owner\Desktop\Thesis\Figure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latin typeface="Georgia" pitchFamily="18" charset="0"/>
              </a:rPr>
              <a:t>Example 4:</a:t>
            </a:r>
            <a:r>
              <a:rPr lang="en-CA" dirty="0" smtClean="0">
                <a:latin typeface="Georgia" pitchFamily="18" charset="0"/>
              </a:rPr>
              <a:t/>
            </a:r>
            <a:br>
              <a:rPr lang="en-CA" dirty="0" smtClean="0">
                <a:latin typeface="Georgia" pitchFamily="18" charset="0"/>
              </a:rPr>
            </a:br>
            <a:r>
              <a:rPr lang="en-CA" dirty="0" smtClean="0">
                <a:latin typeface="Georgia" pitchFamily="18" charset="0"/>
              </a:rPr>
              <a:t>Canadian Arctic Traffic Projections</a:t>
            </a:r>
            <a:endParaRPr lang="en-CA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03" y="1863213"/>
            <a:ext cx="35052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Dr. Laurent </a:t>
            </a:r>
            <a:r>
              <a:rPr lang="fr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Étienne</a:t>
            </a:r>
            <a:br>
              <a:rPr lang="fr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fr-C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Industrial</a:t>
            </a:r>
            <a:r>
              <a:rPr lang="fr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Engineering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Project maritime traffic in 2020 in the Canadian Arctic by ship type, location and month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5" descr="gilbert_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86199" y="1752600"/>
            <a:ext cx="493707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chrisleeforhawaii.com/wp-content/uploads/2008/07/wave-graphic-760x112-short2.jpg">
            <a:hlinkClick r:id="rId3"/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3700" dirty="0" smtClean="0">
                <a:latin typeface="Georgia" pitchFamily="18" charset="0"/>
              </a:rPr>
              <a:t>Current Traffic Density in the Arctic</a:t>
            </a:r>
            <a:endParaRPr lang="en-CA" sz="3700" dirty="0">
              <a:latin typeface="Georgia" pitchFamily="18" charset="0"/>
            </a:endParaRPr>
          </a:p>
        </p:txBody>
      </p:sp>
      <p:pic>
        <p:nvPicPr>
          <p:cNvPr id="3" name="Picture 2" descr="C:\Users\laurent\Documents\research\publications\Coast GIS - June 2013\lrit_traffic_den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55" y="1066800"/>
            <a:ext cx="8610600" cy="561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CA" sz="3700" dirty="0" smtClean="0">
                <a:latin typeface="Georgia" pitchFamily="18" charset="0"/>
              </a:rPr>
              <a:t>Drivers for Changes in Arctic Traffic</a:t>
            </a:r>
            <a:endParaRPr lang="en-CA" sz="37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138"/>
              </a:spcAft>
            </a:pPr>
            <a:r>
              <a:rPr lang="fr-CA" sz="3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Feasibility</a:t>
            </a:r>
            <a:endParaRPr lang="en-CA" sz="3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-Ice melt (New routes, open longer)</a:t>
            </a:r>
          </a:p>
          <a:p>
            <a:pPr>
              <a:spcBef>
                <a:spcPct val="0"/>
              </a:spcBef>
              <a:spcAft>
                <a:spcPts val="1138"/>
              </a:spcAft>
            </a:pPr>
            <a:r>
              <a:rPr lang="fr-CA" sz="3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Economic</a:t>
            </a:r>
            <a:endParaRPr lang="en-CA" sz="3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-Natural resources (Mines, Oil &amp; Gas, Fishing)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-Global transits (Time, Cost, Safety)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Tourism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DejaVu Sans"/>
              <a:cs typeface="DejaVu Sans"/>
            </a:endParaRPr>
          </a:p>
          <a:p>
            <a:pPr>
              <a:spcBef>
                <a:spcPct val="0"/>
              </a:spcBef>
              <a:spcAft>
                <a:spcPts val="1138"/>
              </a:spcAft>
            </a:pPr>
            <a:r>
              <a:rPr lang="fr-CA" sz="3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Other</a:t>
            </a:r>
            <a:endParaRPr lang="en-CA" sz="3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-Sovereignty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DejaVu Sans"/>
                <a:cs typeface="DejaVu Sans"/>
              </a:rPr>
              <a:t>-Safety and Security issues</a:t>
            </a:r>
          </a:p>
          <a:p>
            <a:endParaRPr lang="en-CA" dirty="0"/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Georgia" pitchFamily="18" charset="0"/>
              </a:rPr>
              <a:t>Sea Ice Conditions:</a:t>
            </a:r>
            <a:br>
              <a:rPr lang="en-CA" dirty="0" smtClean="0">
                <a:latin typeface="Georgia" pitchFamily="18" charset="0"/>
              </a:rPr>
            </a:br>
            <a:r>
              <a:rPr lang="en-CA" sz="3300" dirty="0" smtClean="0">
                <a:latin typeface="Georgia" pitchFamily="18" charset="0"/>
              </a:rPr>
              <a:t>Canadian Ice Services</a:t>
            </a:r>
            <a:endParaRPr lang="en-CA" sz="3300" dirty="0">
              <a:latin typeface="Georgia" pitchFamily="18" charset="0"/>
            </a:endParaRPr>
          </a:p>
        </p:txBody>
      </p:sp>
      <p:pic>
        <p:nvPicPr>
          <p:cNvPr id="3" name="Picture 3" descr="C:\Users\laurent\Documents\project\AMT\medias\videos\2011_LRIT_ICE\2011_LRIT_I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18600" cy="46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Forms of Development   |   Stage of Development   |   Concentration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Georgia" pitchFamily="18" charset="0"/>
              </a:rPr>
              <a:t>Shortest Path Results – June 2020</a:t>
            </a:r>
            <a:endParaRPr lang="en-CA" dirty="0"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447800"/>
          <a:ext cx="9144000" cy="5314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730"/>
                <a:gridCol w="3957082"/>
                <a:gridCol w="3864188"/>
              </a:tblGrid>
              <a:tr h="387509"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Georgia" pitchFamily="18" charset="0"/>
                        </a:rPr>
                        <a:t>Minimum Ice Numeral</a:t>
                      </a:r>
                      <a:endParaRPr lang="en-CA" sz="20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Georgia" pitchFamily="18" charset="0"/>
                        </a:rPr>
                        <a:t>Maximum Ice Numeral</a:t>
                      </a:r>
                      <a:endParaRPr lang="en-CA" sz="20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9628"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Georgia" pitchFamily="18" charset="0"/>
                        </a:rPr>
                        <a:t>CAC </a:t>
                      </a:r>
                      <a:r>
                        <a:rPr lang="en-CA" sz="2000" dirty="0" smtClean="0">
                          <a:effectLst/>
                          <a:latin typeface="Georgia" pitchFamily="18" charset="0"/>
                        </a:rPr>
                        <a:t>3</a:t>
                      </a:r>
                      <a:endParaRPr lang="en-CA" sz="2000" dirty="0"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7813">
                <a:tc>
                  <a:txBody>
                    <a:bodyPr/>
                    <a:lstStyle/>
                    <a:p>
                      <a:pPr indent="1441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Georgia" pitchFamily="18" charset="0"/>
                        </a:rPr>
                        <a:t>Type E</a:t>
                      </a:r>
                      <a:r>
                        <a:rPr lang="en-CA" sz="2000" dirty="0">
                          <a:effectLst/>
                        </a:rPr>
                        <a:t/>
                      </a:r>
                      <a:br>
                        <a:rPr lang="en-CA" sz="2000" dirty="0">
                          <a:effectLst/>
                        </a:rPr>
                      </a:br>
                      <a:endParaRPr lang="en-CA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 descr="C:\Users\laurent\Documents\research\publications\Coast GIS - June 2013\feasible_path_06_2020_cac3_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3800475" cy="21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laurent\Documents\research\publications\Coast GIS - June 2013\feasible_path_06_2020_cac3_ma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905000"/>
            <a:ext cx="381793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laurent\Documents\research\publications\Coast GIS - June 2013\feasible_path_06_2020_type_e_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191000"/>
            <a:ext cx="381793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laurent\Documents\research\publications\Coast GIS - June 2013\feasible_path_06_2020_type_e_ma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191000"/>
            <a:ext cx="3817937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MEOPAR &amp; Maritime Risks</a:t>
            </a:r>
            <a:endParaRPr lang="en-CA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285750" lvl="0" indent="-285750"/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Theme</a:t>
            </a: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1 </a:t>
            </a:r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Projects</a:t>
            </a:r>
            <a:endParaRPr lang="fr-C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633413" lvl="1" indent="-176213">
              <a:buNone/>
              <a:tabLst>
                <a:tab pos="450850" algn="l"/>
              </a:tabLst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relocatable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prediction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model for large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spills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: drift and impact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assessment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633413" lvl="1" indent="-176213">
              <a:buNone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improved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risk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maps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for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vulnerable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areas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using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fixed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system data and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models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for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currents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waves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winds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273050" lvl="0" indent="-273050"/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Theme</a:t>
            </a: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2 </a:t>
            </a:r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Projects</a:t>
            </a:r>
            <a:endParaRPr lang="fr-C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641350" lvl="1" indent="-198438">
              <a:buNone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- long-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term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changes in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frequency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severity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and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path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of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storms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impacting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fishing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fleets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and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other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maritime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activities</a:t>
            </a: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endParaRPr lang="en-CA" dirty="0"/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Georgia" pitchFamily="18" charset="0"/>
              </a:rPr>
              <a:t>M</a:t>
            </a:r>
            <a:r>
              <a:rPr lang="en-CA" dirty="0" smtClean="0">
                <a:latin typeface="Georgia" pitchFamily="18" charset="0"/>
              </a:rPr>
              <a:t>aritime </a:t>
            </a:r>
            <a:r>
              <a:rPr lang="en-CA" b="1" dirty="0" smtClean="0">
                <a:solidFill>
                  <a:schemeClr val="tx2"/>
                </a:solidFill>
                <a:latin typeface="Georgia" pitchFamily="18" charset="0"/>
              </a:rPr>
              <a:t>A</a:t>
            </a:r>
            <a:r>
              <a:rPr lang="en-CA" dirty="0" smtClean="0">
                <a:latin typeface="Georgia" pitchFamily="18" charset="0"/>
              </a:rPr>
              <a:t>ctivity and </a:t>
            </a:r>
            <a:r>
              <a:rPr lang="en-CA" b="1" dirty="0" smtClean="0">
                <a:solidFill>
                  <a:schemeClr val="tx2"/>
                </a:solidFill>
                <a:latin typeface="Georgia" pitchFamily="18" charset="0"/>
              </a:rPr>
              <a:t>R</a:t>
            </a:r>
            <a:r>
              <a:rPr lang="en-CA" dirty="0" smtClean="0">
                <a:latin typeface="Georgia" pitchFamily="18" charset="0"/>
              </a:rPr>
              <a:t>isk </a:t>
            </a:r>
            <a:r>
              <a:rPr lang="en-CA" b="1" dirty="0" smtClean="0">
                <a:solidFill>
                  <a:schemeClr val="tx2"/>
                </a:solidFill>
                <a:latin typeface="Georgia" pitchFamily="18" charset="0"/>
              </a:rPr>
              <a:t>I</a:t>
            </a:r>
            <a:r>
              <a:rPr lang="en-CA" dirty="0" smtClean="0">
                <a:latin typeface="Georgia" pitchFamily="18" charset="0"/>
              </a:rPr>
              <a:t>nvestigation </a:t>
            </a:r>
            <a:r>
              <a:rPr lang="en-CA" b="1" dirty="0" smtClean="0">
                <a:solidFill>
                  <a:schemeClr val="tx2"/>
                </a:solidFill>
                <a:latin typeface="Georgia" pitchFamily="18" charset="0"/>
              </a:rPr>
              <a:t>N</a:t>
            </a:r>
            <a:r>
              <a:rPr lang="en-CA" dirty="0" smtClean="0">
                <a:latin typeface="Georgia" pitchFamily="18" charset="0"/>
              </a:rPr>
              <a:t>etwork</a:t>
            </a:r>
            <a:endParaRPr lang="en-CA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760"/>
            <a:ext cx="8534400" cy="452596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None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Spheres of Interest</a:t>
            </a:r>
          </a:p>
          <a:p>
            <a:pPr>
              <a:spcBef>
                <a:spcPts val="1500"/>
              </a:spcBef>
              <a:buNone/>
            </a:pPr>
            <a:r>
              <a:rPr lang="en-CA" sz="2700" dirty="0" smtClean="0">
                <a:solidFill>
                  <a:schemeClr val="tx2"/>
                </a:solidFill>
                <a:latin typeface="Georgia" pitchFamily="18" charset="0"/>
              </a:rPr>
              <a:t>Maritime Security</a:t>
            </a:r>
            <a:r>
              <a:rPr lang="en-CA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: defending the coasts</a:t>
            </a:r>
          </a:p>
          <a:p>
            <a:pPr>
              <a:buNone/>
            </a:pPr>
            <a:r>
              <a:rPr lang="en-CA" sz="2700" dirty="0" smtClean="0">
                <a:solidFill>
                  <a:schemeClr val="tx2"/>
                </a:solidFill>
                <a:latin typeface="Georgia" pitchFamily="18" charset="0"/>
              </a:rPr>
              <a:t>Maritime Safety</a:t>
            </a:r>
            <a:r>
              <a:rPr lang="en-CA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: responding to accidents</a:t>
            </a:r>
          </a:p>
          <a:p>
            <a:pPr>
              <a:buNone/>
            </a:pPr>
            <a:r>
              <a:rPr lang="en-CA" sz="2700" dirty="0" smtClean="0">
                <a:solidFill>
                  <a:schemeClr val="tx2"/>
                </a:solidFill>
                <a:latin typeface="Georgia" pitchFamily="18" charset="0"/>
              </a:rPr>
              <a:t>Environmental Protection</a:t>
            </a:r>
            <a:r>
              <a:rPr lang="en-CA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: responding to spills</a:t>
            </a:r>
          </a:p>
          <a:p>
            <a:pPr>
              <a:buNone/>
            </a:pPr>
            <a:r>
              <a:rPr lang="en-CA" sz="2700" dirty="0" smtClean="0">
                <a:solidFill>
                  <a:schemeClr val="tx2"/>
                </a:solidFill>
                <a:latin typeface="Georgia" pitchFamily="18" charset="0"/>
              </a:rPr>
              <a:t>Coastal Zone Risk Management</a:t>
            </a:r>
          </a:p>
          <a:p>
            <a:endParaRPr lang="en-CA" dirty="0"/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Maritime Risk Model</a:t>
            </a:r>
            <a:endParaRPr lang="en-CA" sz="4000" dirty="0">
              <a:latin typeface="Georgia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1219200"/>
            <a:ext cx="2365375" cy="4191000"/>
            <a:chOff x="768" y="912"/>
            <a:chExt cx="1490" cy="264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768" y="912"/>
              <a:ext cx="1490" cy="2640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b="1" dirty="0">
                  <a:solidFill>
                    <a:schemeClr val="tx2"/>
                  </a:solidFill>
                  <a:latin typeface="Georgia" pitchFamily="18" charset="0"/>
                </a:rPr>
                <a:t>RISK FACTORS</a:t>
              </a:r>
              <a:endParaRPr lang="en-US" b="1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25" y="1159"/>
              <a:ext cx="1176" cy="330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Type and Level of Activity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12" y="1728"/>
              <a:ext cx="1176" cy="330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Environmental Conditions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048000" y="1219200"/>
            <a:ext cx="3111500" cy="4191000"/>
            <a:chOff x="2179" y="912"/>
            <a:chExt cx="1960" cy="264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649" y="912"/>
              <a:ext cx="1490" cy="2640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b="1" dirty="0">
                  <a:solidFill>
                    <a:schemeClr val="tx2"/>
                  </a:solidFill>
                  <a:latin typeface="Times New Roman" pitchFamily="18" charset="0"/>
                </a:rPr>
                <a:t>OUTCOME MEASURES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803" y="1440"/>
              <a:ext cx="1176" cy="496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Likelihood of Occurrence of Marine Incident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179" y="2150"/>
              <a:ext cx="54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6096000" y="2819400"/>
            <a:ext cx="2670175" cy="673100"/>
            <a:chOff x="3982" y="1912"/>
            <a:chExt cx="1490" cy="42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31" y="1912"/>
              <a:ext cx="941" cy="42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/>
              </a:r>
              <a:b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</a:b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OVERALL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RISK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982" y="2150"/>
              <a:ext cx="54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400" y="3505200"/>
            <a:ext cx="1866900" cy="525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700" tIns="12700" rIns="12700" bIns="12700"/>
          <a:lstStyle/>
          <a:p>
            <a:pPr algn="ctr" eaLnBrk="0" hangingPunct="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Operator/Passenger Training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14400" y="4343400"/>
            <a:ext cx="1866900" cy="798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700" tIns="12700" rIns="12700" bIns="12700"/>
          <a:lstStyle/>
          <a:p>
            <a:pPr algn="ctr" eaLnBrk="0" hangingPunct="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Regulations / Navigation and Safety Equipment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38600" y="3733800"/>
            <a:ext cx="1866900" cy="785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700" tIns="12700" rIns="12700" bIns="12700"/>
          <a:lstStyle/>
          <a:p>
            <a:pPr eaLnBrk="0" hangingPunct="0"/>
            <a:endParaRPr lang="en-US" sz="16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Severity of Incident</a:t>
            </a:r>
          </a:p>
          <a:p>
            <a:pPr eaLnBrk="0" hangingPunct="0"/>
            <a:endParaRPr lang="en-US" sz="11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1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" name="Picture 18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Maritime Activity Types</a:t>
            </a:r>
            <a:endParaRPr lang="en-CA" sz="4000" dirty="0">
              <a:latin typeface="Georgia" pitchFamily="18" charset="0"/>
            </a:endParaRPr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3889984"/>
              </p:ext>
            </p:extLst>
          </p:nvPr>
        </p:nvGraphicFramePr>
        <p:xfrm>
          <a:off x="2438400" y="1371600"/>
          <a:ext cx="3960440" cy="42290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0"/>
              </a:tblGrid>
              <a:tr h="44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Commercial shipping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44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Commercial fishing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381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Commercial recreational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425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Aquaculture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381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Ferries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425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Cruise ships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44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Private recreational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381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Tugs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571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Government vessels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Georgia" pitchFamily="18" charset="0"/>
              </a:rPr>
              <a:t>Four Examples:</a:t>
            </a:r>
            <a:endParaRPr lang="en-CA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marL="285750" lvl="0" indent="-285750"/>
            <a:r>
              <a:rPr lang="en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Merchant shipping accident risk</a:t>
            </a:r>
          </a:p>
          <a:p>
            <a:pPr marL="285750" lvl="0" indent="-285750"/>
            <a:r>
              <a:rPr lang="en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Weather impact on commercial fishers</a:t>
            </a:r>
          </a:p>
          <a:p>
            <a:pPr marL="285750" lvl="0" indent="-285750"/>
            <a:r>
              <a:rPr lang="en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Maritime spill attribution</a:t>
            </a:r>
          </a:p>
          <a:p>
            <a:pPr marL="285750" lvl="0" indent="-285750"/>
            <a:r>
              <a:rPr lang="en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Canadian Arctic traffic projections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OPARcolour.png"/>
          <p:cNvPicPr/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hrisleeforhawaii.com/wp-content/uploads/2008/07/wave-graphic-760x112-short2.jpg">
            <a:hlinkClick r:id="rId3"/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Georgia" pitchFamily="18" charset="0"/>
              </a:rPr>
              <a:t>Example 1:</a:t>
            </a:r>
            <a:r>
              <a:rPr lang="en-CA" dirty="0" smtClean="0">
                <a:latin typeface="Georgia" pitchFamily="18" charset="0"/>
              </a:rPr>
              <a:t> </a:t>
            </a:r>
            <a:br>
              <a:rPr lang="en-CA" dirty="0" smtClean="0">
                <a:latin typeface="Georgia" pitchFamily="18" charset="0"/>
              </a:rPr>
            </a:br>
            <a:r>
              <a:rPr lang="en-CA" dirty="0" smtClean="0">
                <a:latin typeface="Georgia" pitchFamily="18" charset="0"/>
              </a:rPr>
              <a:t>Merchant Shipping Accident Risk</a:t>
            </a:r>
            <a:br>
              <a:rPr lang="en-CA" dirty="0" smtClean="0">
                <a:latin typeface="Georgia" pitchFamily="18" charset="0"/>
              </a:rPr>
            </a:br>
            <a:endParaRPr lang="en-CA" sz="2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3124200" cy="2438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Chris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Uremovich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M.A.Sc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</a:t>
            </a:r>
            <a:endParaRPr lang="en-CA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East coast merchant shipping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0557830"/>
              </p:ext>
            </p:extLst>
          </p:nvPr>
        </p:nvGraphicFramePr>
        <p:xfrm>
          <a:off x="3429000" y="1626577"/>
          <a:ext cx="5334000" cy="4659923"/>
        </p:xfrm>
        <a:graphic>
          <a:graphicData uri="http://schemas.openxmlformats.org/presentationml/2006/ole">
            <p:oleObj spid="_x0000_s1026" name="Bitmap Image" r:id="rId5" imgW="8345065" imgH="6923810" progId="PBrush">
              <p:embed/>
            </p:oleObj>
          </a:graphicData>
        </a:graphic>
      </p:graphicFrame>
      <p:pic>
        <p:nvPicPr>
          <p:cNvPr id="6" name="Picture 5" descr="MEOPARcolour.png"/>
          <p:cNvPicPr/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CA" sz="3700" dirty="0" smtClean="0">
                <a:latin typeface="Georgia" pitchFamily="18" charset="0"/>
              </a:rPr>
              <a:t>Merchant Shipping Incidents vs. Traffic</a:t>
            </a:r>
            <a:endParaRPr lang="en-CA" sz="3700" dirty="0">
              <a:latin typeface="Georgia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1143000"/>
            <a:ext cx="7318375" cy="533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risleeforhawaii.com/wp-content/uploads/2008/07/wave-graphic-760x112-short2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10201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3600" dirty="0" smtClean="0">
                <a:latin typeface="Georgia" pitchFamily="18" charset="0"/>
              </a:rPr>
              <a:t>Problem: What vessel factors are related to merchant shipping incidents</a:t>
            </a:r>
            <a:endParaRPr lang="en-CA" sz="36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81200"/>
            <a:ext cx="5467672" cy="374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EOPARcolour.png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228600" y="5715000"/>
            <a:ext cx="17526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6591300"/>
            <a:ext cx="594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Marine Environmental, Observation, Prediction and Response Network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Bitmap Image</vt:lpstr>
      <vt:lpstr>Equation</vt:lpstr>
      <vt:lpstr>Chart</vt:lpstr>
      <vt:lpstr>Maritime Activity &amp; Risk Analysis</vt:lpstr>
      <vt:lpstr>Risk Management Process</vt:lpstr>
      <vt:lpstr>Maritime Activity and Risk Investigation Network</vt:lpstr>
      <vt:lpstr>Maritime Risk Model</vt:lpstr>
      <vt:lpstr>Maritime Activity Types</vt:lpstr>
      <vt:lpstr>Four Examples:</vt:lpstr>
      <vt:lpstr>Example 1:  Merchant Shipping Accident Risk </vt:lpstr>
      <vt:lpstr>Merchant Shipping Incidents vs. Traffic</vt:lpstr>
      <vt:lpstr>Problem: What vessel factors are related to merchant shipping incidents</vt:lpstr>
      <vt:lpstr>Results</vt:lpstr>
      <vt:lpstr>Shipping Predictive Model</vt:lpstr>
      <vt:lpstr>Example 2:  Weather Impact on Commercial Fisheries</vt:lpstr>
      <vt:lpstr>Fishing Incidents Density</vt:lpstr>
      <vt:lpstr>Fishing Incident Rate Distribution</vt:lpstr>
      <vt:lpstr>Problem: How are the fishing incident rates related to weather?</vt:lpstr>
      <vt:lpstr>Weather Drivers of Incident Rate</vt:lpstr>
      <vt:lpstr>Problem: Maritime Spill Attribution</vt:lpstr>
      <vt:lpstr>West Coast Shipping Routes</vt:lpstr>
      <vt:lpstr>NASP Detected Spills 2011</vt:lpstr>
      <vt:lpstr>Intersection of Traffic &amp; Spill</vt:lpstr>
      <vt:lpstr>Multi-criteria Assessment to Rank Spill Source</vt:lpstr>
      <vt:lpstr>Example 4: Canadian Arctic Traffic Projections</vt:lpstr>
      <vt:lpstr>Current Traffic Density in the Arctic</vt:lpstr>
      <vt:lpstr>Drivers for Changes in Arctic Traffic</vt:lpstr>
      <vt:lpstr>Sea Ice Conditions: Canadian Ice Services</vt:lpstr>
      <vt:lpstr>Shortest Path Results – June 2020</vt:lpstr>
      <vt:lpstr>MEOPAR &amp; Maritime Risks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Activity &amp; Risk Analysis</dc:title>
  <dc:creator>Alison Maunder</dc:creator>
  <cp:lastModifiedBy>Alison Maunder</cp:lastModifiedBy>
  <cp:revision>1</cp:revision>
  <dcterms:created xsi:type="dcterms:W3CDTF">2013-02-27T14:32:36Z</dcterms:created>
  <dcterms:modified xsi:type="dcterms:W3CDTF">2013-02-27T14:33:20Z</dcterms:modified>
</cp:coreProperties>
</file>