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92" r:id="rId3"/>
    <p:sldId id="293" r:id="rId4"/>
    <p:sldId id="257" r:id="rId5"/>
    <p:sldId id="274" r:id="rId6"/>
    <p:sldId id="285" r:id="rId7"/>
    <p:sldId id="281" r:id="rId8"/>
    <p:sldId id="275" r:id="rId9"/>
    <p:sldId id="265" r:id="rId10"/>
    <p:sldId id="289" r:id="rId11"/>
    <p:sldId id="290" r:id="rId12"/>
    <p:sldId id="291" r:id="rId13"/>
    <p:sldId id="295" r:id="rId14"/>
    <p:sldId id="296" r:id="rId15"/>
    <p:sldId id="297" r:id="rId16"/>
    <p:sldId id="298" r:id="rId17"/>
    <p:sldId id="286" r:id="rId18"/>
    <p:sldId id="287" r:id="rId19"/>
    <p:sldId id="288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9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C9F88-2B6A-4D5E-A7FB-212660A02879}" type="datetimeFigureOut">
              <a:rPr lang="en-CA" smtClean="0"/>
              <a:pPr/>
              <a:t>23/01/2013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559DD-00C3-429C-BF75-8A3FF8667E2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06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559DD-00C3-429C-BF75-8A3FF8667E2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48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A411A-DBFE-434D-81D9-93AC99A29C2E}" type="slidenum">
              <a:rPr lang="en-US"/>
              <a:pPr/>
              <a:t>5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316" eaLnBrk="0" hangingPunct="0">
              <a:defRPr sz="2000" b="1">
                <a:solidFill>
                  <a:schemeClr val="bg2"/>
                </a:solidFill>
                <a:latin typeface="Tahoma" pitchFamily="34" charset="0"/>
              </a:defRPr>
            </a:lvl1pPr>
            <a:lvl2pPr marL="735223" indent="-282778" defTabSz="914316" eaLnBrk="0" hangingPunct="0">
              <a:defRPr sz="2000" b="1">
                <a:solidFill>
                  <a:schemeClr val="bg2"/>
                </a:solidFill>
                <a:latin typeface="Tahoma" pitchFamily="34" charset="0"/>
              </a:defRPr>
            </a:lvl2pPr>
            <a:lvl3pPr marL="1131113" indent="-226223" defTabSz="914316" eaLnBrk="0" hangingPunct="0">
              <a:defRPr sz="2000" b="1">
                <a:solidFill>
                  <a:schemeClr val="bg2"/>
                </a:solidFill>
                <a:latin typeface="Tahoma" pitchFamily="34" charset="0"/>
              </a:defRPr>
            </a:lvl3pPr>
            <a:lvl4pPr marL="1583558" indent="-226223" defTabSz="914316" eaLnBrk="0" hangingPunct="0">
              <a:defRPr sz="2000" b="1">
                <a:solidFill>
                  <a:schemeClr val="bg2"/>
                </a:solidFill>
                <a:latin typeface="Tahoma" pitchFamily="34" charset="0"/>
              </a:defRPr>
            </a:lvl4pPr>
            <a:lvl5pPr marL="2036003" indent="-226223" defTabSz="914316" eaLnBrk="0" hangingPunct="0">
              <a:defRPr sz="2000" b="1">
                <a:solidFill>
                  <a:schemeClr val="bg2"/>
                </a:solidFill>
                <a:latin typeface="Tahoma" pitchFamily="34" charset="0"/>
              </a:defRPr>
            </a:lvl5pPr>
            <a:lvl6pPr marL="2488448" indent="-226223" algn="ctr" defTabSz="91431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6pPr>
            <a:lvl7pPr marL="2940893" indent="-226223" algn="ctr" defTabSz="91431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7pPr>
            <a:lvl8pPr marL="3393338" indent="-226223" algn="ctr" defTabSz="91431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8pPr>
            <a:lvl9pPr marL="3845784" indent="-226223" algn="ctr" defTabSz="914316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Tahoma" pitchFamily="34" charset="0"/>
              </a:defRPr>
            </a:lvl9pPr>
          </a:lstStyle>
          <a:p>
            <a:pPr eaLnBrk="1" hangingPunct="1"/>
            <a:fld id="{3715A969-E0D7-4438-9D76-5D3311D6CB7E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3F7D93-A817-41B2-865A-5A9225F13309}" type="slidenum">
              <a:rPr lang="en-US"/>
              <a:pPr/>
              <a:t>7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96FD1-E3CC-40E4-AEB9-BC23BB72687B}" type="slidenum">
              <a:rPr lang="en-US"/>
              <a:pPr/>
              <a:t>8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7B4397-4613-49FF-863C-B72AA46DDE6F}" type="slidenum">
              <a:rPr lang="en-US"/>
              <a:pPr/>
              <a:t>13</a:t>
            </a:fld>
            <a:endParaRPr lang="en-US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EE808-83E7-481B-B660-3910A082C4FE}" type="slidenum">
              <a:rPr lang="en-US"/>
              <a:pPr/>
              <a:t>14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A82EA1-37C8-4E65-B339-1336C7C73B44}" type="slidenum">
              <a:rPr lang="en-US"/>
              <a:pPr/>
              <a:t>15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EDEEC-D010-4207-B494-69C7577A6DE4}" type="slidenum">
              <a:rPr lang="en-US"/>
              <a:pPr/>
              <a:t>16</a:t>
            </a:fld>
            <a:endParaRPr 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93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42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8236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02/02/2012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2776-86DB-4FC5-986A-C86AA3E77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2012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B58-410A-4CEF-902E-1CF1FC9E8DC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30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485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73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48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523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98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5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October 2012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65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October 2012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4CB6-46B2-4C63-8298-8A2225D88AE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374368"/>
            <a:ext cx="720080" cy="3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68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7281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Maritime </a:t>
            </a:r>
            <a:r>
              <a:rPr lang="en-US" dirty="0" smtClean="0">
                <a:solidFill>
                  <a:srgbClr val="FFFF00"/>
                </a:solidFill>
              </a:rPr>
              <a:t>risk analysis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345638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Ronald </a:t>
            </a:r>
            <a:r>
              <a:rPr lang="en-CA" dirty="0" err="1" smtClean="0"/>
              <a:t>Pelot</a:t>
            </a:r>
            <a:r>
              <a:rPr lang="en-CA" dirty="0" smtClean="0"/>
              <a:t>, Ph.D., </a:t>
            </a:r>
            <a:r>
              <a:rPr lang="en-CA" dirty="0" err="1" smtClean="0"/>
              <a:t>P.Eng</a:t>
            </a:r>
            <a:r>
              <a:rPr lang="en-CA" dirty="0" smtClean="0"/>
              <a:t>.</a:t>
            </a:r>
          </a:p>
          <a:p>
            <a:r>
              <a:rPr lang="en-CA" dirty="0" smtClean="0"/>
              <a:t>Department of Industrial Engineering</a:t>
            </a:r>
          </a:p>
          <a:p>
            <a:r>
              <a:rPr lang="en-CA" dirty="0" smtClean="0"/>
              <a:t>Dalhousie University</a:t>
            </a:r>
          </a:p>
          <a:p>
            <a:endParaRPr lang="en-CA" dirty="0" smtClean="0"/>
          </a:p>
          <a:p>
            <a:r>
              <a:rPr lang="en-CA" dirty="0" smtClean="0"/>
              <a:t>Ronald.Pelot@Dal.ca</a:t>
            </a:r>
          </a:p>
          <a:p>
            <a:r>
              <a:rPr lang="en-CA" dirty="0" smtClean="0"/>
              <a:t>www.marin-research.dal.ca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47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42" y="116632"/>
            <a:ext cx="8229600" cy="850106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NASP detected spills 2011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5" name="Picture 4" descr="C:\Users\Owner\Desktop\ThesisImagery\NASPDetectedSpills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69674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4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Intersection of traffic and spill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6" name="Picture 5" descr="C:\Users\Owner\Desktop\SUR2010060clippedvessel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76026"/>
            <a:ext cx="4796696" cy="5877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2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FFFF00"/>
                </a:solidFill>
              </a:rPr>
              <a:t>Multi-criteria assessment to rank spill source</a:t>
            </a:r>
            <a:endParaRPr lang="en-CA" sz="3600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5" name="Picture 4" descr="C:\Users\Owner\Desktop\Thesis\Figure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4856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Fishing Incidents Density</a:t>
            </a:r>
          </a:p>
        </p:txBody>
      </p:sp>
      <p:pic>
        <p:nvPicPr>
          <p:cNvPr id="76803" name="Picture 3" descr="Kernel Density Inciden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066800"/>
            <a:ext cx="5257800" cy="4941888"/>
          </a:xfr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B58-410A-4CEF-902E-1CF1FC9E8DC6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028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153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Fishing Incident Rate Distribution</a:t>
            </a:r>
          </a:p>
        </p:txBody>
      </p:sp>
      <p:pic>
        <p:nvPicPr>
          <p:cNvPr id="77827" name="Picture 3" descr="Dual Kernel Density Inciden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5000" y="1009650"/>
            <a:ext cx="5257800" cy="4924425"/>
          </a:xfr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B58-410A-4CEF-902E-1CF1FC9E8DC6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105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325438"/>
            <a:ext cx="4262438" cy="2576512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Example</a:t>
            </a:r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2800" dirty="0" smtClean="0"/>
              <a:t>How are the fishing incident rates related to weather conditions?</a:t>
            </a:r>
          </a:p>
        </p:txBody>
      </p:sp>
      <p:pic>
        <p:nvPicPr>
          <p:cNvPr id="83971" name="Picture 5" descr="gilbert_d_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3950" y="0"/>
            <a:ext cx="4210050" cy="2779713"/>
          </a:xfrm>
          <a:noFill/>
        </p:spPr>
      </p:pic>
      <p:sp>
        <p:nvSpPr>
          <p:cNvPr id="83972" name="Rectangle 8"/>
          <p:cNvSpPr>
            <a:spLocks noChangeArrowheads="1"/>
          </p:cNvSpPr>
          <p:nvPr/>
        </p:nvSpPr>
        <p:spPr bwMode="auto">
          <a:xfrm>
            <a:off x="371475" y="2886075"/>
            <a:ext cx="8518525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SzPct val="60000"/>
            </a:pPr>
            <a:r>
              <a:rPr lang="en-US" sz="4000" b="0" dirty="0">
                <a:solidFill>
                  <a:srgbClr val="FFFF00"/>
                </a:solidFill>
                <a:latin typeface="Times New Roman" pitchFamily="18" charset="0"/>
              </a:rPr>
              <a:t>Results</a:t>
            </a:r>
            <a:r>
              <a:rPr lang="en-US" sz="3200" b="0" dirty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3200" b="0" dirty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800" b="0" dirty="0">
                <a:solidFill>
                  <a:srgbClr val="00FF00"/>
                </a:solidFill>
                <a:latin typeface="Times New Roman" pitchFamily="18" charset="0"/>
              </a:rPr>
              <a:t>2 of these 6 factors are related to </a:t>
            </a:r>
            <a:r>
              <a:rPr lang="en-US" sz="2800" b="1" dirty="0">
                <a:solidFill>
                  <a:srgbClr val="00FF00"/>
                </a:solidFill>
                <a:latin typeface="Times New Roman" pitchFamily="18" charset="0"/>
              </a:rPr>
              <a:t>incident severity</a:t>
            </a:r>
            <a:r>
              <a:rPr lang="en-US" sz="3200" b="0" dirty="0">
                <a:solidFill>
                  <a:srgbClr val="00FF00"/>
                </a:solidFill>
                <a:latin typeface="Times New Roman" pitchFamily="18" charset="0"/>
              </a:rPr>
              <a:t/>
            </a:r>
            <a:br>
              <a:rPr lang="en-US" sz="3200" b="0" dirty="0">
                <a:solidFill>
                  <a:srgbClr val="00FF00"/>
                </a:solidFill>
                <a:latin typeface="Times New Roman" pitchFamily="18" charset="0"/>
              </a:rPr>
            </a:br>
            <a:r>
              <a:rPr lang="en-US" sz="2400" b="0" dirty="0">
                <a:solidFill>
                  <a:srgbClr val="FF0000"/>
                </a:solidFill>
              </a:rPr>
              <a:t>Wave Height (m)</a:t>
            </a:r>
            <a:br>
              <a:rPr lang="en-US" sz="2400" b="0" dirty="0">
                <a:solidFill>
                  <a:srgbClr val="FF0000"/>
                </a:solidFill>
              </a:rPr>
            </a:br>
            <a:r>
              <a:rPr lang="en-US" sz="2400" b="0" dirty="0">
                <a:solidFill>
                  <a:srgbClr val="FF0000"/>
                </a:solidFill>
              </a:rPr>
              <a:t>Ice Concentration (%)</a:t>
            </a:r>
            <a:r>
              <a:rPr lang="en-US" sz="2400" b="0" dirty="0">
                <a:solidFill>
                  <a:schemeClr val="accent2"/>
                </a:solidFill>
              </a:rPr>
              <a:t/>
            </a:r>
            <a:br>
              <a:rPr lang="en-US" sz="2400" b="0" dirty="0">
                <a:solidFill>
                  <a:schemeClr val="accent2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Air Temperature (ºC)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Amount of Precipitation (mm/day)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Sea Surface Temperature (ºC)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Fog Existence Indicator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B58-410A-4CEF-902E-1CF1FC9E8DC6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7496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ChangeArrowheads="1"/>
          </p:cNvSpPr>
          <p:nvPr/>
        </p:nvSpPr>
        <p:spPr bwMode="auto">
          <a:xfrm>
            <a:off x="0" y="16240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80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673" y="908720"/>
            <a:ext cx="748491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1988" y="0"/>
            <a:ext cx="77724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FF00"/>
                </a:solidFill>
              </a:rPr>
              <a:t>Weather drivers of incident rate</a:t>
            </a:r>
          </a:p>
        </p:txBody>
      </p:sp>
    </p:spTree>
    <p:extLst>
      <p:ext uri="{BB962C8B-B14F-4D97-AF65-F5344CB8AC3E}">
        <p14:creationId xmlns:p14="http://schemas.microsoft.com/office/powerpoint/2010/main" val="2170915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005888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07504" y="0"/>
            <a:ext cx="903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AS/NZS ISO 31000:2009  Risk management—Principles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9507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537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b="1" dirty="0" smtClean="0">
                <a:solidFill>
                  <a:srgbClr val="FFFF00"/>
                </a:solidFill>
              </a:rPr>
              <a:t>HAZARD AWARENESS AND RISK MITIGATION in INTEGRATED COASTAL AREA MANAGEMENT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971550" y="6021388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http://ioc-unesco.org/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4319588" y="5732463"/>
            <a:ext cx="4824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Intergovernmental Oceanographic Commission</a:t>
            </a:r>
          </a:p>
          <a:p>
            <a:pPr eaLnBrk="1" hangingPunct="1"/>
            <a:r>
              <a:rPr lang="en-US">
                <a:latin typeface="Calibri" pitchFamily="34" charset="0"/>
              </a:rPr>
              <a:t>Manuals and Guides No 50</a:t>
            </a:r>
          </a:p>
          <a:p>
            <a:pPr eaLnBrk="1" hangingPunct="1"/>
            <a:r>
              <a:rPr lang="en-US">
                <a:latin typeface="Calibri" pitchFamily="34" charset="0"/>
              </a:rPr>
              <a:t>ICAM Dossier No 5, 2009</a:t>
            </a:r>
          </a:p>
        </p:txBody>
      </p:sp>
    </p:spTree>
    <p:extLst>
      <p:ext uri="{BB962C8B-B14F-4D97-AF65-F5344CB8AC3E}">
        <p14:creationId xmlns:p14="http://schemas.microsoft.com/office/powerpoint/2010/main" val="17185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207"/>
            <a:ext cx="8229600" cy="850106"/>
          </a:xfrm>
        </p:spPr>
        <p:txBody>
          <a:bodyPr/>
          <a:lstStyle/>
          <a:p>
            <a:r>
              <a:rPr lang="en-CA" dirty="0" smtClean="0"/>
              <a:t>Risk Management in ICAM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77313"/>
            <a:ext cx="6413398" cy="59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>
                <a:solidFill>
                  <a:srgbClr val="FFFF00"/>
                </a:solidFill>
              </a:rPr>
              <a:t>Risk to things on the water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i="1" dirty="0"/>
              <a:t>Risk to things on the water</a:t>
            </a:r>
            <a:endParaRPr lang="en-CA" dirty="0"/>
          </a:p>
          <a:p>
            <a:pPr lvl="0"/>
            <a:r>
              <a:rPr lang="en-CA" dirty="0"/>
              <a:t>Traffic modelling (exposure)</a:t>
            </a:r>
          </a:p>
          <a:p>
            <a:pPr lvl="1"/>
            <a:r>
              <a:rPr lang="en-CA" dirty="0"/>
              <a:t>Collision risk</a:t>
            </a:r>
          </a:p>
          <a:p>
            <a:pPr lvl="1"/>
            <a:r>
              <a:rPr lang="en-CA" dirty="0"/>
              <a:t>Grounding (wind, waves, currents, bathymetry)</a:t>
            </a:r>
          </a:p>
          <a:p>
            <a:pPr lvl="1"/>
            <a:r>
              <a:rPr lang="en-CA" dirty="0"/>
              <a:t>Spill drift: oil, HAZMAT</a:t>
            </a:r>
          </a:p>
          <a:p>
            <a:pPr lvl="1"/>
            <a:r>
              <a:rPr lang="en-CA" dirty="0"/>
              <a:t>Recovery/SAR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B58-410A-4CEF-902E-1CF1FC9E8DC6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18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MEOPAR: Spatial Risk and MCDM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39552" y="1772816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CA" sz="3600" b="1" i="1" dirty="0" smtClean="0"/>
              <a:t>Receptors</a:t>
            </a:r>
            <a:r>
              <a:rPr lang="en-CA" sz="3600" b="1" i="1" dirty="0"/>
              <a:t>, vulnerability</a:t>
            </a:r>
            <a:endParaRPr lang="en-CA" sz="3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CA" sz="3600" b="1" i="1" dirty="0"/>
              <a:t>Rapid assessment of SE values and impacts during an emergency</a:t>
            </a:r>
            <a:endParaRPr lang="en-CA" sz="3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CA" sz="3600" b="1" i="1" dirty="0"/>
              <a:t>Risk </a:t>
            </a:r>
            <a:r>
              <a:rPr lang="en-CA" sz="3600" b="1" i="1" dirty="0" smtClean="0"/>
              <a:t>perception; uncertainty</a:t>
            </a:r>
            <a:endParaRPr lang="en-CA" sz="3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CA" sz="3600" b="1" i="1" dirty="0"/>
              <a:t>Risk communication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0480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900" b="1" i="1" dirty="0" smtClean="0">
                <a:solidFill>
                  <a:srgbClr val="FFFF00"/>
                </a:solidFill>
              </a:rPr>
              <a:t>Risk </a:t>
            </a:r>
            <a:r>
              <a:rPr lang="en-CA" sz="4900" b="1" i="1" dirty="0">
                <a:solidFill>
                  <a:srgbClr val="FFFF00"/>
                </a:solidFill>
              </a:rPr>
              <a:t>to things on the shore</a:t>
            </a:r>
            <a:r>
              <a:rPr lang="en-CA" sz="4900" dirty="0">
                <a:solidFill>
                  <a:srgbClr val="FFFF00"/>
                </a:solidFill>
              </a:rPr>
              <a:t/>
            </a:r>
            <a:br>
              <a:rPr lang="en-CA" sz="4900" dirty="0">
                <a:solidFill>
                  <a:srgbClr val="FFFF00"/>
                </a:solidFill>
              </a:rPr>
            </a:b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i="1" dirty="0" smtClean="0"/>
              <a:t>Receptors</a:t>
            </a:r>
            <a:endParaRPr lang="en-CA" dirty="0"/>
          </a:p>
          <a:p>
            <a:pPr lvl="1"/>
            <a:r>
              <a:rPr lang="en-CA" i="1" dirty="0"/>
              <a:t>Infrastructure</a:t>
            </a:r>
            <a:endParaRPr lang="en-CA" dirty="0"/>
          </a:p>
          <a:p>
            <a:pPr lvl="1"/>
            <a:r>
              <a:rPr lang="en-CA" i="1" dirty="0"/>
              <a:t>People, animals</a:t>
            </a:r>
            <a:endParaRPr lang="en-CA" dirty="0"/>
          </a:p>
          <a:p>
            <a:pPr lvl="1"/>
            <a:r>
              <a:rPr lang="en-CA" i="1" dirty="0"/>
              <a:t>Ecosystems</a:t>
            </a:r>
            <a:endParaRPr lang="en-CA" dirty="0"/>
          </a:p>
          <a:p>
            <a:pPr lvl="1"/>
            <a:r>
              <a:rPr lang="en-CA" i="1" dirty="0"/>
              <a:t>Marine-related industries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B58-410A-4CEF-902E-1CF1FC9E8DC6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25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854968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rgbClr val="FFFF00"/>
                </a:solidFill>
              </a:rPr>
              <a:t>Spheres of Interest</a:t>
            </a:r>
            <a:endParaRPr lang="en-CA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Maritime Security: defending the coasts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Maritime Safety: responding to accidents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Environmental Protection: responding to spills</a:t>
            </a:r>
          </a:p>
          <a:p>
            <a:endParaRPr lang="en-CA" dirty="0" smtClean="0"/>
          </a:p>
          <a:p>
            <a:r>
              <a:rPr lang="en-CA" dirty="0" smtClean="0"/>
              <a:t>Coastal Zone Risk Management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76672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</a:t>
            </a:r>
            <a:r>
              <a:rPr lang="en-US" sz="3200" dirty="0" smtClean="0"/>
              <a:t>aritime </a:t>
            </a:r>
            <a:r>
              <a:rPr lang="en-US" sz="3200" b="1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/>
              <a:t>ctivity and </a:t>
            </a:r>
            <a:r>
              <a:rPr lang="en-US" sz="3200" b="1" dirty="0" smtClean="0">
                <a:solidFill>
                  <a:srgbClr val="FFFF00"/>
                </a:solidFill>
              </a:rPr>
              <a:t>R</a:t>
            </a:r>
            <a:r>
              <a:rPr lang="en-US" sz="3200" dirty="0" smtClean="0"/>
              <a:t>isk </a:t>
            </a:r>
            <a:r>
              <a:rPr lang="en-US" sz="3200" b="1" dirty="0" smtClean="0">
                <a:solidFill>
                  <a:srgbClr val="FFFF00"/>
                </a:solidFill>
              </a:rPr>
              <a:t>I</a:t>
            </a:r>
            <a:r>
              <a:rPr lang="en-US" sz="3200" dirty="0" smtClean="0"/>
              <a:t>nvestigation </a:t>
            </a:r>
            <a:r>
              <a:rPr lang="en-US" sz="3200" b="1" dirty="0" smtClean="0">
                <a:solidFill>
                  <a:srgbClr val="FFFF00"/>
                </a:solidFill>
              </a:rPr>
              <a:t>N</a:t>
            </a:r>
            <a:r>
              <a:rPr lang="en-US" sz="3200" dirty="0" smtClean="0"/>
              <a:t>etwork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B58-410A-4CEF-902E-1CF1FC9E8DC6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600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Maritime Risk Model</a:t>
            </a:r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4454525" y="3805238"/>
            <a:ext cx="1866900" cy="78581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endParaRPr lang="en-US" sz="1600" b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1600">
                <a:solidFill>
                  <a:schemeClr val="accent1"/>
                </a:solidFill>
                <a:latin typeface="Times New Roman" pitchFamily="18" charset="0"/>
              </a:rPr>
              <a:t>Severity of Incident</a:t>
            </a:r>
          </a:p>
          <a:p>
            <a:pPr eaLnBrk="0" hangingPunct="0"/>
            <a:endParaRPr lang="en-US" sz="1100" b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/>
            <a:endParaRPr lang="en-US" sz="1000" b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19200" y="1447800"/>
            <a:ext cx="2365375" cy="4191000"/>
            <a:chOff x="768" y="912"/>
            <a:chExt cx="1490" cy="2640"/>
          </a:xfrm>
        </p:grpSpPr>
        <p:sp>
          <p:nvSpPr>
            <p:cNvPr id="41999" name="Rectangle 6"/>
            <p:cNvSpPr>
              <a:spLocks noChangeArrowheads="1"/>
            </p:cNvSpPr>
            <p:nvPr/>
          </p:nvSpPr>
          <p:spPr bwMode="auto">
            <a:xfrm>
              <a:off x="768" y="912"/>
              <a:ext cx="1490" cy="2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>
                  <a:solidFill>
                    <a:schemeClr val="tx2"/>
                  </a:solidFill>
                  <a:latin typeface="Times New Roman" pitchFamily="18" charset="0"/>
                </a:rPr>
                <a:t>RISK FACTORS</a:t>
              </a:r>
              <a:endParaRPr lang="en-US" sz="10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2000" name="Rectangle 7"/>
            <p:cNvSpPr>
              <a:spLocks noChangeArrowheads="1"/>
            </p:cNvSpPr>
            <p:nvPr/>
          </p:nvSpPr>
          <p:spPr bwMode="auto">
            <a:xfrm>
              <a:off x="925" y="1159"/>
              <a:ext cx="1176" cy="3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solidFill>
                    <a:schemeClr val="accent1"/>
                  </a:solidFill>
                  <a:latin typeface="Times New Roman" pitchFamily="18" charset="0"/>
                </a:rPr>
                <a:t>Type and Level of Activity</a:t>
              </a:r>
            </a:p>
          </p:txBody>
        </p:sp>
        <p:sp>
          <p:nvSpPr>
            <p:cNvPr id="42001" name="Rectangle 8"/>
            <p:cNvSpPr>
              <a:spLocks noChangeArrowheads="1"/>
            </p:cNvSpPr>
            <p:nvPr/>
          </p:nvSpPr>
          <p:spPr bwMode="auto">
            <a:xfrm>
              <a:off x="912" y="1728"/>
              <a:ext cx="1176" cy="330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solidFill>
                    <a:schemeClr val="accent1"/>
                  </a:solidFill>
                  <a:latin typeface="Times New Roman" pitchFamily="18" charset="0"/>
                </a:rPr>
                <a:t>Environmental Conditions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68438" y="3673475"/>
            <a:ext cx="1866900" cy="1716088"/>
            <a:chOff x="925" y="2314"/>
            <a:chExt cx="1176" cy="1081"/>
          </a:xfrm>
        </p:grpSpPr>
        <p:sp>
          <p:nvSpPr>
            <p:cNvPr id="41997" name="Rectangle 9"/>
            <p:cNvSpPr>
              <a:spLocks noChangeArrowheads="1"/>
            </p:cNvSpPr>
            <p:nvPr/>
          </p:nvSpPr>
          <p:spPr bwMode="auto">
            <a:xfrm>
              <a:off x="925" y="2892"/>
              <a:ext cx="1176" cy="503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solidFill>
                    <a:schemeClr val="accent1"/>
                  </a:solidFill>
                  <a:latin typeface="Times New Roman" pitchFamily="18" charset="0"/>
                </a:rPr>
                <a:t>Regulations / Navigation and Safety Equipment</a:t>
              </a:r>
            </a:p>
          </p:txBody>
        </p:sp>
        <p:sp>
          <p:nvSpPr>
            <p:cNvPr id="41998" name="Rectangle 10"/>
            <p:cNvSpPr>
              <a:spLocks noChangeArrowheads="1"/>
            </p:cNvSpPr>
            <p:nvPr/>
          </p:nvSpPr>
          <p:spPr bwMode="auto">
            <a:xfrm>
              <a:off x="925" y="2314"/>
              <a:ext cx="1176" cy="33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solidFill>
                    <a:schemeClr val="accent1"/>
                  </a:solidFill>
                  <a:latin typeface="Times New Roman" pitchFamily="18" charset="0"/>
                </a:rPr>
                <a:t>Operator/PassengerTraining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59163" y="1447800"/>
            <a:ext cx="3111500" cy="4191000"/>
            <a:chOff x="2179" y="912"/>
            <a:chExt cx="1960" cy="2640"/>
          </a:xfrm>
        </p:grpSpPr>
        <p:sp>
          <p:nvSpPr>
            <p:cNvPr id="41994" name="Rectangle 3"/>
            <p:cNvSpPr>
              <a:spLocks noChangeArrowheads="1"/>
            </p:cNvSpPr>
            <p:nvPr/>
          </p:nvSpPr>
          <p:spPr bwMode="auto">
            <a:xfrm>
              <a:off x="2649" y="912"/>
              <a:ext cx="1490" cy="26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>
                  <a:solidFill>
                    <a:schemeClr val="tx2"/>
                  </a:solidFill>
                  <a:latin typeface="Times New Roman" pitchFamily="18" charset="0"/>
                </a:rPr>
                <a:t>OUTCOME MEASURES</a:t>
              </a:r>
              <a:endParaRPr lang="en-US" sz="10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1995" name="Rectangle 4"/>
            <p:cNvSpPr>
              <a:spLocks noChangeArrowheads="1"/>
            </p:cNvSpPr>
            <p:nvPr/>
          </p:nvSpPr>
          <p:spPr bwMode="auto">
            <a:xfrm>
              <a:off x="2806" y="1407"/>
              <a:ext cx="1176" cy="49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solidFill>
                    <a:schemeClr val="accent1"/>
                  </a:solidFill>
                  <a:latin typeface="Times New Roman" pitchFamily="18" charset="0"/>
                </a:rPr>
                <a:t>Likelihood of Occurrence of Marine Incident</a:t>
              </a:r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>
              <a:off x="2179" y="2150"/>
              <a:ext cx="54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321425" y="3035300"/>
            <a:ext cx="2365375" cy="673100"/>
            <a:chOff x="3982" y="1912"/>
            <a:chExt cx="1490" cy="424"/>
          </a:xfrm>
        </p:grpSpPr>
        <p:sp>
          <p:nvSpPr>
            <p:cNvPr id="41992" name="Rectangle 11"/>
            <p:cNvSpPr>
              <a:spLocks noChangeArrowheads="1"/>
            </p:cNvSpPr>
            <p:nvPr/>
          </p:nvSpPr>
          <p:spPr bwMode="auto">
            <a:xfrm>
              <a:off x="4531" y="1912"/>
              <a:ext cx="941" cy="424"/>
            </a:xfrm>
            <a:prstGeom prst="rect">
              <a:avLst/>
            </a:prstGeom>
            <a:solidFill>
              <a:srgbClr val="F94F6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>
                  <a:solidFill>
                    <a:srgbClr val="FFFF00"/>
                  </a:solidFill>
                  <a:latin typeface="Times New Roman" pitchFamily="18" charset="0"/>
                </a:rPr>
                <a:t>OVERALL RISK</a:t>
              </a:r>
            </a:p>
          </p:txBody>
        </p:sp>
        <p:sp>
          <p:nvSpPr>
            <p:cNvPr id="41993" name="Line 13"/>
            <p:cNvSpPr>
              <a:spLocks noChangeShapeType="1"/>
            </p:cNvSpPr>
            <p:nvPr/>
          </p:nvSpPr>
          <p:spPr bwMode="auto">
            <a:xfrm>
              <a:off x="3982" y="2150"/>
              <a:ext cx="54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non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Activity Types</a:t>
            </a:r>
          </a:p>
        </p:txBody>
      </p:sp>
      <p:graphicFrame>
        <p:nvGraphicFramePr>
          <p:cNvPr id="811011" name="Group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279"/>
              </p:ext>
            </p:extLst>
          </p:nvPr>
        </p:nvGraphicFramePr>
        <p:xfrm>
          <a:off x="2483768" y="836712"/>
          <a:ext cx="3960440" cy="5421314"/>
        </p:xfrm>
        <a:graphic>
          <a:graphicData uri="http://schemas.openxmlformats.org/drawingml/2006/table">
            <a:tbl>
              <a:tblPr/>
              <a:tblGrid>
                <a:gridCol w="396044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Commercial shipping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Commercial fishing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Commercial recreational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Aquaculture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Ferries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Cruise ships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Private recreational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Government vessels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69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403647" y="836712"/>
          <a:ext cx="6615997" cy="5488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Bitmap Image" r:id="rId4" imgW="8345065" imgH="6923810" progId="Paint.Picture">
                  <p:embed/>
                </p:oleObj>
              </mc:Choice>
              <mc:Fallback>
                <p:oleObj name="Bitmap Image" r:id="rId4" imgW="8345065" imgH="69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7" y="836712"/>
                        <a:ext cx="6615997" cy="5488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609600" y="0"/>
            <a:ext cx="8153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East Coast Merchant Shipping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Merchant Shipping Incidents </a:t>
            </a:r>
            <a:r>
              <a:rPr lang="en-US" sz="4000" dirty="0" err="1" smtClean="0">
                <a:solidFill>
                  <a:srgbClr val="FFFF00"/>
                </a:solidFill>
              </a:rPr>
              <a:t>vs</a:t>
            </a:r>
            <a:r>
              <a:rPr lang="en-US" sz="4000" dirty="0" smtClean="0">
                <a:solidFill>
                  <a:srgbClr val="FFFF00"/>
                </a:solidFill>
              </a:rPr>
              <a:t> traffic</a:t>
            </a:r>
          </a:p>
        </p:txBody>
      </p:sp>
      <p:pic>
        <p:nvPicPr>
          <p:cNvPr id="645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838200"/>
            <a:ext cx="7318375" cy="5335588"/>
          </a:xfr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EB58-410A-4CEF-902E-1CF1FC9E8DC6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1833563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60" name="Picture 3" descr="kernel_density_500Msq_3200mRadius_With_Routes_2008-10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58000" cy="6011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179512" y="228600"/>
            <a:ext cx="896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CA" sz="3200" dirty="0" smtClean="0">
                <a:solidFill>
                  <a:srgbClr val="FFFF00"/>
                </a:solidFill>
                <a:latin typeface="+mj-lt"/>
              </a:rPr>
              <a:t>West Coast shipping: typical route identification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2012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4CB6-46B2-4C63-8298-8A2225D88AE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311</Words>
  <Application>Microsoft Office PowerPoint</Application>
  <PresentationFormat>On-screen Show (4:3)</PresentationFormat>
  <Paragraphs>112</Paragraphs>
  <Slides>20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Bitmap Image</vt:lpstr>
      <vt:lpstr>Maritime risk analysis</vt:lpstr>
      <vt:lpstr>Risk to things on the water</vt:lpstr>
      <vt:lpstr>Risk to things on the shore </vt:lpstr>
      <vt:lpstr>Spheres of Interest</vt:lpstr>
      <vt:lpstr>Maritime Risk Model</vt:lpstr>
      <vt:lpstr>Activity Types</vt:lpstr>
      <vt:lpstr>PowerPoint Presentation</vt:lpstr>
      <vt:lpstr>Merchant Shipping Incidents vs traffic</vt:lpstr>
      <vt:lpstr>PowerPoint Presentation</vt:lpstr>
      <vt:lpstr>NASP detected spills 2011</vt:lpstr>
      <vt:lpstr>Intersection of traffic and spill</vt:lpstr>
      <vt:lpstr>Multi-criteria assessment to rank spill source</vt:lpstr>
      <vt:lpstr>Fishing Incidents Density</vt:lpstr>
      <vt:lpstr>Fishing Incident Rate Distribution</vt:lpstr>
      <vt:lpstr>Example How are the fishing incident rates related to weather conditions?</vt:lpstr>
      <vt:lpstr>PowerPoint Presentation</vt:lpstr>
      <vt:lpstr>PowerPoint Presentation</vt:lpstr>
      <vt:lpstr>HAZARD AWARENESS AND RISK MITIGATION in INTEGRATED COASTAL AREA MANAGEMENT</vt:lpstr>
      <vt:lpstr>Risk Management in ICAM</vt:lpstr>
      <vt:lpstr>MEOPAR: Spatial Risk and MCDM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Maritime safety and security: tools and trends</dc:title>
  <dc:creator>pelot</dc:creator>
  <cp:lastModifiedBy>Ritchie,Hal [Dartmouth]</cp:lastModifiedBy>
  <cp:revision>61</cp:revision>
  <dcterms:created xsi:type="dcterms:W3CDTF">2011-06-02T00:00:55Z</dcterms:created>
  <dcterms:modified xsi:type="dcterms:W3CDTF">2013-01-23T18:41:10Z</dcterms:modified>
</cp:coreProperties>
</file>