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699" r:id="rId4"/>
    <p:sldMasterId id="2147483711" r:id="rId5"/>
    <p:sldMasterId id="2147483726" r:id="rId6"/>
    <p:sldMasterId id="2147483738" r:id="rId7"/>
    <p:sldMasterId id="2147483750" r:id="rId8"/>
  </p:sldMasterIdLst>
  <p:notesMasterIdLst>
    <p:notesMasterId r:id="rId35"/>
  </p:notesMasterIdLst>
  <p:sldIdLst>
    <p:sldId id="259" r:id="rId9"/>
    <p:sldId id="262" r:id="rId10"/>
    <p:sldId id="268" r:id="rId11"/>
    <p:sldId id="261" r:id="rId12"/>
    <p:sldId id="257" r:id="rId13"/>
    <p:sldId id="263" r:id="rId14"/>
    <p:sldId id="264" r:id="rId15"/>
    <p:sldId id="265" r:id="rId16"/>
    <p:sldId id="266" r:id="rId17"/>
    <p:sldId id="286" r:id="rId18"/>
    <p:sldId id="285" r:id="rId19"/>
    <p:sldId id="271" r:id="rId20"/>
    <p:sldId id="267" r:id="rId21"/>
    <p:sldId id="270" r:id="rId22"/>
    <p:sldId id="272" r:id="rId23"/>
    <p:sldId id="258" r:id="rId24"/>
    <p:sldId id="273" r:id="rId25"/>
    <p:sldId id="274" r:id="rId26"/>
    <p:sldId id="275" r:id="rId27"/>
    <p:sldId id="278" r:id="rId28"/>
    <p:sldId id="277" r:id="rId29"/>
    <p:sldId id="287" r:id="rId30"/>
    <p:sldId id="281" r:id="rId31"/>
    <p:sldId id="282" r:id="rId32"/>
    <p:sldId id="280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5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4A43-A7C4-4925-B2E3-0EF611006C65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553C-BD39-43A5-B104-E86899B0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7"/>
          <p:cNvSpPr txBox="1">
            <a:spLocks noGrp="1"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864732" fontAlgn="base">
              <a:spcBef>
                <a:spcPct val="0"/>
              </a:spcBef>
              <a:spcAft>
                <a:spcPct val="0"/>
              </a:spcAft>
            </a:pPr>
            <a:fld id="{62974948-2DD5-430C-A2B9-D913EDE1118B}" type="slidenum">
              <a:rPr lang="en-GB" sz="1300">
                <a:solidFill>
                  <a:srgbClr val="FFFFFF"/>
                </a:solidFill>
                <a:latin typeface="Times"/>
                <a:ea typeface="Arial Unicode MS" pitchFamily="34" charset="-128"/>
                <a:cs typeface="Arial Unicode MS" pitchFamily="34" charset="-128"/>
              </a:rPr>
              <a:pPr algn="r" defTabSz="864732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srgbClr val="FFFFFF"/>
              </a:solidFill>
              <a:latin typeface="Times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33413"/>
            <a:ext cx="4217988" cy="316547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731" y="4344336"/>
            <a:ext cx="5444235" cy="4071451"/>
          </a:xfrm>
          <a:noFill/>
          <a:ln/>
        </p:spPr>
        <p:txBody>
          <a:bodyPr wrap="none" lIns="91423" tIns="45712" rIns="91423" bIns="45712"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6DFFA3-7B0C-4549-898A-F15D0F2C1FD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F29531B-B17D-41B7-8B5B-3F2DD059E7D7}" type="slidenum">
              <a:rPr lang="en-US" alt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30" tIns="44865" rIns="89730" bIns="44865" anchor="ctr"/>
          <a:lstStyle>
            <a:lvl1pPr defTabSz="896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96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96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96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96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4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0" tIns="46794" rIns="89990" bIns="46794"/>
          <a:lstStyle/>
          <a:p>
            <a:pPr defTabSz="457200" eaLnBrk="1" hangingPunct="1">
              <a:spcBef>
                <a:spcPts val="450"/>
              </a:spcBef>
              <a:buFont typeface="Arial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PMingLiU" pitchFamily="18" charset="-120"/>
                <a:sym typeface="Arial" pitchFamily="34" charset="0"/>
              </a:rPr>
              <a:t>L'assimilation des données océanographiques est l'une des faiblesses du « PA » du golfe du Saint-Laurent.</a:t>
            </a:r>
          </a:p>
          <a:p>
            <a:pPr defTabSz="457200" eaLnBrk="1" hangingPunct="1">
              <a:spcBef>
                <a:spcPts val="450"/>
              </a:spcBef>
              <a:buFont typeface="Arial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PMingLiU" pitchFamily="18" charset="-120"/>
                <a:sym typeface="Arial" pitchFamily="34" charset="0"/>
              </a:rPr>
              <a:t>En collaborant avec Mercator, nous aurons à notre disposition un système d'analyse océanique parfaitement au point et à la fine pointe de la technologie.</a:t>
            </a:r>
          </a:p>
          <a:p>
            <a:pPr defTabSz="457200" eaLnBrk="1" hangingPunct="1">
              <a:spcBef>
                <a:spcPts val="450"/>
              </a:spcBef>
              <a:buFont typeface="Arial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PMingLiU" pitchFamily="18" charset="-120"/>
                <a:sym typeface="Arial" pitchFamily="34" charset="0"/>
              </a:rPr>
              <a:t>De plus, on aura un cadre de collaboration en vue des développements futurs (p. ex., nouvelles sources de données).</a:t>
            </a:r>
          </a:p>
          <a:p>
            <a:pPr defTabSz="457200" eaLnBrk="1" hangingPunct="1">
              <a:spcBef>
                <a:spcPts val="450"/>
              </a:spcBef>
              <a:buFont typeface="Arial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solidFill>
                <a:srgbClr val="000000"/>
              </a:solidFill>
              <a:latin typeface="Arial" pitchFamily="34" charset="0"/>
              <a:ea typeface="PMingLiU" pitchFamily="18" charset="-120"/>
              <a:sym typeface="Arial" pitchFamily="34" charset="0"/>
            </a:endParaRPr>
          </a:p>
          <a:p>
            <a:pPr defTabSz="457200" eaLnBrk="1" hangingPunct="1">
              <a:spcBef>
                <a:spcPts val="450"/>
              </a:spcBef>
              <a:buFont typeface="Arial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solidFill>
                  <a:srgbClr val="000000"/>
                </a:solidFill>
                <a:latin typeface="Arial" pitchFamily="34" charset="0"/>
                <a:ea typeface="PMingLiU" pitchFamily="18" charset="-120"/>
                <a:sym typeface="Arial" pitchFamily="34" charset="0"/>
              </a:rPr>
              <a:t>Maintenant : Montre quelques diapositives sur Mercator pour illustrer les types d'activités qu’on aimerait réaliser au Canada dans le cadre de CONCEPTS.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itchFamily="34" charset="0"/>
              </a:rPr>
              <a:t>Add QuoVadis comparison of PSY3V3 and PSY3V2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EA8C1B9-BE22-47C2-A169-E27165787139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itchFamily="34" charset="0"/>
              </a:rPr>
              <a:t>Add QuoVadis comparison of PSY3V3 and PSY3V2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0EA8C1B9-BE22-47C2-A169-E27165787139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New version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V1.5.7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3D99CF98-36F3-4D45-A619-FF221C6EA598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A9AE94-E601-497A-B36E-7FE1D709330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593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3977"/>
            <a:ext cx="5426449" cy="40538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Roughly show region for the initial FVCOM grid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Point out </a:t>
            </a:r>
            <a:r>
              <a:rPr lang="en-CA" dirty="0" err="1" smtClean="0"/>
              <a:t>Kemano</a:t>
            </a:r>
            <a:r>
              <a:rPr lang="en-CA" dirty="0" smtClean="0"/>
              <a:t> for future reference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15C63-C903-48BD-BA5A-4915868194A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4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5138" eaLnBrk="0" hangingPunct="0"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defTabSz="465138" eaLnBrk="0" hangingPunct="0"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defTabSz="465138" eaLnBrk="0" hangingPunct="0"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defTabSz="465138" eaLnBrk="0" hangingPunct="0"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defTabSz="465138" eaLnBrk="0" hangingPunct="0"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888" algn="l"/>
                <a:tab pos="1500188" algn="l"/>
                <a:tab pos="2251075" algn="l"/>
                <a:tab pos="2998788" algn="l"/>
                <a:tab pos="3751263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091915-B7F7-425B-B754-89F701869A2F}" type="slidenum">
              <a:rPr lang="fr-FR" altLang="en-US" sz="25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fr-FR" altLang="en-US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885881" y="8688027"/>
            <a:ext cx="2972119" cy="4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77" tIns="48505" rIns="93277" bIns="48505" anchor="b"/>
          <a:lstStyle>
            <a:lvl1pPr defTabSz="465138" eaLnBrk="0" hangingPunct="0"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defTabSz="465138" eaLnBrk="0" hangingPunct="0"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defTabSz="465138" eaLnBrk="0" hangingPunct="0"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defTabSz="465138" eaLnBrk="0" hangingPunct="0"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defTabSz="465138" eaLnBrk="0" hangingPunct="0"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7738" algn="l"/>
                <a:tab pos="1895475" algn="l"/>
                <a:tab pos="2843213" algn="l"/>
                <a:tab pos="3790950" algn="l"/>
                <a:tab pos="4738688" algn="l"/>
                <a:tab pos="5686425" algn="l"/>
                <a:tab pos="6634163" algn="l"/>
                <a:tab pos="7581900" algn="l"/>
                <a:tab pos="8531225" algn="l"/>
                <a:tab pos="9478963" algn="l"/>
                <a:tab pos="104267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6D4631B6-638A-48F2-8557-8A950091A4C4}" type="slidenum">
              <a:rPr lang="en-US" altLang="en-US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63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563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055" y="4342992"/>
            <a:ext cx="5488953" cy="412011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70" tIns="47385" rIns="94770" bIns="47385" anchor="ctr"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077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13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6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2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80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1557338"/>
            <a:ext cx="399891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5" y="1557338"/>
            <a:ext cx="40005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2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43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1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365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66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40"/>
            <a:ext cx="2036763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40"/>
            <a:ext cx="5962650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2" y="274640"/>
            <a:ext cx="8151813" cy="1065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2" y="1557338"/>
            <a:ext cx="3998913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3315" y="1557338"/>
            <a:ext cx="400050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2" y="3971927"/>
            <a:ext cx="3998913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315" y="3971927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2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3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7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209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08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40"/>
            <a:ext cx="3976688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1557340"/>
            <a:ext cx="3978275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44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44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52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27986" y="5733256"/>
            <a:ext cx="45365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pic>
        <p:nvPicPr>
          <p:cNvPr id="6" name="Picture 6" descr="Mercator-logo_ne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ONCEPT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732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27986" y="5733256"/>
            <a:ext cx="45365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pic>
        <p:nvPicPr>
          <p:cNvPr id="6" name="Picture 6" descr="Mercator-logo_ne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ONCEPT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874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27986" y="5733256"/>
            <a:ext cx="45365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pic>
        <p:nvPicPr>
          <p:cNvPr id="6" name="Picture 6" descr="Mercator-logo_ne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ONCEPT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958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27986" y="5733256"/>
            <a:ext cx="45365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pic>
        <p:nvPicPr>
          <p:cNvPr id="5" name="Picture 6" descr="Mercator-logo_ne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NCEPT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19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274640"/>
            <a:ext cx="2025650" cy="576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2" y="274640"/>
            <a:ext cx="5929313" cy="576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27986" y="5733256"/>
            <a:ext cx="45365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pic>
        <p:nvPicPr>
          <p:cNvPr id="5" name="Picture 6" descr="Mercator-logo_ne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NCEPT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05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33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97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2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635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72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16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488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24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893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618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676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341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8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419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83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1557338"/>
            <a:ext cx="399891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5" y="1557338"/>
            <a:ext cx="40005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7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5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3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282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714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06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40"/>
            <a:ext cx="2036763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40"/>
            <a:ext cx="5962650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7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2" y="274640"/>
            <a:ext cx="8151813" cy="1065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2" y="1557338"/>
            <a:ext cx="3998913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3315" y="1557338"/>
            <a:ext cx="400050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2" y="3971927"/>
            <a:ext cx="3998913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315" y="3971927"/>
            <a:ext cx="40005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060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0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NCEPTS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2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33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595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075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283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873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038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5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39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58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236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545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01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172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411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206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051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39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67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292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810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406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895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62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773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3961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7013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25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37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97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92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017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043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51615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32722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486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3525" y="406400"/>
            <a:ext cx="2071688" cy="59737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406400"/>
            <a:ext cx="6065837" cy="59737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6.jpeg"/><Relationship Id="rId21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image" Target="../media/image6.jpeg"/><Relationship Id="rId21" Type="http://schemas.openxmlformats.org/officeDocument/2006/relationships/image" Target="../media/image7.png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90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CA" sz="1000">
                <a:solidFill>
                  <a:srgbClr val="000000"/>
                </a:solidFill>
              </a:rPr>
              <a:t>Page </a:t>
            </a:r>
            <a:fld id="{A0116BB8-7BA4-485E-B149-5FE9897D501D}" type="slidenum">
              <a:rPr kumimoji="1" lang="en-CA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266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66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5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0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21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31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421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279" indent="-28727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015" indent="-287279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589" indent="-182525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328" indent="-287279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1999835" indent="-19046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694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04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15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825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274640"/>
            <a:ext cx="8151813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1557338"/>
            <a:ext cx="8151813" cy="467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2" name="Picture 4" descr="DFO_Logo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313" b="-23415"/>
          <a:stretch>
            <a:fillRect/>
          </a:stretch>
        </p:blipFill>
        <p:spPr bwMode="auto">
          <a:xfrm>
            <a:off x="2438402" y="6481765"/>
            <a:ext cx="1828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NOOFS_logo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Mercator-logo_new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ONCEPTS Logo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5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+mj-lt"/>
          <a:ea typeface="+mj-ea"/>
          <a:cs typeface="+mj-cs"/>
        </a:defRPr>
      </a:lvl1pPr>
      <a:lvl2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1536381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1993487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2450592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2907696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85690" indent="-285690" algn="l" defTabSz="449171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FF0000"/>
        </a:buClr>
        <a:buSzPct val="12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63430" indent="-285690" algn="l" defTabSz="449171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A601B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38002" indent="-184112" algn="l" defTabSz="449171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B89500"/>
        </a:buClr>
        <a:buSzPct val="100000"/>
        <a:buFont typeface="Arial" pitchFamily="34" charset="0"/>
        <a:buChar char="▪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1456" indent="-228553" algn="l" defTabSz="449171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998249" indent="-188875" algn="l" defTabSz="449171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455355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12459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369564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26669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313" b="-20702"/>
          <a:stretch>
            <a:fillRect/>
          </a:stretch>
        </p:blipFill>
        <p:spPr bwMode="auto">
          <a:xfrm>
            <a:off x="2438402" y="6481765"/>
            <a:ext cx="1828800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138" y="6205538"/>
            <a:ext cx="1243012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6" name="Picture 1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2" y="6021390"/>
            <a:ext cx="792163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Image 2" descr="McGill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6453190"/>
            <a:ext cx="9398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274638"/>
            <a:ext cx="8107363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89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1557340"/>
            <a:ext cx="8107363" cy="448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468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1425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+mj-lt"/>
          <a:ea typeface="+mj-ea"/>
          <a:cs typeface="+mj-cs"/>
        </a:defRPr>
      </a:lvl1pPr>
      <a:lvl2pPr algn="l" defTabSz="41425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1425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1425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1425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06" algn="l" defTabSz="414252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210" algn="l" defTabSz="414252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316" algn="l" defTabSz="414252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421" algn="l" defTabSz="414252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09499" indent="-309499" algn="l" defTabSz="414252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72960" indent="-258709" algn="l" defTabSz="414252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036423" indent="-206332" algn="l" defTabSz="414252" rtl="0" eaLnBrk="0" fontAlgn="base" hangingPunct="0">
        <a:lnSpc>
          <a:spcPct val="93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450674" indent="-206332" algn="l" defTabSz="414252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1864927" indent="-206332" algn="l" defTabSz="414252" rtl="0" eaLnBrk="0" fontAlgn="base" hangingPunct="0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>
          <a:solidFill>
            <a:srgbClr val="000000"/>
          </a:solidFill>
          <a:latin typeface="+mn-lt"/>
          <a:ea typeface="+mn-ea"/>
          <a:cs typeface="+mn-cs"/>
        </a:defRPr>
      </a:lvl5pPr>
      <a:lvl6pPr marL="2322031" indent="-206332" algn="l" defTabSz="414252" rtl="0" fontAlgn="base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>
          <a:solidFill>
            <a:srgbClr val="000000"/>
          </a:solidFill>
          <a:latin typeface="+mn-lt"/>
          <a:ea typeface="+mn-ea"/>
          <a:cs typeface="+mn-cs"/>
        </a:defRPr>
      </a:lvl6pPr>
      <a:lvl7pPr marL="2779137" indent="-206332" algn="l" defTabSz="414252" rtl="0" fontAlgn="base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>
          <a:solidFill>
            <a:srgbClr val="000000"/>
          </a:solidFill>
          <a:latin typeface="+mn-lt"/>
          <a:ea typeface="+mn-ea"/>
          <a:cs typeface="+mn-cs"/>
        </a:defRPr>
      </a:lvl7pPr>
      <a:lvl8pPr marL="3236242" indent="-206332" algn="l" defTabSz="414252" rtl="0" fontAlgn="base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>
          <a:solidFill>
            <a:srgbClr val="000000"/>
          </a:solidFill>
          <a:latin typeface="+mn-lt"/>
          <a:ea typeface="+mn-ea"/>
          <a:cs typeface="+mn-cs"/>
        </a:defRPr>
      </a:lvl8pPr>
      <a:lvl9pPr marL="3693347" indent="-206332" algn="l" defTabSz="414252" rtl="0" fontAlgn="base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90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CA" sz="1000">
                <a:solidFill>
                  <a:srgbClr val="000000"/>
                </a:solidFill>
              </a:rPr>
              <a:t>Page </a:t>
            </a:r>
            <a:fld id="{BC18FD36-AB40-4309-A4FA-38A80CF9A331}" type="slidenum">
              <a:rPr kumimoji="1" lang="en-CA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0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21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31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421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279" indent="-28727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015" indent="-287279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589" indent="-182525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328" indent="-287279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1999835" indent="-19046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694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04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15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825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274640"/>
            <a:ext cx="815181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1557338"/>
            <a:ext cx="815181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2052" name="Picture 4" descr="DFO_Logo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313" b="-23415"/>
          <a:stretch>
            <a:fillRect/>
          </a:stretch>
        </p:blipFill>
        <p:spPr bwMode="auto">
          <a:xfrm>
            <a:off x="2438402" y="6481765"/>
            <a:ext cx="1828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OOFS_logo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ercator-logo_new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7" y="6248401"/>
            <a:ext cx="1463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CONCEPTS Logo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700" b="-17818"/>
          <a:stretch>
            <a:fillRect/>
          </a:stretch>
        </p:blipFill>
        <p:spPr bwMode="auto">
          <a:xfrm>
            <a:off x="7812088" y="6453188"/>
            <a:ext cx="12604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+mj-lt"/>
          <a:ea typeface="+mj-ea"/>
          <a:cs typeface="+mj-cs"/>
        </a:defRPr>
      </a:lvl1pPr>
      <a:lvl2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1079276" indent="-215855" algn="l" defTabSz="4491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1536381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1993487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2450592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2907696" indent="-215855" algn="l" defTabSz="449171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85690" indent="-285690" algn="l" defTabSz="449171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FF0000"/>
        </a:buClr>
        <a:buSzPct val="12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63430" indent="-285690" algn="l" defTabSz="449171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A601B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38002" indent="-184112" algn="l" defTabSz="449171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B89500"/>
        </a:buClr>
        <a:buSzPct val="100000"/>
        <a:buFont typeface="Arial" pitchFamily="34" charset="0"/>
        <a:buChar char="▪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1456" indent="-228553" algn="l" defTabSz="449171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998249" indent="-188875" algn="l" defTabSz="449171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455355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12459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369564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26669" indent="-188875" algn="l" defTabSz="449171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90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CA" sz="1000">
                <a:solidFill>
                  <a:srgbClr val="000000"/>
                </a:solidFill>
              </a:rPr>
              <a:t>Page </a:t>
            </a:r>
            <a:fld id="{BC18FD36-AB40-4309-A4FA-38A80CF9A331}" type="slidenum">
              <a:rPr kumimoji="1" lang="en-CA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0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21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31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421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279" indent="-28727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015" indent="-287279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589" indent="-182525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328" indent="-287279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1999835" indent="-19046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694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04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15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825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90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CA" sz="1000">
                <a:solidFill>
                  <a:srgbClr val="000000"/>
                </a:solidFill>
              </a:rPr>
              <a:t>Page </a:t>
            </a:r>
            <a:fld id="{A0116BB8-7BA4-485E-B149-5FE9897D501D}" type="slidenum">
              <a:rPr kumimoji="1" lang="en-CA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266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66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0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21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316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421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279" indent="-28727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015" indent="-287279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589" indent="-182525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328" indent="-287279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1999835" indent="-19046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694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04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150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8256" indent="-19046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6400"/>
            <a:ext cx="82280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801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plan de texte</a:t>
            </a:r>
          </a:p>
          <a:p>
            <a:pPr lvl="1"/>
            <a:r>
              <a:rPr lang="en-GB" altLang="en-US" smtClean="0"/>
              <a:t>Second niveau de plan</a:t>
            </a:r>
          </a:p>
          <a:p>
            <a:pPr lvl="2"/>
            <a:r>
              <a:rPr lang="en-GB" altLang="en-US" smtClean="0"/>
              <a:t>Troisième niveau de plan</a:t>
            </a:r>
          </a:p>
          <a:p>
            <a:pPr lvl="3"/>
            <a:r>
              <a:rPr lang="en-GB" altLang="en-US" smtClean="0"/>
              <a:t>Quatrième niveau de plan</a:t>
            </a:r>
          </a:p>
          <a:p>
            <a:pPr lvl="4"/>
            <a:r>
              <a:rPr lang="en-GB" altLang="en-US" smtClean="0"/>
              <a:t>Cinquième niveau de plan</a:t>
            </a:r>
          </a:p>
          <a:p>
            <a:pPr lvl="4"/>
            <a:r>
              <a:rPr lang="en-GB" altLang="en-US" smtClean="0"/>
              <a:t>Sixième niveau de plan</a:t>
            </a:r>
          </a:p>
          <a:p>
            <a:pPr lvl="4"/>
            <a:r>
              <a:rPr lang="en-GB" altLang="en-US" smtClean="0"/>
              <a:t>Septième niveau de plan</a:t>
            </a:r>
          </a:p>
          <a:p>
            <a:pPr lvl="4"/>
            <a:r>
              <a:rPr lang="en-GB" altLang="en-US" smtClean="0"/>
              <a:t>Huitième niveau de plan</a:t>
            </a:r>
          </a:p>
          <a:p>
            <a:pPr lvl="4"/>
            <a:r>
              <a:rPr lang="en-GB" altLang="en-US" smtClean="0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451725" y="6481763"/>
            <a:ext cx="15843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fontAlgn="base">
              <a:spcBef>
                <a:spcPts val="688"/>
              </a:spcBef>
              <a:spcAft>
                <a:spcPct val="0"/>
              </a:spcAft>
              <a:buSzPct val="100000"/>
              <a:defRPr/>
            </a:pPr>
            <a:fld id="{84ECCB98-C584-42D0-9EFE-38F79AECDB88}" type="slidenum">
              <a:rPr lang="pt-BR" sz="1100" b="1" smtClean="0">
                <a:solidFill>
                  <a:srgbClr val="334C93"/>
                </a:solidFill>
              </a:rPr>
              <a:pPr algn="r" defTabSz="449263" fontAlgn="base">
                <a:spcBef>
                  <a:spcPts val="688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t-BR" sz="1100" b="1" smtClean="0">
              <a:solidFill>
                <a:srgbClr val="33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18295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4C93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82955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182955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49.xml"/><Relationship Id="rId2" Type="http://schemas.openxmlformats.org/officeDocument/2006/relationships/hyperlink" Target="http://iweb.cmc.ec.gc.ca/~afsgdsc/TEP_BUL/20131023/giops10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4.gif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2419350"/>
            <a:ext cx="2916238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8497195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15" tIns="72799" rIns="81615" bIns="40807"/>
          <a:lstStyle/>
          <a:p>
            <a:pPr algn="ctr" defTabSz="4142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252" algn="l"/>
                <a:tab pos="828503" algn="l"/>
                <a:tab pos="1242755" algn="l"/>
                <a:tab pos="1657006" algn="l"/>
                <a:tab pos="2072845" algn="l"/>
                <a:tab pos="2487097" algn="l"/>
                <a:tab pos="2901348" algn="l"/>
                <a:tab pos="3315600" algn="l"/>
                <a:tab pos="3729851" algn="l"/>
                <a:tab pos="4145690" algn="l"/>
                <a:tab pos="4559942" algn="l"/>
                <a:tab pos="4974194" algn="l"/>
                <a:tab pos="5388445" algn="l"/>
                <a:tab pos="5804284" algn="l"/>
                <a:tab pos="6218535" algn="l"/>
                <a:tab pos="6632787" algn="l"/>
                <a:tab pos="7047039" algn="l"/>
                <a:tab pos="7461290" algn="l"/>
                <a:tab pos="7877129" algn="l"/>
                <a:tab pos="8291380" algn="l"/>
              </a:tabLst>
            </a:pPr>
            <a:r>
              <a:rPr lang="en-US" sz="2400" b="1" dirty="0" smtClean="0">
                <a:solidFill>
                  <a:srgbClr val="3366CC"/>
                </a:solidFill>
                <a:ea typeface="新細明體"/>
                <a:cs typeface="新細明體"/>
              </a:rPr>
              <a:t>Update on CONCEPTS Global and Regional Systems</a:t>
            </a:r>
            <a:endParaRPr lang="en-CA" sz="2400" b="1" dirty="0">
              <a:solidFill>
                <a:srgbClr val="3366CC"/>
              </a:solidFill>
              <a:ea typeface="新細明體"/>
              <a:cs typeface="新細明體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900113" y="1609725"/>
            <a:ext cx="8064500" cy="59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15" tIns="40807" rIns="81615" bIns="40807"/>
          <a:lstStyle/>
          <a:p>
            <a:pPr algn="ctr" defTabSz="4142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252" algn="l"/>
                <a:tab pos="828503" algn="l"/>
                <a:tab pos="1242755" algn="l"/>
                <a:tab pos="1657006" algn="l"/>
                <a:tab pos="2072845" algn="l"/>
                <a:tab pos="2487097" algn="l"/>
                <a:tab pos="2901348" algn="l"/>
                <a:tab pos="3315600" algn="l"/>
                <a:tab pos="3729851" algn="l"/>
                <a:tab pos="4145690" algn="l"/>
                <a:tab pos="4559942" algn="l"/>
                <a:tab pos="4974194" algn="l"/>
                <a:tab pos="5388445" algn="l"/>
                <a:tab pos="5804284" algn="l"/>
                <a:tab pos="6218535" algn="l"/>
                <a:tab pos="6632787" algn="l"/>
                <a:tab pos="7047039" algn="l"/>
                <a:tab pos="7461290" algn="l"/>
                <a:tab pos="7877129" algn="l"/>
                <a:tab pos="8291380" algn="l"/>
              </a:tabLst>
            </a:pPr>
            <a:r>
              <a:rPr lang="en-US" sz="1600" b="1" dirty="0">
                <a:solidFill>
                  <a:srgbClr val="3A601B"/>
                </a:solidFill>
                <a:ea typeface="新細明體"/>
                <a:cs typeface="新細明體"/>
              </a:rPr>
              <a:t>Gregory Smith</a:t>
            </a:r>
          </a:p>
          <a:p>
            <a:pPr algn="ctr" defTabSz="4142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252" algn="l"/>
                <a:tab pos="828503" algn="l"/>
                <a:tab pos="1242755" algn="l"/>
                <a:tab pos="1657006" algn="l"/>
                <a:tab pos="2072845" algn="l"/>
                <a:tab pos="2487097" algn="l"/>
                <a:tab pos="2901348" algn="l"/>
                <a:tab pos="3315600" algn="l"/>
                <a:tab pos="3729851" algn="l"/>
                <a:tab pos="4145690" algn="l"/>
                <a:tab pos="4559942" algn="l"/>
                <a:tab pos="4974194" algn="l"/>
                <a:tab pos="5388445" algn="l"/>
                <a:tab pos="5804284" algn="l"/>
                <a:tab pos="6218535" algn="l"/>
                <a:tab pos="6632787" algn="l"/>
                <a:tab pos="7047039" algn="l"/>
                <a:tab pos="7461290" algn="l"/>
                <a:tab pos="7877129" algn="l"/>
                <a:tab pos="8291380" algn="l"/>
              </a:tabLst>
            </a:pPr>
            <a:r>
              <a:rPr lang="en-US" sz="1600" b="1" dirty="0">
                <a:solidFill>
                  <a:srgbClr val="3A601B"/>
                </a:solidFill>
                <a:ea typeface="新細明體"/>
                <a:cs typeface="新細明體"/>
              </a:rPr>
              <a:t>Meteorological Research Division, Environment Canada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683568" y="5589240"/>
            <a:ext cx="80645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15" tIns="40807" rIns="81615" bIns="40807"/>
          <a:lstStyle/>
          <a:p>
            <a:pPr algn="ctr" defTabSz="4142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14252" algn="l"/>
                <a:tab pos="828503" algn="l"/>
                <a:tab pos="1242755" algn="l"/>
                <a:tab pos="1657006" algn="l"/>
                <a:tab pos="2072845" algn="l"/>
                <a:tab pos="2487097" algn="l"/>
                <a:tab pos="2901348" algn="l"/>
                <a:tab pos="3315600" algn="l"/>
                <a:tab pos="3729851" algn="l"/>
                <a:tab pos="4145690" algn="l"/>
                <a:tab pos="4559942" algn="l"/>
                <a:tab pos="4974194" algn="l"/>
                <a:tab pos="5388445" algn="l"/>
                <a:tab pos="5804284" algn="l"/>
                <a:tab pos="6218535" algn="l"/>
                <a:tab pos="6632787" algn="l"/>
                <a:tab pos="7047039" algn="l"/>
                <a:tab pos="7461290" algn="l"/>
                <a:tab pos="7877129" algn="l"/>
                <a:tab pos="8291380" algn="l"/>
              </a:tabLst>
            </a:pPr>
            <a:r>
              <a:rPr lang="en-US" sz="1600" b="1" dirty="0">
                <a:solidFill>
                  <a:srgbClr val="0066CC"/>
                </a:solidFill>
                <a:ea typeface="新細明體"/>
                <a:cs typeface="新細明體"/>
              </a:rPr>
              <a:t>Institute of Ocean Sciences, October 22-23, Sidney, BC</a:t>
            </a:r>
          </a:p>
        </p:txBody>
      </p:sp>
      <p:pic>
        <p:nvPicPr>
          <p:cNvPr id="8" name="Picture 4" descr="Gulf29fb2008mod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41468" cy="2784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288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GIOPS Monitoring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http://iweb.cmc.ec.gc.ca/~afsgdsc/TEP_BUL/20131023/giops100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903" y="2348880"/>
            <a:ext cx="4101097" cy="375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20" y="2382835"/>
            <a:ext cx="4064052" cy="37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-396873" y="44450"/>
            <a:ext cx="8374063" cy="1065213"/>
          </a:xfrm>
        </p:spPr>
        <p:txBody>
          <a:bodyPr/>
          <a:lstStyle/>
          <a:p>
            <a:r>
              <a:rPr lang="fr-CA" altLang="en-US" dirty="0" err="1" smtClean="0"/>
              <a:t>Evaluation</a:t>
            </a:r>
            <a:r>
              <a:rPr lang="fr-CA" altLang="en-US" dirty="0" smtClean="0"/>
              <a:t> of innovation </a:t>
            </a:r>
            <a:r>
              <a:rPr lang="fr-CA" altLang="en-US" dirty="0" err="1" smtClean="0"/>
              <a:t>statistics</a:t>
            </a:r>
            <a:endParaRPr lang="en-US" altLang="en-US" dirty="0" smtClean="0"/>
          </a:p>
        </p:txBody>
      </p:sp>
      <p:sp>
        <p:nvSpPr>
          <p:cNvPr id="49159" name="TextBox 5"/>
          <p:cNvSpPr txBox="1">
            <a:spLocks noChangeArrowheads="1"/>
          </p:cNvSpPr>
          <p:nvPr/>
        </p:nvSpPr>
        <p:spPr bwMode="auto">
          <a:xfrm>
            <a:off x="1476377" y="908050"/>
            <a:ext cx="5040313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dirty="0" err="1" smtClean="0">
                <a:solidFill>
                  <a:srgbClr val="3366CC"/>
                </a:solidFill>
              </a:rPr>
              <a:t>Obs</a:t>
            </a:r>
            <a:r>
              <a:rPr lang="fr-CA" altLang="en-US" dirty="0" smtClean="0">
                <a:solidFill>
                  <a:srgbClr val="3366CC"/>
                </a:solidFill>
              </a:rPr>
              <a:t>-trial </a:t>
            </a:r>
            <a:r>
              <a:rPr lang="fr-CA" altLang="en-US" dirty="0" err="1" smtClean="0">
                <a:solidFill>
                  <a:srgbClr val="3366CC"/>
                </a:solidFill>
              </a:rPr>
              <a:t>salinity</a:t>
            </a:r>
            <a:r>
              <a:rPr lang="fr-CA" altLang="en-US" dirty="0" smtClean="0">
                <a:solidFill>
                  <a:srgbClr val="3366CC"/>
                </a:solidFill>
              </a:rPr>
              <a:t> </a:t>
            </a:r>
            <a:r>
              <a:rPr lang="fr-CA" altLang="en-US" dirty="0" err="1" smtClean="0">
                <a:solidFill>
                  <a:srgbClr val="3366CC"/>
                </a:solidFill>
              </a:rPr>
              <a:t>misfits</a:t>
            </a:r>
            <a:r>
              <a:rPr lang="fr-CA" altLang="en-US" dirty="0" smtClean="0">
                <a:solidFill>
                  <a:srgbClr val="3366CC"/>
                </a:solidFill>
              </a:rPr>
              <a:t> for 20110914</a:t>
            </a:r>
            <a:endParaRPr lang="en-US" altLang="en-US" dirty="0" smtClean="0">
              <a:solidFill>
                <a:srgbClr val="3366CC"/>
              </a:solidFill>
            </a:endParaRPr>
          </a:p>
        </p:txBody>
      </p:sp>
      <p:pic>
        <p:nvPicPr>
          <p:cNvPr id="9" name="Picture 9" descr="gmps_20110914_22536_zORCA_sofasino_n0_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3207" y="1556792"/>
            <a:ext cx="6087145" cy="4303772"/>
          </a:xfrm>
        </p:spPr>
      </p:pic>
    </p:spTree>
    <p:extLst>
      <p:ext uri="{BB962C8B-B14F-4D97-AF65-F5344CB8AC3E}">
        <p14:creationId xmlns:p14="http://schemas.microsoft.com/office/powerpoint/2010/main" val="16504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ORCA025-EC1_v1.5.7_Sum_F-Av1.5.7_20110601_20110831_RMS_0d_tf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40322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4" descr="ORCA025-EC1_v1.5.2_Sum_P-Av1.5.2_20110601_20110831_RMS_0d_tf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716340"/>
            <a:ext cx="40322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xfrm>
            <a:off x="395290" y="-19050"/>
            <a:ext cx="8624887" cy="1144588"/>
          </a:xfrm>
        </p:spPr>
        <p:txBody>
          <a:bodyPr/>
          <a:lstStyle/>
          <a:p>
            <a:pPr eaLnBrk="1" hangingPunct="1"/>
            <a:r>
              <a:rPr lang="fr-CA" altLang="en-US" sz="3200"/>
              <a:t>Evaluation against GIOPS analyses</a:t>
            </a:r>
            <a:endParaRPr lang="en-US" altLang="en-US" sz="3200"/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5508627" y="18256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dirty="0" err="1" smtClean="0">
                <a:solidFill>
                  <a:srgbClr val="FFFFFF"/>
                </a:solidFill>
              </a:rPr>
              <a:t>Fcst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5508627" y="42116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FFFFFF"/>
                </a:solidFill>
              </a:rPr>
              <a:t>Pers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0" y="1774827"/>
            <a:ext cx="4241800" cy="467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285690" indent="-285690" defTabSz="449171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fr-CA" kern="0" dirty="0" err="1">
                <a:solidFill>
                  <a:srgbClr val="000000"/>
                </a:solidFill>
              </a:rPr>
              <a:t>Mean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differences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after</a:t>
            </a:r>
            <a:r>
              <a:rPr lang="fr-CA" kern="0" dirty="0">
                <a:solidFill>
                  <a:srgbClr val="000000"/>
                </a:solidFill>
              </a:rPr>
              <a:t> 7 </a:t>
            </a:r>
            <a:r>
              <a:rPr lang="fr-CA" kern="0" dirty="0" err="1">
                <a:solidFill>
                  <a:srgbClr val="000000"/>
                </a:solidFill>
              </a:rPr>
              <a:t>days</a:t>
            </a:r>
            <a:r>
              <a:rPr lang="fr-CA" kern="0" dirty="0">
                <a:solidFill>
                  <a:srgbClr val="000000"/>
                </a:solidFill>
              </a:rPr>
              <a:t> for </a:t>
            </a:r>
            <a:r>
              <a:rPr lang="fr-CA" kern="0" dirty="0" err="1">
                <a:solidFill>
                  <a:srgbClr val="000000"/>
                </a:solidFill>
              </a:rPr>
              <a:t>boreal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summer</a:t>
            </a:r>
            <a:endParaRPr lang="fr-CA" kern="0" dirty="0">
              <a:solidFill>
                <a:srgbClr val="000000"/>
              </a:solidFill>
            </a:endParaRPr>
          </a:p>
          <a:p>
            <a:pPr marL="742796" lvl="1" indent="-285690" defTabSz="449171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fr-CA" kern="0" dirty="0" err="1">
                <a:solidFill>
                  <a:srgbClr val="000000"/>
                </a:solidFill>
              </a:rPr>
              <a:t>Other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seasons</a:t>
            </a:r>
            <a:r>
              <a:rPr lang="fr-CA" kern="0" dirty="0">
                <a:solidFill>
                  <a:srgbClr val="000000"/>
                </a:solidFill>
              </a:rPr>
              <a:t> show </a:t>
            </a:r>
            <a:r>
              <a:rPr lang="fr-CA" kern="0" dirty="0" err="1">
                <a:solidFill>
                  <a:srgbClr val="000000"/>
                </a:solidFill>
              </a:rPr>
              <a:t>smaller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differences</a:t>
            </a:r>
            <a:endParaRPr lang="fr-CA" kern="0" dirty="0">
              <a:solidFill>
                <a:srgbClr val="000000"/>
              </a:solidFill>
            </a:endParaRPr>
          </a:p>
          <a:p>
            <a:pPr marL="285690" indent="-285690" defTabSz="449171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fr-CA" kern="0" dirty="0" err="1" smtClean="0">
                <a:solidFill>
                  <a:srgbClr val="000000"/>
                </a:solidFill>
              </a:rPr>
              <a:t>Forecasts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better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than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>
                <a:solidFill>
                  <a:srgbClr val="000000"/>
                </a:solidFill>
              </a:rPr>
              <a:t>persistence</a:t>
            </a:r>
            <a:r>
              <a:rPr lang="fr-CA" kern="0" dirty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almost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everywhere</a:t>
            </a:r>
            <a:endParaRPr lang="fr-CA" kern="0" dirty="0" smtClean="0">
              <a:solidFill>
                <a:srgbClr val="000000"/>
              </a:solidFill>
            </a:endParaRPr>
          </a:p>
          <a:p>
            <a:pPr marL="285690" indent="-285690" defTabSz="449171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r>
              <a:rPr lang="fr-CA" kern="0" dirty="0" err="1" smtClean="0">
                <a:solidFill>
                  <a:srgbClr val="000000"/>
                </a:solidFill>
              </a:rPr>
              <a:t>Particular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skill</a:t>
            </a:r>
            <a:r>
              <a:rPr lang="fr-CA" kern="0" dirty="0" smtClean="0">
                <a:solidFill>
                  <a:srgbClr val="000000"/>
                </a:solidFill>
              </a:rPr>
              <a:t> in </a:t>
            </a:r>
            <a:r>
              <a:rPr lang="fr-CA" kern="0" dirty="0" err="1" smtClean="0">
                <a:solidFill>
                  <a:srgbClr val="000000"/>
                </a:solidFill>
              </a:rPr>
              <a:t>northern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midlatitudes</a:t>
            </a:r>
            <a:endParaRPr lang="fr-CA" kern="0" dirty="0">
              <a:solidFill>
                <a:srgbClr val="000000"/>
              </a:solidFill>
            </a:endParaRPr>
          </a:p>
          <a:p>
            <a:pPr marL="285690" indent="-285690" defTabSz="449171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1908177" y="971552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3366CC"/>
                </a:solidFill>
              </a:rPr>
              <a:t>RMS differences for 2011-06-01 to 2011-08-31</a:t>
            </a:r>
            <a:endParaRPr lang="en-US" altLang="en-US" smtClean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 descr="ORCA025-EC1_Sum_AVHRR_20110601-20110824_RM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4060" r="7146" b="5276"/>
          <a:stretch>
            <a:fillRect/>
          </a:stretch>
        </p:blipFill>
        <p:spPr bwMode="auto">
          <a:xfrm>
            <a:off x="3059115" y="1484313"/>
            <a:ext cx="60848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88915"/>
            <a:ext cx="8151813" cy="1065212"/>
          </a:xfrm>
        </p:spPr>
        <p:txBody>
          <a:bodyPr/>
          <a:lstStyle/>
          <a:p>
            <a:pPr eaLnBrk="1" hangingPunct="1"/>
            <a:r>
              <a:rPr lang="en-US" altLang="en-US" sz="2000"/>
              <a:t>Regional RMS differences with AVHRR SST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2362200" cy="3886200"/>
          </a:xfrm>
        </p:spPr>
        <p:txBody>
          <a:bodyPr/>
          <a:lstStyle/>
          <a:p>
            <a:pPr eaLnBrk="1" hangingPunct="1">
              <a:lnSpc>
                <a:spcPct val="73000"/>
              </a:lnSpc>
            </a:pPr>
            <a:r>
              <a:rPr lang="en-US" altLang="en-US" sz="1600"/>
              <a:t>Forecasts beat persistence of SAM2 analysis for all regions </a:t>
            </a:r>
          </a:p>
          <a:p>
            <a:pPr eaLnBrk="1" hangingPunct="1">
              <a:lnSpc>
                <a:spcPct val="73000"/>
              </a:lnSpc>
            </a:pPr>
            <a:r>
              <a:rPr lang="en-US" altLang="en-US" sz="1600"/>
              <a:t>Forecasts have lower RMS than persistence of CMC for most regions</a:t>
            </a:r>
          </a:p>
          <a:p>
            <a:pPr eaLnBrk="1" hangingPunct="1">
              <a:lnSpc>
                <a:spcPct val="73000"/>
              </a:lnSpc>
            </a:pPr>
            <a:r>
              <a:rPr lang="en-US" altLang="en-US" sz="1600"/>
              <a:t>Challenge to better constrain SST in polar regions</a:t>
            </a:r>
          </a:p>
          <a:p>
            <a:pPr eaLnBrk="1" hangingPunct="1">
              <a:lnSpc>
                <a:spcPct val="73000"/>
              </a:lnSpc>
            </a:pPr>
            <a:r>
              <a:rPr lang="fr-CA" altLang="en-US" sz="1600"/>
              <a:t>Bias correction may be required to improve tropical forecasts</a:t>
            </a:r>
            <a:endParaRPr lang="en-US" altLang="en-US" sz="16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5802" y="1619252"/>
            <a:ext cx="2438400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en-US" sz="1200" b="1">
                <a:solidFill>
                  <a:srgbClr val="0000FF"/>
                </a:solidFill>
              </a:rPr>
              <a:t>Forecasts</a:t>
            </a:r>
          </a:p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en-US" sz="1200" b="1">
                <a:solidFill>
                  <a:srgbClr val="FF0000"/>
                </a:solidFill>
              </a:rPr>
              <a:t>Persistence of GIOPS analyses</a:t>
            </a:r>
          </a:p>
          <a:p>
            <a:pPr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en-US" sz="1200" b="1">
                <a:solidFill>
                  <a:srgbClr val="00FF00"/>
                </a:solidFill>
              </a:rPr>
              <a:t>Persistence of CMC analyses</a:t>
            </a:r>
          </a:p>
        </p:txBody>
      </p:sp>
      <p:pic>
        <p:nvPicPr>
          <p:cNvPr id="56326" name="Picture 9" descr="ncvi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8" t="11684" r="15002" b="48973"/>
          <a:stretch>
            <a:fillRect/>
          </a:stretch>
        </p:blipFill>
        <p:spPr bwMode="auto">
          <a:xfrm>
            <a:off x="7235825" y="44452"/>
            <a:ext cx="1871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" descr="map_regi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82550"/>
            <a:ext cx="26638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828677" y="981077"/>
            <a:ext cx="7056438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Evaluated using forecasts for 2011-06-01 to 2011-08-31</a:t>
            </a:r>
          </a:p>
        </p:txBody>
      </p:sp>
    </p:spTree>
    <p:extLst>
      <p:ext uri="{BB962C8B-B14F-4D97-AF65-F5344CB8AC3E}">
        <p14:creationId xmlns:p14="http://schemas.microsoft.com/office/powerpoint/2010/main" val="29722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-180975" y="60327"/>
            <a:ext cx="8151813" cy="1065213"/>
          </a:xfrm>
        </p:spPr>
        <p:txBody>
          <a:bodyPr/>
          <a:lstStyle/>
          <a:p>
            <a:r>
              <a:rPr lang="fr-CA" altLang="en-US" sz="2800"/>
              <a:t>Evaluation against 3DVAR ice analyses </a:t>
            </a:r>
            <a:endParaRPr lang="en-US" altLang="en-US" sz="2800"/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>
          <a:xfrm>
            <a:off x="762000" y="4797425"/>
            <a:ext cx="8058150" cy="1582738"/>
          </a:xfrm>
        </p:spPr>
        <p:txBody>
          <a:bodyPr/>
          <a:lstStyle/>
          <a:p>
            <a:r>
              <a:rPr lang="fr-CA" altLang="en-US" sz="2000"/>
              <a:t>Forecasts show lower RMS errors than persistence over most regions</a:t>
            </a:r>
          </a:p>
          <a:p>
            <a:r>
              <a:rPr lang="fr-CA" altLang="en-US" sz="2000"/>
              <a:t>Largest forecast errors East of Greenland, Baffin Bay, Hudson Bay and Barents/Kara Sea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258890" y="981077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0070C0"/>
                </a:solidFill>
              </a:rPr>
              <a:t>Weekly forecasts for 2011 (50 total), lead time of 168h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pic>
        <p:nvPicPr>
          <p:cNvPr id="59397" name="Picture 7" descr="GIOPS_v1.5.7fvsPers_GLBYY10_dgla_168_RMS_ms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557339"/>
            <a:ext cx="61928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12"/>
          <p:cNvSpPr txBox="1">
            <a:spLocks noChangeArrowheads="1"/>
          </p:cNvSpPr>
          <p:nvPr/>
        </p:nvSpPr>
        <p:spPr bwMode="auto">
          <a:xfrm>
            <a:off x="1979614" y="17002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66CCFF"/>
                </a:solidFill>
              </a:rPr>
              <a:t>GIOPS</a:t>
            </a:r>
            <a:endParaRPr lang="en-US" altLang="en-US" smtClean="0">
              <a:solidFill>
                <a:srgbClr val="66CCFF"/>
              </a:solidFill>
            </a:endParaRPr>
          </a:p>
        </p:txBody>
      </p:sp>
      <p:sp>
        <p:nvSpPr>
          <p:cNvPr id="59399" name="TextBox 13"/>
          <p:cNvSpPr txBox="1">
            <a:spLocks noChangeArrowheads="1"/>
          </p:cNvSpPr>
          <p:nvPr/>
        </p:nvSpPr>
        <p:spPr bwMode="auto">
          <a:xfrm>
            <a:off x="5219700" y="1692277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FF0000"/>
                </a:solidFill>
              </a:rPr>
              <a:t>3DVAR Pers</a:t>
            </a:r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151813" cy="1065212"/>
          </a:xfrm>
        </p:spPr>
        <p:txBody>
          <a:bodyPr/>
          <a:lstStyle/>
          <a:p>
            <a:r>
              <a:rPr lang="en-CA" sz="3200" dirty="0"/>
              <a:t>GODAE </a:t>
            </a:r>
            <a:r>
              <a:rPr lang="en-CA" sz="3200" dirty="0" err="1"/>
              <a:t>Oceanview</a:t>
            </a:r>
            <a:r>
              <a:rPr lang="en-CA" sz="3200" dirty="0"/>
              <a:t> </a:t>
            </a:r>
            <a:r>
              <a:rPr lang="en-CA" sz="3200" dirty="0" err="1"/>
              <a:t>Intercomparison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557338"/>
            <a:ext cx="4026024" cy="4678362"/>
          </a:xfrm>
        </p:spPr>
        <p:txBody>
          <a:bodyPr/>
          <a:lstStyle/>
          <a:p>
            <a:r>
              <a:rPr lang="en-CA" dirty="0" err="1" smtClean="0">
                <a:solidFill>
                  <a:srgbClr val="0070C0"/>
                </a:solidFill>
              </a:rPr>
              <a:t>Intercomparison</a:t>
            </a:r>
            <a:r>
              <a:rPr lang="en-CA" dirty="0" smtClean="0">
                <a:solidFill>
                  <a:srgbClr val="0070C0"/>
                </a:solidFill>
              </a:rPr>
              <a:t> of various global systems:</a:t>
            </a:r>
          </a:p>
          <a:p>
            <a:pPr lvl="1"/>
            <a:r>
              <a:rPr lang="en-CA" dirty="0" smtClean="0"/>
              <a:t>UK </a:t>
            </a:r>
            <a:r>
              <a:rPr lang="en-CA" dirty="0" err="1" smtClean="0"/>
              <a:t>Metoffice</a:t>
            </a:r>
            <a:r>
              <a:rPr lang="en-CA" dirty="0" smtClean="0"/>
              <a:t> (FOAM)</a:t>
            </a:r>
          </a:p>
          <a:p>
            <a:pPr lvl="1"/>
            <a:r>
              <a:rPr lang="en-CA" dirty="0" smtClean="0"/>
              <a:t>Mercator (PSY3)</a:t>
            </a:r>
          </a:p>
          <a:p>
            <a:pPr lvl="1"/>
            <a:r>
              <a:rPr lang="en-CA" dirty="0" smtClean="0"/>
              <a:t>CMC (GIOPS)</a:t>
            </a:r>
          </a:p>
          <a:p>
            <a:pPr lvl="1"/>
            <a:r>
              <a:rPr lang="en-CA" dirty="0" smtClean="0"/>
              <a:t>US Navy (RTOFS)</a:t>
            </a:r>
          </a:p>
          <a:p>
            <a:pPr lvl="1"/>
            <a:r>
              <a:rPr lang="en-CA" dirty="0" err="1" smtClean="0"/>
              <a:t>Aus</a:t>
            </a:r>
            <a:r>
              <a:rPr lang="en-CA" dirty="0" smtClean="0"/>
              <a:t> </a:t>
            </a:r>
            <a:r>
              <a:rPr lang="en-CA" dirty="0" err="1" smtClean="0"/>
              <a:t>BofM</a:t>
            </a:r>
            <a:r>
              <a:rPr lang="en-CA" dirty="0" smtClean="0"/>
              <a:t> (</a:t>
            </a:r>
            <a:r>
              <a:rPr lang="en-CA" dirty="0" err="1" smtClean="0"/>
              <a:t>OceanMAPS</a:t>
            </a:r>
            <a:r>
              <a:rPr lang="en-CA" dirty="0" smtClean="0"/>
              <a:t>)</a:t>
            </a:r>
            <a:endParaRPr lang="en-US" dirty="0" smtClean="0"/>
          </a:p>
          <a:p>
            <a:r>
              <a:rPr lang="en-CA" dirty="0" smtClean="0">
                <a:solidFill>
                  <a:srgbClr val="0070C0"/>
                </a:solidFill>
              </a:rPr>
              <a:t>Near real-time comparison against shared data sets:</a:t>
            </a:r>
          </a:p>
          <a:p>
            <a:pPr lvl="1"/>
            <a:r>
              <a:rPr lang="en-CA" dirty="0" smtClean="0"/>
              <a:t>Sea level anomaly</a:t>
            </a:r>
          </a:p>
          <a:p>
            <a:pPr lvl="1"/>
            <a:r>
              <a:rPr lang="en-CA" dirty="0" smtClean="0"/>
              <a:t>In situ </a:t>
            </a:r>
            <a:r>
              <a:rPr lang="en-CA" dirty="0" err="1" smtClean="0"/>
              <a:t>obs</a:t>
            </a:r>
            <a:r>
              <a:rPr lang="en-CA" dirty="0" smtClean="0"/>
              <a:t> (T&amp;S)</a:t>
            </a:r>
          </a:p>
          <a:p>
            <a:pPr lvl="1"/>
            <a:r>
              <a:rPr lang="en-CA" dirty="0" smtClean="0"/>
              <a:t>Sea surface temperature</a:t>
            </a:r>
          </a:p>
        </p:txBody>
      </p:sp>
      <p:pic>
        <p:nvPicPr>
          <p:cNvPr id="4" name="Picture 401" descr="ltplot_Global_Ocean_stats_SST_drifter_anomaly_correl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357" y="1540297"/>
            <a:ext cx="3775075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98" descr="proplot_Global_Ocean_stats_profile_salinity_RMS_bi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880" y="1988840"/>
            <a:ext cx="3911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10" descr="ltplot_Global_Ocean_stats_SLA_all_correl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431" y="2491921"/>
            <a:ext cx="3775075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-612775" y="125413"/>
            <a:ext cx="6573838" cy="1143000"/>
          </a:xfrm>
        </p:spPr>
        <p:txBody>
          <a:bodyPr/>
          <a:lstStyle/>
          <a:p>
            <a:pPr algn="ctr"/>
            <a:r>
              <a:rPr lang="fr-CA" sz="3200"/>
              <a:t>Environmental Emergency Response</a:t>
            </a:r>
            <a:endParaRPr lang="en-US" sz="3200"/>
          </a:p>
        </p:txBody>
      </p:sp>
      <p:pic>
        <p:nvPicPr>
          <p:cNvPr id="74755" name="Picture 4" descr="MarineDrift_150perCurrents_1perWind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4038600" cy="3481388"/>
          </a:xfrm>
          <a:noFill/>
        </p:spPr>
      </p:pic>
      <p:pic>
        <p:nvPicPr>
          <p:cNvPr id="71685" name="Picture 8" descr="344806-tsunami-debr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115890"/>
            <a:ext cx="29464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ebris_2012_03_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7" y="1917702"/>
            <a:ext cx="50768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381876" y="3213100"/>
            <a:ext cx="142875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0" tIns="45711" rIns="91420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451725" y="1773240"/>
            <a:ext cx="2159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lIns="91420" tIns="45711" rIns="91420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  <p:sp>
        <p:nvSpPr>
          <p:cNvPr id="74760" name="Text Placeholder 5"/>
          <p:cNvSpPr>
            <a:spLocks noGrp="1"/>
          </p:cNvSpPr>
          <p:nvPr>
            <p:ph type="body" sz="half" idx="1"/>
          </p:nvPr>
        </p:nvSpPr>
        <p:spPr>
          <a:xfrm>
            <a:off x="604838" y="1600202"/>
            <a:ext cx="4038600" cy="4525963"/>
          </a:xfrm>
        </p:spPr>
        <p:txBody>
          <a:bodyPr/>
          <a:lstStyle/>
          <a:p>
            <a:r>
              <a:rPr lang="fr-CA" smtClean="0"/>
              <a:t>Search and Rescue</a:t>
            </a:r>
          </a:p>
          <a:p>
            <a:r>
              <a:rPr lang="fr-CA" smtClean="0"/>
              <a:t>Oil spills</a:t>
            </a:r>
          </a:p>
          <a:p>
            <a:r>
              <a:rPr lang="fr-CA" smtClean="0"/>
              <a:t>Drift of pollutants</a:t>
            </a:r>
          </a:p>
          <a:p>
            <a:r>
              <a:rPr lang="fr-CA" smtClean="0"/>
              <a:t>Risk assessment</a:t>
            </a:r>
          </a:p>
          <a:p>
            <a:pPr lvl="1"/>
            <a:r>
              <a:rPr lang="fr-CA" smtClean="0"/>
              <a:t>« What if? » scenarios</a:t>
            </a:r>
          </a:p>
          <a:p>
            <a:r>
              <a:rPr lang="fr-CA" smtClean="0"/>
              <a:t>Example:</a:t>
            </a:r>
          </a:p>
          <a:p>
            <a:pPr lvl="1"/>
            <a:r>
              <a:rPr lang="fr-CA" smtClean="0"/>
              <a:t>Drift projection of debris from 2011 Japanese Tsunami</a:t>
            </a:r>
            <a:endParaRPr lang="en-US" smtClean="0"/>
          </a:p>
        </p:txBody>
      </p:sp>
      <p:pic>
        <p:nvPicPr>
          <p:cNvPr id="13" name="Picture 4" descr="nat_po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1341440"/>
            <a:ext cx="394176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2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Regional Ice-Ocean Prediction System</a:t>
            </a:r>
            <a:endParaRPr lang="en-US" sz="3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4402138" cy="4525963"/>
          </a:xfrm>
        </p:spPr>
        <p:txBody>
          <a:bodyPr/>
          <a:lstStyle/>
          <a:p>
            <a:r>
              <a:rPr lang="fr-CA" dirty="0" smtClean="0"/>
              <a:t>Couple RIPS to NEMO</a:t>
            </a:r>
          </a:p>
          <a:p>
            <a:pPr lvl="1"/>
            <a:r>
              <a:rPr lang="fr-CA" dirty="0" smtClean="0"/>
              <a:t>3-8km </a:t>
            </a:r>
            <a:r>
              <a:rPr lang="fr-CA" dirty="0" err="1" smtClean="0"/>
              <a:t>Arctic</a:t>
            </a:r>
            <a:r>
              <a:rPr lang="en-US" dirty="0" smtClean="0"/>
              <a:t>/</a:t>
            </a:r>
            <a:r>
              <a:rPr lang="en-US" dirty="0" err="1" smtClean="0"/>
              <a:t>N.Atl</a:t>
            </a:r>
            <a:r>
              <a:rPr lang="en-US" dirty="0" smtClean="0"/>
              <a:t> configuration (CREG12)</a:t>
            </a:r>
          </a:p>
          <a:p>
            <a:r>
              <a:rPr lang="en-US" dirty="0" smtClean="0"/>
              <a:t>SAM2 ocean assimilation (SEEK) with 3DVar ice assimilation</a:t>
            </a:r>
          </a:p>
          <a:p>
            <a:r>
              <a:rPr lang="en-US" dirty="0" smtClean="0"/>
              <a:t>Expected experimental implementation </a:t>
            </a:r>
            <a:r>
              <a:rPr lang="en-US" dirty="0"/>
              <a:t>of forecast system for </a:t>
            </a:r>
            <a:r>
              <a:rPr lang="en-US" dirty="0" smtClean="0"/>
              <a:t>March 2014</a:t>
            </a:r>
          </a:p>
        </p:txBody>
      </p:sp>
      <p:pic>
        <p:nvPicPr>
          <p:cNvPr id="7172" name="Picture 6" descr="movie_sstice_day2_52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412875"/>
            <a:ext cx="44735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Regional Ice-Ocean Prediction System</a:t>
            </a:r>
            <a:endParaRPr lang="en-US" sz="32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4402138" cy="4525963"/>
          </a:xfrm>
        </p:spPr>
        <p:txBody>
          <a:bodyPr/>
          <a:lstStyle/>
          <a:p>
            <a:r>
              <a:rPr lang="fr-CA" dirty="0" smtClean="0"/>
              <a:t>Couple RIPS to NEMO</a:t>
            </a:r>
          </a:p>
          <a:p>
            <a:pPr lvl="1"/>
            <a:r>
              <a:rPr lang="fr-CA" dirty="0" smtClean="0"/>
              <a:t>3-8km </a:t>
            </a:r>
            <a:r>
              <a:rPr lang="fr-CA" dirty="0" err="1" smtClean="0"/>
              <a:t>Arctic</a:t>
            </a:r>
            <a:r>
              <a:rPr lang="en-US" dirty="0" smtClean="0"/>
              <a:t>/</a:t>
            </a:r>
            <a:r>
              <a:rPr lang="en-US" dirty="0" err="1" smtClean="0"/>
              <a:t>N.Atl</a:t>
            </a:r>
            <a:r>
              <a:rPr lang="en-US" dirty="0" smtClean="0"/>
              <a:t> configuration (CREG12)</a:t>
            </a:r>
          </a:p>
          <a:p>
            <a:r>
              <a:rPr lang="en-US" dirty="0" smtClean="0"/>
              <a:t>SAM2 ocean assimilation (SEEK) with 3DVar ice assimilation</a:t>
            </a:r>
          </a:p>
          <a:p>
            <a:r>
              <a:rPr lang="en-US" dirty="0" smtClean="0"/>
              <a:t>Expected experimental implementation of forecast system for March 2014</a:t>
            </a:r>
          </a:p>
        </p:txBody>
      </p:sp>
      <p:pic>
        <p:nvPicPr>
          <p:cNvPr id="8196" name="Picture 4" descr="movie_sstice_day2_52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412875"/>
            <a:ext cx="44735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resolution_arctic12_mas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9238" r="166"/>
          <a:stretch>
            <a:fillRect/>
          </a:stretch>
        </p:blipFill>
        <p:spPr bwMode="auto">
          <a:xfrm>
            <a:off x="4716463" y="1528765"/>
            <a:ext cx="42132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8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METAREA Integrated Marine Prediction System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51943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CC"/>
                </a:solidFill>
              </a:rPr>
              <a:t>Coupled atmosphere-ice-ocean-wave-snow model</a:t>
            </a:r>
          </a:p>
          <a:p>
            <a:pPr lvl="1" eaLnBrk="1" hangingPunct="1"/>
            <a:r>
              <a:rPr lang="en-US" dirty="0" smtClean="0"/>
              <a:t>GEM (15km), NEMO-CICE(3-8km), WW3</a:t>
            </a:r>
          </a:p>
          <a:p>
            <a:pPr lvl="1" eaLnBrk="1" hangingPunct="1"/>
            <a:r>
              <a:rPr lang="en-US" dirty="0" smtClean="0"/>
              <a:t>2-3 day forecasts</a:t>
            </a:r>
          </a:p>
          <a:p>
            <a:pPr eaLnBrk="1" hangingPunct="1"/>
            <a:r>
              <a:rPr lang="en-US" dirty="0" smtClean="0">
                <a:solidFill>
                  <a:srgbClr val="0066CC"/>
                </a:solidFill>
              </a:rPr>
              <a:t>Expected implementation:</a:t>
            </a:r>
          </a:p>
          <a:p>
            <a:pPr lvl="1" eaLnBrk="1" hangingPunct="1"/>
            <a:r>
              <a:rPr lang="en-US" dirty="0" smtClean="0"/>
              <a:t>March 2015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3187" name="Picture 4" descr="Grille_regIPY_lam649x6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038602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4419600" y="4148138"/>
            <a:ext cx="2286000" cy="35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</a:rPr>
              <a:t>GEM </a:t>
            </a:r>
            <a:r>
              <a:rPr lang="en-US" b="1" dirty="0" smtClean="0">
                <a:solidFill>
                  <a:srgbClr val="000000"/>
                </a:solidFill>
              </a:rPr>
              <a:t>REPS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3189" name="TextBox 9"/>
          <p:cNvSpPr txBox="1">
            <a:spLocks noChangeArrowheads="1"/>
          </p:cNvSpPr>
          <p:nvPr/>
        </p:nvSpPr>
        <p:spPr bwMode="auto">
          <a:xfrm>
            <a:off x="4724400" y="4479927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DejaVu Sans"/>
              </a:rPr>
              <a:t>15km</a:t>
            </a:r>
          </a:p>
        </p:txBody>
      </p:sp>
      <p:pic>
        <p:nvPicPr>
          <p:cNvPr id="93190" name="Picture 7" descr="day_one_vsurf_OB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91"/>
          <a:stretch>
            <a:fillRect/>
          </a:stretch>
        </p:blipFill>
        <p:spPr bwMode="auto">
          <a:xfrm>
            <a:off x="6380163" y="3357565"/>
            <a:ext cx="27638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AutoShape 8"/>
          <p:cNvSpPr>
            <a:spLocks noChangeArrowheads="1"/>
          </p:cNvSpPr>
          <p:nvPr/>
        </p:nvSpPr>
        <p:spPr bwMode="auto">
          <a:xfrm>
            <a:off x="5651500" y="4795839"/>
            <a:ext cx="1225550" cy="288925"/>
          </a:xfrm>
          <a:prstGeom prst="leftRightArrow">
            <a:avLst>
              <a:gd name="adj1" fmla="val 50000"/>
              <a:gd name="adj2" fmla="val 8483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3192" name="Picture 9" descr="PROPOSED METEOROLOGICAL MONITORING INFRASTRUCTURE 8 sites v2___2010-05-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81113"/>
            <a:ext cx="26876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10"/>
          <p:cNvSpPr txBox="1">
            <a:spLocks noChangeArrowheads="1"/>
          </p:cNvSpPr>
          <p:nvPr/>
        </p:nvSpPr>
        <p:spPr bwMode="auto">
          <a:xfrm>
            <a:off x="6156327" y="6237288"/>
            <a:ext cx="1447800" cy="35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CA" b="1">
                <a:solidFill>
                  <a:srgbClr val="3366CC"/>
                </a:solidFill>
              </a:rPr>
              <a:t>CREG12</a:t>
            </a:r>
            <a:endParaRPr lang="en-US" b="1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7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Overview of environmental prediction systems</a:t>
            </a:r>
            <a:endParaRPr lang="en-CA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6" y="1412776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dirty="0" err="1" smtClean="0">
                <a:solidFill>
                  <a:srgbClr val="0066FF"/>
                </a:solidFill>
              </a:rPr>
              <a:t>Current</a:t>
            </a:r>
            <a:r>
              <a:rPr lang="fr-CA" sz="2000" dirty="0" smtClean="0">
                <a:solidFill>
                  <a:srgbClr val="0066FF"/>
                </a:solidFill>
              </a:rPr>
              <a:t> </a:t>
            </a:r>
            <a:r>
              <a:rPr lang="fr-CA" sz="2000" dirty="0" err="1" smtClean="0">
                <a:solidFill>
                  <a:srgbClr val="0066FF"/>
                </a:solidFill>
              </a:rPr>
              <a:t>systems</a:t>
            </a:r>
            <a:r>
              <a:rPr lang="fr-CA" sz="2000" dirty="0" smtClean="0">
                <a:solidFill>
                  <a:srgbClr val="0066FF"/>
                </a:solidFill>
              </a:rPr>
              <a:t>:</a:t>
            </a:r>
          </a:p>
          <a:p>
            <a:pPr eaLnBrk="1" hangingPunct="1"/>
            <a:r>
              <a:rPr lang="fr-CA" sz="2000" dirty="0" smtClean="0"/>
              <a:t>Gulf of St. Lawrence </a:t>
            </a:r>
            <a:r>
              <a:rPr lang="fr-CA" sz="2000" dirty="0" err="1" smtClean="0"/>
              <a:t>Coupled</a:t>
            </a:r>
            <a:r>
              <a:rPr lang="fr-CA" sz="2000" dirty="0" smtClean="0"/>
              <a:t> </a:t>
            </a:r>
            <a:r>
              <a:rPr lang="fr-CA" sz="2000" dirty="0" err="1" smtClean="0"/>
              <a:t>Forecasting</a:t>
            </a:r>
            <a:r>
              <a:rPr lang="fr-CA" sz="2000" dirty="0" smtClean="0"/>
              <a:t> System</a:t>
            </a:r>
          </a:p>
          <a:p>
            <a:pPr eaLnBrk="1" hangingPunct="1"/>
            <a:r>
              <a:rPr lang="fr-CA" sz="2000" dirty="0" err="1" smtClean="0"/>
              <a:t>Regional</a:t>
            </a:r>
            <a:r>
              <a:rPr lang="fr-CA" sz="2000" dirty="0" smtClean="0"/>
              <a:t> </a:t>
            </a:r>
            <a:r>
              <a:rPr lang="fr-CA" sz="2000" dirty="0" err="1" smtClean="0"/>
              <a:t>Ice</a:t>
            </a:r>
            <a:r>
              <a:rPr lang="fr-CA" sz="2000" dirty="0" smtClean="0"/>
              <a:t> </a:t>
            </a:r>
            <a:r>
              <a:rPr lang="fr-CA" sz="2000" dirty="0" err="1" smtClean="0"/>
              <a:t>Prediction</a:t>
            </a:r>
            <a:r>
              <a:rPr lang="fr-CA" sz="2000" dirty="0" smtClean="0"/>
              <a:t> System for </a:t>
            </a:r>
            <a:r>
              <a:rPr lang="fr-CA" sz="2000" dirty="0" err="1" smtClean="0"/>
              <a:t>North</a:t>
            </a:r>
            <a:r>
              <a:rPr lang="fr-CA" sz="2000" dirty="0" smtClean="0"/>
              <a:t> </a:t>
            </a:r>
            <a:r>
              <a:rPr lang="fr-CA" sz="2000" dirty="0" err="1" smtClean="0"/>
              <a:t>America</a:t>
            </a:r>
            <a:endParaRPr lang="fr-CA" sz="2000" dirty="0" smtClean="0"/>
          </a:p>
          <a:p>
            <a:pPr eaLnBrk="1" hangingPunct="1"/>
            <a:r>
              <a:rPr lang="fr-CA" sz="2000" dirty="0" smtClean="0"/>
              <a:t>Global </a:t>
            </a:r>
            <a:r>
              <a:rPr lang="fr-CA" sz="2000" dirty="0" err="1" smtClean="0"/>
              <a:t>Ice-Ocean</a:t>
            </a:r>
            <a:r>
              <a:rPr lang="fr-CA" sz="2000" dirty="0" smtClean="0"/>
              <a:t> </a:t>
            </a:r>
            <a:r>
              <a:rPr lang="fr-CA" sz="2000" dirty="0" err="1" smtClean="0"/>
              <a:t>Prediction</a:t>
            </a:r>
            <a:r>
              <a:rPr lang="fr-CA" sz="2000" dirty="0" smtClean="0"/>
              <a:t> System</a:t>
            </a:r>
          </a:p>
          <a:p>
            <a:pPr marL="0" indent="0" eaLnBrk="1" hangingPunct="1">
              <a:buNone/>
            </a:pPr>
            <a:endParaRPr lang="fr-CA" sz="2000" dirty="0"/>
          </a:p>
          <a:p>
            <a:pPr marL="0" indent="0" eaLnBrk="1" hangingPunct="1">
              <a:buNone/>
            </a:pPr>
            <a:r>
              <a:rPr lang="fr-CA" sz="2000" dirty="0" err="1" smtClean="0">
                <a:solidFill>
                  <a:srgbClr val="0066FF"/>
                </a:solidFill>
              </a:rPr>
              <a:t>Systems</a:t>
            </a:r>
            <a:r>
              <a:rPr lang="fr-CA" sz="2000" dirty="0" smtClean="0">
                <a:solidFill>
                  <a:srgbClr val="0066FF"/>
                </a:solidFill>
              </a:rPr>
              <a:t> in </a:t>
            </a:r>
            <a:r>
              <a:rPr lang="fr-CA" sz="2000" dirty="0" err="1" smtClean="0">
                <a:solidFill>
                  <a:srgbClr val="0066FF"/>
                </a:solidFill>
              </a:rPr>
              <a:t>development</a:t>
            </a:r>
            <a:endParaRPr lang="fr-CA" sz="2000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fr-CA" sz="2000" dirty="0" err="1" smtClean="0"/>
              <a:t>Regional</a:t>
            </a:r>
            <a:r>
              <a:rPr lang="fr-CA" sz="2000" dirty="0" smtClean="0"/>
              <a:t> </a:t>
            </a:r>
            <a:r>
              <a:rPr lang="fr-CA" sz="2000" dirty="0" err="1" smtClean="0"/>
              <a:t>Ice-Ocean</a:t>
            </a:r>
            <a:r>
              <a:rPr lang="fr-CA" sz="2000" dirty="0" smtClean="0"/>
              <a:t> </a:t>
            </a:r>
            <a:r>
              <a:rPr lang="fr-CA" sz="2000" dirty="0" err="1" smtClean="0"/>
              <a:t>Prediction</a:t>
            </a:r>
            <a:r>
              <a:rPr lang="fr-CA" sz="2000" dirty="0" smtClean="0"/>
              <a:t> System</a:t>
            </a:r>
          </a:p>
          <a:p>
            <a:pPr lvl="1" eaLnBrk="1" hangingPunct="1"/>
            <a:r>
              <a:rPr lang="fr-CA" sz="1600" dirty="0" smtClean="0"/>
              <a:t>CREG36 East and West</a:t>
            </a:r>
          </a:p>
          <a:p>
            <a:pPr lvl="1" eaLnBrk="1" hangingPunct="1"/>
            <a:r>
              <a:rPr lang="fr-CA" sz="1600" dirty="0" smtClean="0"/>
              <a:t>FVCOM </a:t>
            </a:r>
            <a:r>
              <a:rPr lang="fr-CA" sz="1600" dirty="0" err="1" smtClean="0"/>
              <a:t>west</a:t>
            </a:r>
            <a:endParaRPr lang="fr-CA" sz="1600" dirty="0" smtClean="0"/>
          </a:p>
          <a:p>
            <a:pPr eaLnBrk="1" hangingPunct="1"/>
            <a:r>
              <a:rPr lang="en-CA" sz="2000" dirty="0" smtClean="0"/>
              <a:t>Coupled Regional Ensemble Prediction System</a:t>
            </a:r>
          </a:p>
          <a:p>
            <a:pPr eaLnBrk="1" hangingPunct="1"/>
            <a:r>
              <a:rPr lang="en-CA" sz="2000" dirty="0" smtClean="0"/>
              <a:t>Coupled Global Ensemble Prediction System</a:t>
            </a:r>
          </a:p>
          <a:p>
            <a:pPr eaLnBrk="1" hangingPunct="1"/>
            <a:r>
              <a:rPr lang="en-CA" sz="2000" dirty="0" smtClean="0"/>
              <a:t>Monthly forecasting system</a:t>
            </a:r>
          </a:p>
          <a:p>
            <a:pPr eaLnBrk="1" hangingPunct="1"/>
            <a:r>
              <a:rPr lang="en-CA" sz="2000" dirty="0" smtClean="0"/>
              <a:t>Seasonal forecasting system</a:t>
            </a:r>
          </a:p>
        </p:txBody>
      </p:sp>
    </p:spTree>
    <p:extLst>
      <p:ext uri="{BB962C8B-B14F-4D97-AF65-F5344CB8AC3E}">
        <p14:creationId xmlns:p14="http://schemas.microsoft.com/office/powerpoint/2010/main" val="13032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6016" y="116632"/>
            <a:ext cx="4343728" cy="373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274" y="260648"/>
            <a:ext cx="4092208" cy="340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en-CA" sz="3200" dirty="0"/>
              <a:t>Multi-annual forced runs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6"/>
            <a:ext cx="4343072" cy="4641379"/>
          </a:xfrm>
        </p:spPr>
        <p:txBody>
          <a:bodyPr/>
          <a:lstStyle/>
          <a:p>
            <a:r>
              <a:rPr lang="en-CA" dirty="0" smtClean="0"/>
              <a:t>5 </a:t>
            </a:r>
            <a:r>
              <a:rPr lang="en-CA" dirty="0" err="1" smtClean="0"/>
              <a:t>Hindcasts</a:t>
            </a:r>
            <a:r>
              <a:rPr lang="en-CA" dirty="0" smtClean="0"/>
              <a:t> over 2002-2011 now completed</a:t>
            </a:r>
          </a:p>
          <a:p>
            <a:r>
              <a:rPr lang="en-CA" dirty="0" smtClean="0"/>
              <a:t>Detailed evaluation of:</a:t>
            </a:r>
          </a:p>
          <a:p>
            <a:pPr lvl="1"/>
            <a:r>
              <a:rPr lang="en-CA" dirty="0" smtClean="0"/>
              <a:t>water mass properties</a:t>
            </a:r>
          </a:p>
          <a:p>
            <a:pPr lvl="1"/>
            <a:r>
              <a:rPr lang="en-CA" dirty="0" smtClean="0"/>
              <a:t>freshwater storage</a:t>
            </a:r>
          </a:p>
          <a:p>
            <a:pPr lvl="1"/>
            <a:r>
              <a:rPr lang="en-CA" dirty="0" smtClean="0"/>
              <a:t>circulation</a:t>
            </a:r>
          </a:p>
          <a:p>
            <a:pPr lvl="1"/>
            <a:r>
              <a:rPr lang="en-CA" dirty="0" smtClean="0"/>
              <a:t>ice area, thickness and drift</a:t>
            </a:r>
          </a:p>
          <a:p>
            <a:r>
              <a:rPr lang="en-CA" dirty="0" smtClean="0"/>
              <a:t>Beginning work on high-resolution analysis system for CREG12 in collaboration with Mercator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3854472"/>
            <a:ext cx="4021160" cy="295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073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5" t="9886" b="9162"/>
          <a:stretch/>
        </p:blipFill>
        <p:spPr bwMode="auto">
          <a:xfrm>
            <a:off x="4082400" y="428800"/>
            <a:ext cx="4911840" cy="555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638241" y="740257"/>
            <a:ext cx="1440" cy="4977163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082400" y="1384004"/>
            <a:ext cx="4354560" cy="1441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082400" y="5173042"/>
            <a:ext cx="4354560" cy="1440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145763" y="2847196"/>
            <a:ext cx="62496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879680" y="564559"/>
            <a:ext cx="1440" cy="832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879680" y="5128395"/>
            <a:ext cx="1440" cy="10369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82400" y="4681948"/>
            <a:ext cx="4354560" cy="1441"/>
          </a:xfrm>
          <a:prstGeom prst="line">
            <a:avLst/>
          </a:prstGeom>
          <a:noFill/>
          <a:ln w="3672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CREG12 Extension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1" y="1600202"/>
            <a:ext cx="3688561" cy="4525963"/>
          </a:xfrm>
        </p:spPr>
        <p:txBody>
          <a:bodyPr/>
          <a:lstStyle/>
          <a:p>
            <a:r>
              <a:rPr lang="en-CA" dirty="0" smtClean="0"/>
              <a:t>Considering how to extend the CREG12 grid into Pacific </a:t>
            </a:r>
          </a:p>
          <a:p>
            <a:pPr lvl="1"/>
            <a:r>
              <a:rPr lang="en-CA" dirty="0" smtClean="0"/>
              <a:t>How far south is required?</a:t>
            </a:r>
          </a:p>
          <a:p>
            <a:r>
              <a:rPr lang="en-CA" dirty="0" smtClean="0"/>
              <a:t>Possible extension in Atlantic as well</a:t>
            </a:r>
          </a:p>
          <a:p>
            <a:pPr lvl="1"/>
            <a:r>
              <a:rPr lang="en-CA" dirty="0" smtClean="0"/>
              <a:t>Improve Gulf Stream separation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1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17"/>
          <p:cNvSpPr txBox="1">
            <a:spLocks noChangeArrowheads="1"/>
          </p:cNvSpPr>
          <p:nvPr/>
        </p:nvSpPr>
        <p:spPr bwMode="auto">
          <a:xfrm>
            <a:off x="179388" y="188913"/>
            <a:ext cx="58464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3200" b="1" i="1" dirty="0" smtClean="0">
                <a:solidFill>
                  <a:srgbClr val="FF0000"/>
                </a:solidFill>
                <a:latin typeface="Comic Sans MS" pitchFamily="66" charset="0"/>
              </a:rPr>
              <a:t>FVCOM </a:t>
            </a:r>
            <a:r>
              <a:rPr lang="fr-CA" sz="3200" b="1" i="1" dirty="0" err="1" smtClean="0">
                <a:solidFill>
                  <a:srgbClr val="FF0000"/>
                </a:solidFill>
                <a:latin typeface="Comic Sans MS" pitchFamily="66" charset="0"/>
              </a:rPr>
              <a:t>Region</a:t>
            </a:r>
            <a:r>
              <a:rPr lang="fr-CA" sz="3200" b="1" i="1" dirty="0" smtClean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fr-CA" sz="3200" b="1" i="1" dirty="0" err="1" smtClean="0">
                <a:solidFill>
                  <a:srgbClr val="FF0000"/>
                </a:solidFill>
                <a:latin typeface="Comic Sans MS" pitchFamily="66" charset="0"/>
              </a:rPr>
              <a:t>Interest</a:t>
            </a:r>
            <a:r>
              <a:rPr lang="fr-CA" dirty="0" smtClean="0"/>
              <a:t>….</a:t>
            </a:r>
            <a:endParaRPr lang="fr-CA" dirty="0"/>
          </a:p>
          <a:p>
            <a:pPr eaLnBrk="1" hangingPunct="1"/>
            <a:endParaRPr lang="en-US" dirty="0"/>
          </a:p>
        </p:txBody>
      </p:sp>
      <p:grpSp>
        <p:nvGrpSpPr>
          <p:cNvPr id="2051" name="Groupe 37"/>
          <p:cNvGrpSpPr>
            <a:grpSpLocks/>
          </p:cNvGrpSpPr>
          <p:nvPr/>
        </p:nvGrpSpPr>
        <p:grpSpPr bwMode="auto">
          <a:xfrm>
            <a:off x="900113" y="0"/>
            <a:ext cx="7129462" cy="6900863"/>
            <a:chOff x="899592" y="59638"/>
            <a:chExt cx="7130413" cy="6902282"/>
          </a:xfrm>
        </p:grpSpPr>
        <p:pic>
          <p:nvPicPr>
            <p:cNvPr id="2052" name="Image 4" descr="Hecate_strait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20572"/>
              <a:ext cx="6336704" cy="570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Image 5" descr="Kitima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9638"/>
              <a:ext cx="1369773" cy="245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659810" y="59638"/>
              <a:ext cx="1368608" cy="24325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5435684" y="116800"/>
              <a:ext cx="1224126" cy="14401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5435684" y="1988848"/>
              <a:ext cx="1224126" cy="5033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435684" y="1545844"/>
              <a:ext cx="288964" cy="443004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Ellipse 13"/>
            <p:cNvSpPr>
              <a:spLocks noChangeArrowheads="1"/>
            </p:cNvSpPr>
            <p:nvPr/>
          </p:nvSpPr>
          <p:spPr bwMode="auto">
            <a:xfrm rot="-3152066">
              <a:off x="4522699" y="2120650"/>
              <a:ext cx="1416341" cy="35882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Ellipse 15"/>
            <p:cNvSpPr>
              <a:spLocks noChangeArrowheads="1"/>
            </p:cNvSpPr>
            <p:nvPr/>
          </p:nvSpPr>
          <p:spPr bwMode="auto">
            <a:xfrm rot="-4998574">
              <a:off x="4365528" y="3130513"/>
              <a:ext cx="1098776" cy="53029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 rot="-7616908">
              <a:off x="946241" y="3105973"/>
              <a:ext cx="5222362" cy="248953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61" name="ZoneTexte 19"/>
            <p:cNvSpPr txBox="1">
              <a:spLocks noChangeArrowheads="1"/>
            </p:cNvSpPr>
            <p:nvPr/>
          </p:nvSpPr>
          <p:spPr bwMode="auto">
            <a:xfrm>
              <a:off x="2847714" y="3932347"/>
              <a:ext cx="1151091" cy="82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CA" sz="2400"/>
                <a:t>Hecate</a:t>
              </a:r>
            </a:p>
            <a:p>
              <a:pPr algn="ctr" eaLnBrk="1" hangingPunct="1"/>
              <a:r>
                <a:rPr lang="fr-CA" sz="2400"/>
                <a:t>Strait</a:t>
              </a:r>
              <a:endParaRPr lang="en-US" sz="2400"/>
            </a:p>
          </p:txBody>
        </p:sp>
        <p:sp>
          <p:nvSpPr>
            <p:cNvPr id="2062" name="ZoneTexte 26"/>
            <p:cNvSpPr txBox="1">
              <a:spLocks noChangeArrowheads="1"/>
            </p:cNvSpPr>
            <p:nvPr/>
          </p:nvSpPr>
          <p:spPr bwMode="auto">
            <a:xfrm>
              <a:off x="5224519" y="3284514"/>
              <a:ext cx="1471808" cy="5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CA" sz="1600"/>
                <a:t>Wright Sound </a:t>
              </a:r>
            </a:p>
            <a:p>
              <a:pPr algn="ctr" eaLnBrk="1" hangingPunct="1"/>
              <a:endParaRPr lang="en-US" sz="1600"/>
            </a:p>
          </p:txBody>
        </p:sp>
        <p:sp>
          <p:nvSpPr>
            <p:cNvPr id="2063" name="ZoneTexte 29"/>
            <p:cNvSpPr txBox="1">
              <a:spLocks noChangeArrowheads="1"/>
            </p:cNvSpPr>
            <p:nvPr/>
          </p:nvSpPr>
          <p:spPr bwMode="auto">
            <a:xfrm>
              <a:off x="5219755" y="1125070"/>
              <a:ext cx="882768" cy="3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/>
                <a:t>Kitimat</a:t>
              </a:r>
              <a:endParaRPr lang="en-US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4932380" y="3141610"/>
              <a:ext cx="503304" cy="142904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5" name="ZoneTexte 34"/>
            <p:cNvSpPr txBox="1">
              <a:spLocks noChangeArrowheads="1"/>
            </p:cNvSpPr>
            <p:nvPr/>
          </p:nvSpPr>
          <p:spPr bwMode="auto">
            <a:xfrm>
              <a:off x="3131915" y="1844355"/>
              <a:ext cx="1943359" cy="58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CA" sz="1600"/>
                <a:t>Douglas Channel (90km long)</a:t>
              </a:r>
              <a:endParaRPr lang="en-US" sz="160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4571969" y="2133339"/>
              <a:ext cx="431858" cy="287397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547813" y="908050"/>
            <a:ext cx="1295400" cy="2889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843213" y="1196975"/>
            <a:ext cx="73025" cy="7921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916238" y="1989138"/>
            <a:ext cx="1079500" cy="7921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995738" y="2781300"/>
            <a:ext cx="360362" cy="3603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356100" y="3141663"/>
            <a:ext cx="144463" cy="215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500563" y="3357563"/>
            <a:ext cx="1428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643438" y="3141663"/>
            <a:ext cx="144462" cy="2143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4787900" y="2997200"/>
            <a:ext cx="0" cy="142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4787900" y="2995613"/>
            <a:ext cx="1444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932363" y="2420938"/>
            <a:ext cx="0" cy="574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932363" y="1844675"/>
            <a:ext cx="576262" cy="574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79388" y="5589588"/>
            <a:ext cx="277336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CA" sz="1000">
                <a:solidFill>
                  <a:schemeClr val="folHlink"/>
                </a:solidFill>
              </a:rPr>
              <a:t>Proposed main route (northern)</a:t>
            </a:r>
          </a:p>
          <a:p>
            <a:pPr algn="r"/>
            <a:r>
              <a:rPr lang="en-CA" sz="1000">
                <a:solidFill>
                  <a:schemeClr val="hlink"/>
                </a:solidFill>
              </a:rPr>
              <a:t>Proposed alternate routes (southern</a:t>
            </a:r>
            <a:r>
              <a:rPr lang="en-CA">
                <a:solidFill>
                  <a:schemeClr val="hlink"/>
                </a:solidFill>
              </a:rPr>
              <a:t>)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252413" y="5715000"/>
            <a:ext cx="647700" cy="190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179388" y="5975350"/>
            <a:ext cx="5762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3059113" y="2205038"/>
            <a:ext cx="144462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H="1" flipV="1">
            <a:off x="4859338" y="3573463"/>
            <a:ext cx="1587" cy="2873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4643438" y="3860800"/>
            <a:ext cx="2159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4356100" y="3860800"/>
            <a:ext cx="287338" cy="287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 flipV="1">
            <a:off x="4356100" y="4149725"/>
            <a:ext cx="576263" cy="2447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3059113" y="2636838"/>
            <a:ext cx="1296987" cy="15128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 flipV="1">
            <a:off x="4643438" y="3284538"/>
            <a:ext cx="21590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1116013" y="981075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/>
              <a:t>Dixon Entrance</a:t>
            </a:r>
            <a:endParaRPr lang="en-US"/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3563938" y="2349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A" sz="1200"/>
              <a:t>Principe Channel</a:t>
            </a:r>
            <a:r>
              <a:rPr lang="fr-CA"/>
              <a:t> </a:t>
            </a:r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4140200" y="2708275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859338" y="6381750"/>
            <a:ext cx="2185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800"/>
              <a:t>Coast pilot station at Pine Is. Or Cape Beale</a:t>
            </a:r>
            <a:endParaRPr lang="en-US" sz="800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5003800" y="6165850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2700338" y="981075"/>
            <a:ext cx="14684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800"/>
              <a:t>Coast pilot station at triple Is</a:t>
            </a:r>
            <a:endParaRPr lang="en-US" sz="800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>
            <a:off x="2843213" y="11969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7344780" y="3141663"/>
            <a:ext cx="1418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i="1" dirty="0" err="1" smtClean="0">
                <a:solidFill>
                  <a:srgbClr val="FF0000"/>
                </a:solidFill>
                <a:latin typeface="Comic Sans MS" pitchFamily="66" charset="0"/>
              </a:rPr>
              <a:t>Kemano</a:t>
            </a:r>
            <a:endParaRPr lang="en-CA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 flipV="1">
            <a:off x="6121492" y="2758917"/>
            <a:ext cx="1223288" cy="552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196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GIOPS</a:t>
            </a:r>
          </a:p>
          <a:p>
            <a:pPr lvl="1"/>
            <a:r>
              <a:rPr lang="en-CA" dirty="0" smtClean="0"/>
              <a:t>Weekly analyses and 10day forecasts (2010-present)</a:t>
            </a:r>
          </a:p>
          <a:p>
            <a:pPr lvl="1"/>
            <a:r>
              <a:rPr lang="en-CA" dirty="0" smtClean="0"/>
              <a:t>Daily analyses and 10day forecasts (2011, 2013-present)</a:t>
            </a:r>
          </a:p>
          <a:p>
            <a:r>
              <a:rPr lang="en-CA" dirty="0" smtClean="0"/>
              <a:t>Mercator Glorys2v3 reanalysis</a:t>
            </a:r>
          </a:p>
          <a:p>
            <a:pPr lvl="1"/>
            <a:r>
              <a:rPr lang="en-CA" dirty="0" smtClean="0"/>
              <a:t>3day (or monthly) mean fields for 1992-2011</a:t>
            </a:r>
          </a:p>
          <a:p>
            <a:r>
              <a:rPr lang="en-CA" dirty="0" smtClean="0"/>
              <a:t>RIOPS</a:t>
            </a:r>
          </a:p>
          <a:p>
            <a:pPr lvl="1"/>
            <a:r>
              <a:rPr lang="en-CA" dirty="0" smtClean="0"/>
              <a:t>Standard grid </a:t>
            </a:r>
            <a:r>
              <a:rPr lang="en-CA" dirty="0" err="1" smtClean="0"/>
              <a:t>hindcasts</a:t>
            </a:r>
            <a:r>
              <a:rPr lang="en-CA" dirty="0" smtClean="0"/>
              <a:t> 2002-2011</a:t>
            </a:r>
          </a:p>
          <a:p>
            <a:pPr lvl="1"/>
            <a:r>
              <a:rPr lang="en-CA" dirty="0" smtClean="0"/>
              <a:t>Weekly forecast trials for 2011</a:t>
            </a:r>
          </a:p>
          <a:p>
            <a:pPr lvl="1"/>
            <a:r>
              <a:rPr lang="en-CA" dirty="0" smtClean="0"/>
              <a:t>Extended grid </a:t>
            </a:r>
            <a:r>
              <a:rPr lang="en-CA" dirty="0" err="1" smtClean="0"/>
              <a:t>hindcast</a:t>
            </a:r>
            <a:r>
              <a:rPr lang="en-CA" dirty="0" smtClean="0"/>
              <a:t> could be started at any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4667" y="404664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2400" dirty="0" smtClean="0">
                <a:solidFill>
                  <a:srgbClr val="000099"/>
                </a:solidFill>
              </a:rPr>
              <a:t>Glorys2v3 Ice-ocean Reanalysis (1992-2011)</a:t>
            </a:r>
            <a:endParaRPr lang="fr-FR" altLang="en-US" sz="2400" b="1" dirty="0" smtClean="0">
              <a:solidFill>
                <a:srgbClr val="182955"/>
              </a:solidFill>
            </a:endParaRPr>
          </a:p>
        </p:txBody>
      </p:sp>
      <p:pic>
        <p:nvPicPr>
          <p:cNvPr id="21507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676" y="1700213"/>
            <a:ext cx="39608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676" y="3346450"/>
            <a:ext cx="395922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7259389" y="1335088"/>
            <a:ext cx="14890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2000" b="1" dirty="0" err="1" smtClean="0">
                <a:solidFill>
                  <a:srgbClr val="FF0000"/>
                </a:solidFill>
              </a:rPr>
              <a:t>Rms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misfit</a:t>
            </a:r>
            <a:endParaRPr lang="en-US" altLang="en-US" sz="2000" b="1" dirty="0" smtClean="0">
              <a:solidFill>
                <a:srgbClr val="3333CC"/>
              </a:solidFill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5441602" y="1340768"/>
            <a:ext cx="12906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2000" b="1" dirty="0" smtClean="0">
                <a:solidFill>
                  <a:srgbClr val="FF0000"/>
                </a:solidFill>
              </a:rPr>
              <a:t>Altimetry</a:t>
            </a:r>
            <a:endParaRPr lang="en-US" altLang="en-US" sz="2000" b="1" dirty="0" smtClean="0">
              <a:solidFill>
                <a:srgbClr val="3333CC"/>
              </a:solidFill>
            </a:endParaRPr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4486771" y="3079427"/>
            <a:ext cx="9493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2000" b="1" dirty="0" smtClean="0">
                <a:solidFill>
                  <a:srgbClr val="FF0000"/>
                </a:solidFill>
              </a:rPr>
              <a:t>In-situ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2000" b="1" dirty="0" smtClean="0">
                <a:solidFill>
                  <a:srgbClr val="FF0000"/>
                </a:solidFill>
              </a:rPr>
              <a:t>Temp</a:t>
            </a:r>
            <a:endParaRPr lang="en-US" altLang="en-US" sz="2000" b="1" dirty="0" smtClean="0">
              <a:solidFill>
                <a:srgbClr val="3333CC"/>
              </a:solidFill>
            </a:endParaRPr>
          </a:p>
        </p:txBody>
      </p:sp>
      <p:cxnSp>
        <p:nvCxnSpPr>
          <p:cNvPr id="21515" name="Connecteur droit avec flèche 7"/>
          <p:cNvCxnSpPr>
            <a:cxnSpLocks noChangeShapeType="1"/>
          </p:cNvCxnSpPr>
          <p:nvPr/>
        </p:nvCxnSpPr>
        <p:spPr bwMode="auto">
          <a:xfrm>
            <a:off x="6803901" y="3357563"/>
            <a:ext cx="503237" cy="431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8" name="Text Box 11"/>
          <p:cNvSpPr txBox="1">
            <a:spLocks noChangeArrowheads="1"/>
          </p:cNvSpPr>
          <p:nvPr/>
        </p:nvSpPr>
        <p:spPr bwMode="auto">
          <a:xfrm>
            <a:off x="6219701" y="2708275"/>
            <a:ext cx="1231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1800" b="1" smtClean="0">
                <a:solidFill>
                  <a:srgbClr val="FF0000"/>
                </a:solidFill>
              </a:rPr>
              <a:t>ARGO is getting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4029571" cy="4754563"/>
          </a:xfrm>
        </p:spPr>
        <p:txBody>
          <a:bodyPr/>
          <a:lstStyle/>
          <a:p>
            <a:pPr>
              <a:buFontTx/>
              <a:buChar char="-"/>
            </a:pPr>
            <a:r>
              <a:rPr lang="en-CA" dirty="0" smtClean="0"/>
              <a:t>Reanalysis produced using full SAM2 assimilation system</a:t>
            </a:r>
          </a:p>
          <a:p>
            <a:pPr>
              <a:buFontTx/>
              <a:buChar char="-"/>
            </a:pPr>
            <a:r>
              <a:rPr lang="en-CA" dirty="0" smtClean="0"/>
              <a:t>Essentially the same system as GIOPS with a few added features</a:t>
            </a:r>
          </a:p>
          <a:p>
            <a:pPr>
              <a:buFontTx/>
              <a:buChar char="-"/>
            </a:pPr>
            <a:r>
              <a:rPr lang="en-CA" dirty="0" smtClean="0"/>
              <a:t>Forced by </a:t>
            </a:r>
            <a:r>
              <a:rPr lang="en-CA" dirty="0" err="1" smtClean="0"/>
              <a:t>ERAInterim</a:t>
            </a:r>
            <a:r>
              <a:rPr lang="en-CA" dirty="0" smtClean="0"/>
              <a:t> with corrections to radiation and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845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GIOPS Operational (2014)</a:t>
            </a:r>
          </a:p>
          <a:p>
            <a:r>
              <a:rPr lang="en-CA" dirty="0" smtClean="0"/>
              <a:t>RIOPS Forecast System Experimental (2014)</a:t>
            </a:r>
          </a:p>
          <a:p>
            <a:r>
              <a:rPr lang="en-CA" dirty="0" smtClean="0"/>
              <a:t>RIOPS Analysis System Experimental (2015)</a:t>
            </a:r>
          </a:p>
          <a:p>
            <a:r>
              <a:rPr lang="en-CA" dirty="0" smtClean="0"/>
              <a:t>RIOPS-REPS Coupled Ensemble Forecasts (2015)</a:t>
            </a:r>
          </a:p>
          <a:p>
            <a:r>
              <a:rPr lang="en-CA" dirty="0" smtClean="0"/>
              <a:t>CREG36 East (2015)</a:t>
            </a:r>
          </a:p>
          <a:p>
            <a:r>
              <a:rPr lang="en-CA" dirty="0" smtClean="0"/>
              <a:t>CREG36 Pac-Arc-</a:t>
            </a:r>
            <a:r>
              <a:rPr lang="en-CA" dirty="0" err="1" smtClean="0"/>
              <a:t>Atl</a:t>
            </a:r>
            <a:r>
              <a:rPr lang="en-CA" dirty="0" smtClean="0"/>
              <a:t> ~2018</a:t>
            </a:r>
          </a:p>
          <a:p>
            <a:r>
              <a:rPr lang="en-CA" dirty="0" smtClean="0"/>
              <a:t>FVCOM west (~2018)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1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9"/>
          <a:stretch/>
        </p:blipFill>
        <p:spPr bwMode="auto">
          <a:xfrm>
            <a:off x="1312264" y="1240971"/>
            <a:ext cx="7076160" cy="52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919461" y="1451672"/>
            <a:ext cx="1440" cy="3940254"/>
          </a:xfrm>
          <a:prstGeom prst="line">
            <a:avLst/>
          </a:prstGeom>
          <a:noFill/>
          <a:ln w="3672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26821" y="1353742"/>
            <a:ext cx="2073600" cy="1659054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10501" y="1353742"/>
            <a:ext cx="2073600" cy="829527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endParaRPr lang="en-US"/>
          </a:p>
        </p:txBody>
      </p:sp>
      <p:sp>
        <p:nvSpPr>
          <p:cNvPr id="3" name="Curved Down Arrow 2"/>
          <p:cNvSpPr/>
          <p:nvPr/>
        </p:nvSpPr>
        <p:spPr>
          <a:xfrm>
            <a:off x="3463469" y="116632"/>
            <a:ext cx="2952328" cy="12371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10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Overview of environmental prediction systems</a:t>
            </a:r>
            <a:endParaRPr lang="en-CA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6" y="1412776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dirty="0" err="1" smtClean="0">
                <a:solidFill>
                  <a:srgbClr val="0066FF"/>
                </a:solidFill>
              </a:rPr>
              <a:t>Current</a:t>
            </a:r>
            <a:r>
              <a:rPr lang="fr-CA" sz="2000" dirty="0" smtClean="0">
                <a:solidFill>
                  <a:srgbClr val="0066FF"/>
                </a:solidFill>
              </a:rPr>
              <a:t> </a:t>
            </a:r>
            <a:r>
              <a:rPr lang="fr-CA" sz="2000" dirty="0" err="1" smtClean="0">
                <a:solidFill>
                  <a:srgbClr val="0066FF"/>
                </a:solidFill>
              </a:rPr>
              <a:t>systems</a:t>
            </a:r>
            <a:r>
              <a:rPr lang="fr-CA" sz="2000" dirty="0" smtClean="0">
                <a:solidFill>
                  <a:srgbClr val="0066FF"/>
                </a:solidFill>
              </a:rPr>
              <a:t>:</a:t>
            </a:r>
          </a:p>
          <a:p>
            <a:pPr eaLnBrk="1" hangingPunct="1"/>
            <a:r>
              <a:rPr lang="fr-CA" sz="2000" dirty="0" smtClean="0">
                <a:solidFill>
                  <a:srgbClr val="FF0000"/>
                </a:solidFill>
              </a:rPr>
              <a:t>Gulf of St. Lawrence </a:t>
            </a:r>
            <a:r>
              <a:rPr lang="fr-CA" sz="2000" dirty="0" err="1" smtClean="0">
                <a:solidFill>
                  <a:srgbClr val="FF0000"/>
                </a:solidFill>
              </a:rPr>
              <a:t>Coupled</a:t>
            </a:r>
            <a:r>
              <a:rPr lang="fr-CA" sz="2000" dirty="0" smtClean="0">
                <a:solidFill>
                  <a:srgbClr val="FF0000"/>
                </a:solidFill>
              </a:rPr>
              <a:t> </a:t>
            </a:r>
            <a:r>
              <a:rPr lang="fr-CA" sz="2000" dirty="0" err="1" smtClean="0">
                <a:solidFill>
                  <a:srgbClr val="FF0000"/>
                </a:solidFill>
              </a:rPr>
              <a:t>Forecasting</a:t>
            </a:r>
            <a:r>
              <a:rPr lang="fr-CA" sz="2000" dirty="0" smtClean="0">
                <a:solidFill>
                  <a:srgbClr val="FF0000"/>
                </a:solidFill>
              </a:rPr>
              <a:t> System</a:t>
            </a:r>
          </a:p>
          <a:p>
            <a:pPr eaLnBrk="1" hangingPunct="1"/>
            <a:r>
              <a:rPr lang="fr-CA" sz="2000" dirty="0" err="1" smtClean="0"/>
              <a:t>Regional</a:t>
            </a:r>
            <a:r>
              <a:rPr lang="fr-CA" sz="2000" dirty="0" smtClean="0"/>
              <a:t> </a:t>
            </a:r>
            <a:r>
              <a:rPr lang="fr-CA" sz="2000" dirty="0" err="1" smtClean="0"/>
              <a:t>Ice</a:t>
            </a:r>
            <a:r>
              <a:rPr lang="fr-CA" sz="2000" dirty="0" smtClean="0"/>
              <a:t> </a:t>
            </a:r>
            <a:r>
              <a:rPr lang="fr-CA" sz="2000" dirty="0" err="1" smtClean="0"/>
              <a:t>Prediction</a:t>
            </a:r>
            <a:r>
              <a:rPr lang="fr-CA" sz="2000" dirty="0" smtClean="0"/>
              <a:t> System for </a:t>
            </a:r>
            <a:r>
              <a:rPr lang="fr-CA" sz="2000" dirty="0" err="1" smtClean="0"/>
              <a:t>North</a:t>
            </a:r>
            <a:r>
              <a:rPr lang="fr-CA" sz="2000" dirty="0" smtClean="0"/>
              <a:t> </a:t>
            </a:r>
            <a:r>
              <a:rPr lang="fr-CA" sz="2000" dirty="0" err="1" smtClean="0"/>
              <a:t>America</a:t>
            </a:r>
            <a:endParaRPr lang="fr-CA" sz="2000" dirty="0" smtClean="0"/>
          </a:p>
          <a:p>
            <a:pPr eaLnBrk="1" hangingPunct="1"/>
            <a:r>
              <a:rPr lang="fr-CA" sz="2000" dirty="0" smtClean="0">
                <a:solidFill>
                  <a:srgbClr val="FF0000"/>
                </a:solidFill>
              </a:rPr>
              <a:t>Global </a:t>
            </a:r>
            <a:r>
              <a:rPr lang="fr-CA" sz="2000" dirty="0" err="1" smtClean="0">
                <a:solidFill>
                  <a:srgbClr val="FF0000"/>
                </a:solidFill>
              </a:rPr>
              <a:t>Ice-Ocean</a:t>
            </a:r>
            <a:r>
              <a:rPr lang="fr-CA" sz="2000" dirty="0" smtClean="0">
                <a:solidFill>
                  <a:srgbClr val="FF0000"/>
                </a:solidFill>
              </a:rPr>
              <a:t> </a:t>
            </a:r>
            <a:r>
              <a:rPr lang="fr-CA" sz="2000" dirty="0" err="1" smtClean="0">
                <a:solidFill>
                  <a:srgbClr val="FF0000"/>
                </a:solidFill>
              </a:rPr>
              <a:t>Prediction</a:t>
            </a:r>
            <a:r>
              <a:rPr lang="fr-CA" sz="2000" dirty="0" smtClean="0">
                <a:solidFill>
                  <a:srgbClr val="FF0000"/>
                </a:solidFill>
              </a:rPr>
              <a:t> System</a:t>
            </a:r>
          </a:p>
          <a:p>
            <a:pPr marL="0" indent="0" eaLnBrk="1" hangingPunct="1">
              <a:buNone/>
            </a:pPr>
            <a:endParaRPr lang="fr-CA" sz="2000" dirty="0"/>
          </a:p>
          <a:p>
            <a:pPr marL="0" indent="0" eaLnBrk="1" hangingPunct="1">
              <a:buNone/>
            </a:pPr>
            <a:r>
              <a:rPr lang="fr-CA" sz="2000" dirty="0" err="1" smtClean="0">
                <a:solidFill>
                  <a:srgbClr val="0066FF"/>
                </a:solidFill>
              </a:rPr>
              <a:t>Systems</a:t>
            </a:r>
            <a:r>
              <a:rPr lang="fr-CA" sz="2000" dirty="0" smtClean="0">
                <a:solidFill>
                  <a:srgbClr val="0066FF"/>
                </a:solidFill>
              </a:rPr>
              <a:t> in </a:t>
            </a:r>
            <a:r>
              <a:rPr lang="fr-CA" sz="2000" dirty="0" err="1" smtClean="0">
                <a:solidFill>
                  <a:srgbClr val="0066FF"/>
                </a:solidFill>
              </a:rPr>
              <a:t>development</a:t>
            </a:r>
            <a:endParaRPr lang="fr-CA" sz="2000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fr-CA" sz="2400" dirty="0" err="1" smtClean="0">
                <a:solidFill>
                  <a:srgbClr val="FF0000"/>
                </a:solidFill>
              </a:rPr>
              <a:t>Regional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Ice-Ocean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Prediction</a:t>
            </a:r>
            <a:r>
              <a:rPr lang="fr-CA" sz="2400" dirty="0" smtClean="0">
                <a:solidFill>
                  <a:srgbClr val="FF0000"/>
                </a:solidFill>
              </a:rPr>
              <a:t> System</a:t>
            </a:r>
          </a:p>
          <a:p>
            <a:pPr lvl="1" eaLnBrk="1" hangingPunct="1"/>
            <a:r>
              <a:rPr lang="fr-CA" sz="1600" dirty="0" smtClean="0"/>
              <a:t>CREG36 </a:t>
            </a:r>
            <a:r>
              <a:rPr lang="fr-CA" sz="1600" dirty="0"/>
              <a:t>East and West</a:t>
            </a:r>
          </a:p>
          <a:p>
            <a:pPr lvl="1" eaLnBrk="1" hangingPunct="1"/>
            <a:r>
              <a:rPr lang="fr-CA" sz="1600" dirty="0">
                <a:solidFill>
                  <a:srgbClr val="FF0000"/>
                </a:solidFill>
              </a:rPr>
              <a:t>FVCOM </a:t>
            </a:r>
            <a:r>
              <a:rPr lang="fr-CA" sz="1600" dirty="0" err="1" smtClean="0">
                <a:solidFill>
                  <a:srgbClr val="FF0000"/>
                </a:solidFill>
              </a:rPr>
              <a:t>west</a:t>
            </a:r>
            <a:endParaRPr lang="fr-CA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CA" sz="2000" dirty="0" smtClean="0"/>
              <a:t>Coupled Regional Ensemble Prediction System</a:t>
            </a:r>
          </a:p>
          <a:p>
            <a:pPr eaLnBrk="1" hangingPunct="1"/>
            <a:r>
              <a:rPr lang="en-CA" sz="2000" dirty="0" smtClean="0"/>
              <a:t>Coupled Global Ensemble Prediction System</a:t>
            </a:r>
          </a:p>
          <a:p>
            <a:pPr eaLnBrk="1" hangingPunct="1"/>
            <a:r>
              <a:rPr lang="en-CA" sz="2000" dirty="0" smtClean="0"/>
              <a:t>Monthly forecasting system</a:t>
            </a:r>
          </a:p>
          <a:p>
            <a:pPr eaLnBrk="1" hangingPunct="1"/>
            <a:r>
              <a:rPr lang="en-CA" sz="2000" dirty="0" smtClean="0"/>
              <a:t>Seasonal forecasting system</a:t>
            </a:r>
          </a:p>
        </p:txBody>
      </p:sp>
    </p:spTree>
    <p:extLst>
      <p:ext uri="{BB962C8B-B14F-4D97-AF65-F5344CB8AC3E}">
        <p14:creationId xmlns:p14="http://schemas.microsoft.com/office/powerpoint/2010/main" val="429324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4140200" y="1341440"/>
            <a:ext cx="5003800" cy="496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/>
            <a:r>
              <a:rPr lang="fr-CA" sz="2800"/>
              <a:t>Gulf of St. Lawrence Coupled Atm-Ice-Ocean Forecasting System</a:t>
            </a:r>
            <a:endParaRPr lang="en-US" sz="2800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2"/>
            <a:ext cx="4330700" cy="4525963"/>
          </a:xfrm>
        </p:spPr>
        <p:txBody>
          <a:bodyPr/>
          <a:lstStyle/>
          <a:p>
            <a:r>
              <a:rPr lang="fr-CA" sz="2000">
                <a:solidFill>
                  <a:srgbClr val="0066CC"/>
                </a:solidFill>
              </a:rPr>
              <a:t>Operational since June 2011</a:t>
            </a:r>
          </a:p>
          <a:p>
            <a:pPr lvl="1"/>
            <a:r>
              <a:rPr lang="fr-CA" sz="1800"/>
              <a:t>48 forecast daily at 00Z</a:t>
            </a:r>
          </a:p>
          <a:p>
            <a:r>
              <a:rPr lang="fr-CA" sz="2000">
                <a:solidFill>
                  <a:srgbClr val="0066CC"/>
                </a:solidFill>
              </a:rPr>
              <a:t>Coupled system:</a:t>
            </a:r>
          </a:p>
          <a:p>
            <a:pPr lvl="1"/>
            <a:r>
              <a:rPr lang="fr-CA" sz="1800"/>
              <a:t>Atm: GEM (10km)</a:t>
            </a:r>
          </a:p>
          <a:p>
            <a:pPr lvl="1"/>
            <a:r>
              <a:rPr lang="fr-CA" sz="1800"/>
              <a:t>Ice: CICE (5km)</a:t>
            </a:r>
          </a:p>
          <a:p>
            <a:pPr lvl="1"/>
            <a:r>
              <a:rPr lang="fr-CA" sz="1800"/>
              <a:t>Ocean: MoGSL (5km)</a:t>
            </a:r>
          </a:p>
          <a:p>
            <a:r>
              <a:rPr lang="fr-CA" sz="2000">
                <a:solidFill>
                  <a:srgbClr val="0066CC"/>
                </a:solidFill>
              </a:rPr>
              <a:t>New system </a:t>
            </a:r>
            <a:r>
              <a:rPr lang="fr-CA" sz="1800">
                <a:solidFill>
                  <a:srgbClr val="0066CC"/>
                </a:solidFill>
              </a:rPr>
              <a:t>(in development)</a:t>
            </a:r>
            <a:r>
              <a:rPr lang="fr-CA" sz="2000">
                <a:solidFill>
                  <a:srgbClr val="0066CC"/>
                </a:solidFill>
              </a:rPr>
              <a:t>:</a:t>
            </a:r>
          </a:p>
          <a:p>
            <a:pPr lvl="1"/>
            <a:r>
              <a:rPr lang="fr-CA" sz="1800"/>
              <a:t>GEM (2.5km)</a:t>
            </a:r>
          </a:p>
          <a:p>
            <a:pPr lvl="1"/>
            <a:r>
              <a:rPr lang="fr-CA" sz="1800"/>
              <a:t>NEMO-CICE-WW3 (1km)</a:t>
            </a:r>
          </a:p>
          <a:p>
            <a:pPr lvl="1"/>
            <a:r>
              <a:rPr lang="fr-CA" sz="1800"/>
              <a:t>Including Great Lakes</a:t>
            </a:r>
          </a:p>
          <a:p>
            <a:endParaRPr lang="en-US" sz="2000"/>
          </a:p>
        </p:txBody>
      </p:sp>
      <p:pic>
        <p:nvPicPr>
          <p:cNvPr id="80900" name="Picture 5" descr="2012031000_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2" y="1862138"/>
            <a:ext cx="46355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427538" y="3068639"/>
            <a:ext cx="1008062" cy="371541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FFFFFF"/>
                </a:solidFill>
              </a:rPr>
              <a:t>Sea Ice</a:t>
            </a: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932365" y="1341439"/>
            <a:ext cx="3816350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000000"/>
                </a:solidFill>
              </a:rPr>
              <a:t>Coupled – Uncoupled differences </a:t>
            </a: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6804025" y="3068639"/>
            <a:ext cx="2089150" cy="371541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FFFFFF"/>
                </a:solidFill>
              </a:rPr>
              <a:t>2m Temperature</a:t>
            </a: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8010525" y="5592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6781800" y="431641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新細明體"/>
            </a:endParaRP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732590" y="5613401"/>
            <a:ext cx="1733220" cy="3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新細明體"/>
              </a:rPr>
              <a:t>15km, 58 levels</a:t>
            </a:r>
            <a:endParaRPr lang="en-US" sz="2400" b="1">
              <a:solidFill>
                <a:srgbClr val="FFFFFF"/>
              </a:solidFill>
              <a:latin typeface="新細明體"/>
            </a:endParaRPr>
          </a:p>
        </p:txBody>
      </p:sp>
      <p:pic>
        <p:nvPicPr>
          <p:cNvPr id="80907" name="Picture 12" descr="2012071000_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23050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3" descr="2012071000_0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5" y="4221163"/>
            <a:ext cx="2320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6804025" y="5445127"/>
            <a:ext cx="2089150" cy="371541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FFFFFF"/>
                </a:solidFill>
              </a:rPr>
              <a:t>2m Temperature</a:t>
            </a: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427540" y="5445127"/>
            <a:ext cx="1728787" cy="371541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FFFFFF"/>
                </a:solidFill>
              </a:rPr>
              <a:t>10m Winds</a:t>
            </a: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5580065" y="1916115"/>
            <a:ext cx="1296987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80912" name="Text Box 17"/>
          <p:cNvSpPr txBox="1">
            <a:spLocks noChangeArrowheads="1"/>
          </p:cNvSpPr>
          <p:nvPr/>
        </p:nvSpPr>
        <p:spPr bwMode="auto">
          <a:xfrm>
            <a:off x="5435602" y="1844677"/>
            <a:ext cx="1657350" cy="371541"/>
          </a:xfrm>
          <a:prstGeom prst="rect">
            <a:avLst/>
          </a:prstGeom>
          <a:solidFill>
            <a:schemeClr val="bg1">
              <a:alpha val="32156"/>
            </a:schemeClr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000000"/>
                </a:solidFill>
              </a:rPr>
              <a:t>Mar. 10, 2012</a:t>
            </a: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80913" name="Text Box 18"/>
          <p:cNvSpPr txBox="1">
            <a:spLocks noChangeArrowheads="1"/>
          </p:cNvSpPr>
          <p:nvPr/>
        </p:nvSpPr>
        <p:spPr bwMode="auto">
          <a:xfrm>
            <a:off x="5867400" y="3860802"/>
            <a:ext cx="1657350" cy="371541"/>
          </a:xfrm>
          <a:prstGeom prst="rect">
            <a:avLst/>
          </a:prstGeom>
          <a:solidFill>
            <a:schemeClr val="bg1">
              <a:alpha val="32156"/>
            </a:schemeClr>
          </a:solidFill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fr-CA">
                <a:solidFill>
                  <a:srgbClr val="000000"/>
                </a:solidFill>
              </a:rPr>
              <a:t>Jul. 10, 2012</a:t>
            </a:r>
            <a:endParaRPr kumimoji="1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sz="2400"/>
              <a:t>CONCEPTS Global Ice-Ocean Prediction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2"/>
            <a:ext cx="512291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66CC"/>
                </a:solidFill>
              </a:rPr>
              <a:t>Mercator Ocean Assimilation System (SAM2):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Sea surface temperature (CMC analysis) 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Temperature and salinity profiles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Sea level anomaly from satellite altimeters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66CC"/>
                </a:solidFill>
              </a:rPr>
              <a:t>3DVar Ice analysis: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SSM/I, SSM/IS, ASCAT, CIS charts, </a:t>
            </a:r>
            <a:r>
              <a:rPr lang="en-US" sz="1600" dirty="0" err="1"/>
              <a:t>Radarsat</a:t>
            </a:r>
            <a:r>
              <a:rPr lang="en-US" sz="1600" dirty="0"/>
              <a:t> image analyses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66CC"/>
                </a:solidFill>
              </a:rPr>
              <a:t>Daily blended ice-ocean analysis and 10day forecasts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66CC"/>
                </a:solidFill>
              </a:rPr>
              <a:t>Model configuration: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ORCA025 (~1/4</a:t>
            </a:r>
            <a:r>
              <a:rPr lang="en-US" sz="1600" dirty="0">
                <a:cs typeface="Arial" pitchFamily="34" charset="0"/>
              </a:rPr>
              <a:t>°)</a:t>
            </a:r>
            <a:r>
              <a:rPr lang="en-US" sz="1600" dirty="0"/>
              <a:t>, </a:t>
            </a:r>
            <a:r>
              <a:rPr lang="en-US" sz="1600" dirty="0" smtClean="0"/>
              <a:t>18km around </a:t>
            </a:r>
            <a:r>
              <a:rPr lang="en-US" sz="1600" dirty="0" err="1" smtClean="0"/>
              <a:t>Kitimat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NEMOv3.1++, CICEv4.1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66CC"/>
                </a:solidFill>
              </a:rPr>
              <a:t>Accepted for experimental implementation in June 2013</a:t>
            </a:r>
          </a:p>
          <a:p>
            <a:pPr>
              <a:lnSpc>
                <a:spcPct val="80000"/>
              </a:lnSpc>
            </a:pPr>
            <a:r>
              <a:rPr lang="fr-CA" sz="1800" dirty="0" err="1">
                <a:solidFill>
                  <a:srgbClr val="3366CC"/>
                </a:solidFill>
              </a:rPr>
              <a:t>Purpose</a:t>
            </a:r>
            <a:r>
              <a:rPr lang="fr-CA" sz="1800" dirty="0">
                <a:solidFill>
                  <a:srgbClr val="3366CC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fr-CA" sz="1400" dirty="0" err="1"/>
              <a:t>Boundary</a:t>
            </a:r>
            <a:r>
              <a:rPr lang="fr-CA" sz="1400" dirty="0"/>
              <a:t> conditions for </a:t>
            </a:r>
            <a:r>
              <a:rPr lang="fr-CA" sz="1400" dirty="0" err="1"/>
              <a:t>regional</a:t>
            </a:r>
            <a:r>
              <a:rPr lang="fr-CA" sz="1400" dirty="0"/>
              <a:t> METAREA system</a:t>
            </a:r>
          </a:p>
          <a:p>
            <a:pPr lvl="1">
              <a:lnSpc>
                <a:spcPct val="80000"/>
              </a:lnSpc>
            </a:pPr>
            <a:r>
              <a:rPr lang="fr-CA" sz="1400" dirty="0" err="1"/>
              <a:t>Initialize</a:t>
            </a:r>
            <a:r>
              <a:rPr lang="fr-CA" sz="1400" dirty="0"/>
              <a:t> </a:t>
            </a:r>
            <a:r>
              <a:rPr lang="fr-CA" sz="1400" dirty="0" err="1"/>
              <a:t>seasonal</a:t>
            </a:r>
            <a:r>
              <a:rPr lang="fr-CA" sz="1400" dirty="0"/>
              <a:t> </a:t>
            </a:r>
            <a:r>
              <a:rPr lang="fr-CA" sz="1400" dirty="0" err="1"/>
              <a:t>forecasts</a:t>
            </a:r>
            <a:endParaRPr lang="fr-CA" sz="1400" dirty="0"/>
          </a:p>
          <a:p>
            <a:pPr lvl="1">
              <a:lnSpc>
                <a:spcPct val="80000"/>
              </a:lnSpc>
            </a:pPr>
            <a:r>
              <a:rPr lang="fr-CA" sz="1400" dirty="0"/>
              <a:t>Emergency </a:t>
            </a:r>
            <a:r>
              <a:rPr lang="fr-CA" sz="1400" dirty="0" err="1"/>
              <a:t>response</a:t>
            </a:r>
            <a:endParaRPr lang="fr-CA" sz="1400" dirty="0"/>
          </a:p>
          <a:p>
            <a:pPr lvl="1">
              <a:lnSpc>
                <a:spcPct val="80000"/>
              </a:lnSpc>
            </a:pPr>
            <a:r>
              <a:rPr lang="fr-CA" sz="1400" dirty="0"/>
              <a:t>Global </a:t>
            </a:r>
            <a:r>
              <a:rPr lang="fr-CA" sz="1400" dirty="0" err="1"/>
              <a:t>coupled</a:t>
            </a:r>
            <a:r>
              <a:rPr lang="fr-CA" sz="1400" dirty="0"/>
              <a:t> </a:t>
            </a:r>
            <a:r>
              <a:rPr lang="fr-CA" sz="1400" dirty="0" err="1"/>
              <a:t>forecasting</a:t>
            </a:r>
            <a:endParaRPr lang="en-US" sz="1400" dirty="0"/>
          </a:p>
        </p:txBody>
      </p:sp>
      <p:pic>
        <p:nvPicPr>
          <p:cNvPr id="10244" name="Picture 4" descr="ORCA025_E1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81" b="5525"/>
          <a:stretch>
            <a:fillRect/>
          </a:stretch>
        </p:blipFill>
        <p:spPr bwMode="auto">
          <a:xfrm>
            <a:off x="5791200" y="1524002"/>
            <a:ext cx="3124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ercator-logo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ICEvsLIM_20040217_94-1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664296" cy="27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04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Mercator-Oc</a:t>
            </a:r>
            <a:r>
              <a:rPr lang="en-US" altLang="en-US" smtClean="0">
                <a:cs typeface="Arial" pitchFamily="34" charset="0"/>
              </a:rPr>
              <a:t>é</a:t>
            </a:r>
            <a:r>
              <a:rPr lang="en-US" altLang="en-US" smtClean="0"/>
              <a:t>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557340"/>
            <a:ext cx="4457700" cy="3671887"/>
          </a:xfrm>
        </p:spPr>
        <p:txBody>
          <a:bodyPr/>
          <a:lstStyle/>
          <a:p>
            <a:pPr eaLnBrk="1" hangingPunct="1"/>
            <a:r>
              <a:rPr lang="en-US" altLang="en-US" sz="2000"/>
              <a:t>1/4</a:t>
            </a:r>
            <a:r>
              <a:rPr lang="en-US" altLang="en-US" sz="2000">
                <a:cs typeface="Arial" pitchFamily="34" charset="0"/>
              </a:rPr>
              <a:t>°</a:t>
            </a:r>
            <a:r>
              <a:rPr lang="en-US" altLang="en-US" sz="2000"/>
              <a:t> Global system (PSY3) </a:t>
            </a:r>
          </a:p>
          <a:p>
            <a:pPr lvl="1" eaLnBrk="1" hangingPunct="1"/>
            <a:r>
              <a:rPr lang="en-US" altLang="en-US" sz="1800"/>
              <a:t>Operational since April 2008</a:t>
            </a:r>
          </a:p>
          <a:p>
            <a:pPr eaLnBrk="1" hangingPunct="1"/>
            <a:r>
              <a:rPr lang="en-US" altLang="en-US" sz="2000"/>
              <a:t>1/12° Global system (PSY4)</a:t>
            </a:r>
          </a:p>
          <a:p>
            <a:pPr lvl="1" eaLnBrk="1" hangingPunct="1"/>
            <a:r>
              <a:rPr lang="en-US" altLang="en-US" sz="1800"/>
              <a:t>Operational since Feb. 2011</a:t>
            </a:r>
          </a:p>
          <a:p>
            <a:pPr eaLnBrk="1" hangingPunct="1"/>
            <a:r>
              <a:rPr lang="en-US" altLang="en-US" sz="2000"/>
              <a:t>Produces weekly analysis and 10 day forecasts</a:t>
            </a:r>
          </a:p>
          <a:p>
            <a:pPr eaLnBrk="1" hangingPunct="1"/>
            <a:r>
              <a:rPr lang="en-US" altLang="en-US" sz="2000"/>
              <a:t>Global Forecasting Centre for EU MyOcean project.</a:t>
            </a:r>
          </a:p>
          <a:p>
            <a:pPr eaLnBrk="1" hangingPunct="1"/>
            <a:r>
              <a:rPr lang="en-US" altLang="en-US" sz="2000"/>
              <a:t>Lead member in MyOcean2 to develop European Centre for Ocean Modelling and Prediction (ECOMP)</a:t>
            </a:r>
          </a:p>
        </p:txBody>
      </p:sp>
      <p:pic>
        <p:nvPicPr>
          <p:cNvPr id="26628" name="Picture 5" descr="insitu-model-alti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2" y="1447802"/>
            <a:ext cx="37338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atchwork2merca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962402"/>
            <a:ext cx="34575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Mercator-logo_n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76200"/>
            <a:ext cx="198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2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2" y="274640"/>
            <a:ext cx="8153400" cy="1066800"/>
          </a:xfrm>
        </p:spPr>
        <p:txBody>
          <a:bodyPr lIns="89982" tIns="46790" rIns="89982" bIns="46790"/>
          <a:lstStyle/>
          <a:p>
            <a:pPr defTabSz="457106" eaLnBrk="1" hangingPunct="1">
              <a:buClrTx/>
              <a:tabLst>
                <a:tab pos="0" algn="l"/>
                <a:tab pos="914210" algn="l"/>
                <a:tab pos="1828421" algn="l"/>
                <a:tab pos="2742630" algn="l"/>
                <a:tab pos="3656841" algn="l"/>
                <a:tab pos="4571052" algn="l"/>
                <a:tab pos="5485263" algn="l"/>
                <a:tab pos="6399473" algn="l"/>
                <a:tab pos="7313683" algn="l"/>
                <a:tab pos="8227894" algn="l"/>
                <a:tab pos="9142104" algn="l"/>
                <a:tab pos="10056315" algn="l"/>
              </a:tabLst>
            </a:pPr>
            <a:r>
              <a:rPr lang="en-US" altLang="zh-TW" dirty="0" smtClean="0">
                <a:ea typeface="PMingLiU" pitchFamily="18" charset="-120"/>
                <a:sym typeface="Arial" pitchFamily="34" charset="0"/>
              </a:rPr>
              <a:t>Ocean data assimilation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3351215"/>
            <a:ext cx="4191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50913" y="1506540"/>
            <a:ext cx="8229600" cy="17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600" dirty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Système</a:t>
            </a: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d’Assimilation</a:t>
            </a: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Mercator (SAM) v2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</a:t>
            </a:r>
            <a:r>
              <a:rPr lang="en-US" altLang="zh-TW" dirty="0" smtClean="0">
                <a:solidFill>
                  <a:srgbClr val="3366CC"/>
                </a:solidFill>
                <a:ea typeface="PMingLiU" pitchFamily="18" charset="-120"/>
                <a:sym typeface="Arial" pitchFamily="34" charset="0"/>
              </a:rPr>
              <a:t>SAM2 assimilates :</a:t>
            </a:r>
          </a:p>
          <a:p>
            <a:pPr lvl="1"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TW" sz="1400" dirty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Sea surface temperature (from both satellite and in situ observations)</a:t>
            </a:r>
          </a:p>
          <a:p>
            <a:pPr lvl="1"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TW" sz="1400" dirty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Subsurface temperature and salinity (from Argo, CTD, XBT, moorings, marine mammals)</a:t>
            </a:r>
          </a:p>
          <a:p>
            <a:pPr lvl="1"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zh-TW" sz="1400" dirty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 Sea level anomalies from satellite altimeters (AVISO)</a:t>
            </a:r>
          </a:p>
        </p:txBody>
      </p:sp>
      <p:pic>
        <p:nvPicPr>
          <p:cNvPr id="27653" name="Picture 7" descr="Mercator-logo_n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76200"/>
            <a:ext cx="198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56327" y="3786190"/>
            <a:ext cx="2087563" cy="144821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9982" tIns="46790" rIns="89982" bIns="4679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1600" u="sng" dirty="0">
                <a:solidFill>
                  <a:srgbClr val="000000"/>
                </a:solidFill>
                <a:ea typeface="PMingLiU" pitchFamily="18" charset="-120"/>
                <a:sym typeface="Arial" pitchFamily="34" charset="0"/>
              </a:rPr>
              <a:t>Altimeters: 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CA" altLang="zh-TW" sz="1600" dirty="0">
                <a:solidFill>
                  <a:srgbClr val="3366CC"/>
                </a:solidFill>
                <a:ea typeface="PMingLiU" pitchFamily="18" charset="-120"/>
                <a:sym typeface="Arial" pitchFamily="34" charset="0"/>
              </a:rPr>
              <a:t>Jason 2 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CA" altLang="zh-TW" sz="1600" dirty="0">
                <a:solidFill>
                  <a:srgbClr val="3366CC"/>
                </a:solidFill>
                <a:ea typeface="PMingLiU" pitchFamily="18" charset="-120"/>
                <a:sym typeface="Arial" pitchFamily="34" charset="0"/>
              </a:rPr>
              <a:t>Cryosat2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CA" altLang="zh-TW" sz="1600" dirty="0" err="1">
                <a:solidFill>
                  <a:srgbClr val="3366CC"/>
                </a:solidFill>
                <a:ea typeface="PMingLiU" pitchFamily="18" charset="-120"/>
                <a:sym typeface="Arial" pitchFamily="34" charset="0"/>
              </a:rPr>
              <a:t>Altika</a:t>
            </a:r>
            <a:endParaRPr lang="en-US" altLang="zh-TW" sz="1400" dirty="0">
              <a:solidFill>
                <a:srgbClr val="3366CC"/>
              </a:solidFill>
              <a:ea typeface="PMingLiU" pitchFamily="18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9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90" y="274640"/>
            <a:ext cx="8675687" cy="1065212"/>
          </a:xfrm>
        </p:spPr>
        <p:txBody>
          <a:bodyPr/>
          <a:lstStyle/>
          <a:p>
            <a:r>
              <a:rPr lang="en-US" altLang="en-US" sz="3200"/>
              <a:t> Mercator SAM2v1 Assimilation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798638"/>
            <a:ext cx="8151812" cy="4678362"/>
          </a:xfrm>
        </p:spPr>
        <p:txBody>
          <a:bodyPr/>
          <a:lstStyle/>
          <a:p>
            <a:pPr marL="342829" indent="-342829">
              <a:lnSpc>
                <a:spcPct val="80000"/>
              </a:lnSpc>
            </a:pPr>
            <a:r>
              <a:rPr lang="en-US" altLang="en-US" dirty="0" smtClean="0"/>
              <a:t>Reduced-order Extended </a:t>
            </a:r>
            <a:r>
              <a:rPr lang="en-US" altLang="en-US" dirty="0" err="1" smtClean="0"/>
              <a:t>Kalman</a:t>
            </a:r>
            <a:r>
              <a:rPr lang="en-US" altLang="en-US" dirty="0" smtClean="0"/>
              <a:t> Filter (~SEEK)</a:t>
            </a:r>
          </a:p>
          <a:p>
            <a:pPr marL="342829" indent="-342829">
              <a:lnSpc>
                <a:spcPct val="80000"/>
              </a:lnSpc>
            </a:pPr>
            <a:r>
              <a:rPr lang="en-GB" altLang="en-US" dirty="0" smtClean="0"/>
              <a:t>Error covariance matrix is represented by an ensemble of anomalies from a reference simulation:</a:t>
            </a:r>
          </a:p>
          <a:p>
            <a:pPr marL="742796" lvl="1">
              <a:lnSpc>
                <a:spcPct val="80000"/>
              </a:lnSpc>
            </a:pPr>
            <a:r>
              <a:rPr lang="en-GB" altLang="en-US" dirty="0" smtClean="0">
                <a:solidFill>
                  <a:srgbClr val="3366CC"/>
                </a:solidFill>
              </a:rPr>
              <a:t>240 multivariate modes with SSH, T, S, U, V</a:t>
            </a:r>
          </a:p>
          <a:p>
            <a:pPr marL="342829" indent="-342829">
              <a:lnSpc>
                <a:spcPct val="80000"/>
              </a:lnSpc>
            </a:pPr>
            <a:r>
              <a:rPr lang="en-US" altLang="en-US" dirty="0" err="1" smtClean="0"/>
              <a:t>Adaptivity</a:t>
            </a:r>
            <a:r>
              <a:rPr lang="en-US" altLang="en-US" dirty="0" smtClean="0"/>
              <a:t>:</a:t>
            </a:r>
          </a:p>
          <a:p>
            <a:pPr marL="742796" lvl="1">
              <a:lnSpc>
                <a:spcPct val="80000"/>
              </a:lnSpc>
            </a:pPr>
            <a:r>
              <a:rPr lang="en-US" altLang="en-US" dirty="0" smtClean="0">
                <a:solidFill>
                  <a:srgbClr val="3366CC"/>
                </a:solidFill>
              </a:rPr>
              <a:t>Background error variance adjusted at each assimilation cycle to be consistent with innovation statistics (</a:t>
            </a:r>
            <a:r>
              <a:rPr lang="en-US" altLang="en-US" dirty="0" err="1" smtClean="0">
                <a:solidFill>
                  <a:srgbClr val="3366CC"/>
                </a:solidFill>
              </a:rPr>
              <a:t>Talagrand</a:t>
            </a:r>
            <a:r>
              <a:rPr lang="en-US" altLang="en-US" dirty="0" smtClean="0">
                <a:solidFill>
                  <a:srgbClr val="3366CC"/>
                </a:solidFill>
              </a:rPr>
              <a:t>, 1998)</a:t>
            </a:r>
          </a:p>
          <a:p>
            <a:pPr marL="342829" indent="-342829">
              <a:lnSpc>
                <a:spcPct val="80000"/>
              </a:lnSpc>
            </a:pPr>
            <a:r>
              <a:rPr lang="en-US" altLang="en-US" dirty="0" smtClean="0"/>
              <a:t>Localization applied</a:t>
            </a:r>
          </a:p>
          <a:p>
            <a:pPr marL="742796" lvl="1">
              <a:lnSpc>
                <a:spcPct val="80000"/>
              </a:lnSpc>
            </a:pPr>
            <a:r>
              <a:rPr lang="en-US" altLang="en-US" dirty="0" smtClean="0">
                <a:solidFill>
                  <a:srgbClr val="3366CC"/>
                </a:solidFill>
              </a:rPr>
              <a:t>e.g. </a:t>
            </a:r>
            <a:r>
              <a:rPr lang="en-US" altLang="en-US" dirty="0" err="1" smtClean="0">
                <a:solidFill>
                  <a:srgbClr val="3366CC"/>
                </a:solidFill>
              </a:rPr>
              <a:t>Houtekamer</a:t>
            </a:r>
            <a:r>
              <a:rPr lang="en-US" altLang="en-US" dirty="0" smtClean="0">
                <a:solidFill>
                  <a:srgbClr val="3366CC"/>
                </a:solidFill>
              </a:rPr>
              <a:t> and Mitchell, 2001</a:t>
            </a:r>
          </a:p>
          <a:p>
            <a:pPr marL="742796" lvl="1">
              <a:lnSpc>
                <a:spcPct val="80000"/>
              </a:lnSpc>
            </a:pPr>
            <a:r>
              <a:rPr lang="en-US" altLang="en-US" dirty="0" smtClean="0">
                <a:solidFill>
                  <a:srgbClr val="3366CC"/>
                </a:solidFill>
              </a:rPr>
              <a:t>Spatially-varying </a:t>
            </a:r>
            <a:r>
              <a:rPr lang="en-US" altLang="en-US" dirty="0" err="1" smtClean="0">
                <a:solidFill>
                  <a:srgbClr val="3366CC"/>
                </a:solidFill>
              </a:rPr>
              <a:t>decorrelation</a:t>
            </a:r>
            <a:r>
              <a:rPr lang="en-US" altLang="en-US" dirty="0" smtClean="0">
                <a:solidFill>
                  <a:srgbClr val="3366CC"/>
                </a:solidFill>
              </a:rPr>
              <a:t> radii used</a:t>
            </a:r>
          </a:p>
          <a:p>
            <a:pPr marL="342829" indent="-342829">
              <a:lnSpc>
                <a:spcPct val="80000"/>
              </a:lnSpc>
            </a:pPr>
            <a:r>
              <a:rPr lang="en-US" altLang="en-US" dirty="0" smtClean="0"/>
              <a:t>Spatially varying </a:t>
            </a:r>
            <a:r>
              <a:rPr lang="en-US" altLang="en-US" dirty="0" err="1" smtClean="0"/>
              <a:t>representivity</a:t>
            </a:r>
            <a:r>
              <a:rPr lang="en-US" altLang="en-US" dirty="0" smtClean="0"/>
              <a:t> error for all observation types</a:t>
            </a:r>
          </a:p>
        </p:txBody>
      </p:sp>
    </p:spTree>
    <p:extLst>
      <p:ext uri="{BB962C8B-B14F-4D97-AF65-F5344CB8AC3E}">
        <p14:creationId xmlns:p14="http://schemas.microsoft.com/office/powerpoint/2010/main" val="39882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-396873" y="44450"/>
            <a:ext cx="8374063" cy="1065213"/>
          </a:xfrm>
        </p:spPr>
        <p:txBody>
          <a:bodyPr/>
          <a:lstStyle/>
          <a:p>
            <a:r>
              <a:rPr lang="fr-CA" altLang="en-US" dirty="0" err="1" smtClean="0"/>
              <a:t>Evaluation</a:t>
            </a:r>
            <a:r>
              <a:rPr lang="fr-CA" altLang="en-US" dirty="0" smtClean="0"/>
              <a:t> of innovation </a:t>
            </a:r>
            <a:r>
              <a:rPr lang="fr-CA" altLang="en-US" dirty="0" err="1" smtClean="0"/>
              <a:t>statistics</a:t>
            </a:r>
            <a:endParaRPr lang="en-US" altLang="en-US" dirty="0" smtClean="0"/>
          </a:p>
        </p:txBody>
      </p:sp>
      <p:sp>
        <p:nvSpPr>
          <p:cNvPr id="49155" name="Content Placeholder 2"/>
          <p:cNvSpPr txBox="1">
            <a:spLocks/>
          </p:cNvSpPr>
          <p:nvPr/>
        </p:nvSpPr>
        <p:spPr bwMode="auto">
          <a:xfrm>
            <a:off x="762002" y="1557338"/>
            <a:ext cx="48037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defTabSz="449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kumimoji="0" lang="fr-CA" altLang="en-US" sz="2400">
                <a:solidFill>
                  <a:srgbClr val="000000"/>
                </a:solidFill>
              </a:rPr>
              <a:t>Comparison of statistics for </a:t>
            </a:r>
            <a:r>
              <a:rPr kumimoji="0" lang="fr-CA" altLang="en-US" sz="2400">
                <a:solidFill>
                  <a:srgbClr val="FFC000"/>
                </a:solidFill>
              </a:rPr>
              <a:t>GIOPS</a:t>
            </a:r>
            <a:r>
              <a:rPr kumimoji="0" lang="fr-CA" altLang="en-US" sz="2400">
                <a:solidFill>
                  <a:srgbClr val="000000"/>
                </a:solidFill>
              </a:rPr>
              <a:t> and </a:t>
            </a:r>
            <a:r>
              <a:rPr kumimoji="0" lang="fr-CA" altLang="en-US" sz="2400">
                <a:solidFill>
                  <a:srgbClr val="00B050"/>
                </a:solidFill>
              </a:rPr>
              <a:t>Mercator PSY3V3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9"/>
          <a:stretch>
            <a:fillRect/>
          </a:stretch>
        </p:blipFill>
        <p:spPr bwMode="auto">
          <a:xfrm>
            <a:off x="5292725" y="908050"/>
            <a:ext cx="38877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69"/>
          <a:stretch>
            <a:fillRect/>
          </a:stretch>
        </p:blipFill>
        <p:spPr bwMode="auto">
          <a:xfrm>
            <a:off x="755652" y="2359027"/>
            <a:ext cx="44307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7"/>
          <a:stretch>
            <a:fillRect/>
          </a:stretch>
        </p:blipFill>
        <p:spPr bwMode="auto">
          <a:xfrm>
            <a:off x="5292725" y="908052"/>
            <a:ext cx="38877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5"/>
          <p:cNvSpPr txBox="1">
            <a:spLocks noChangeArrowheads="1"/>
          </p:cNvSpPr>
          <p:nvPr/>
        </p:nvSpPr>
        <p:spPr bwMode="auto">
          <a:xfrm>
            <a:off x="1476377" y="908050"/>
            <a:ext cx="504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en-US" smtClean="0">
                <a:solidFill>
                  <a:srgbClr val="3366CC"/>
                </a:solidFill>
              </a:rPr>
              <a:t>Obs-trial sea level anomaly misfits for 2011</a:t>
            </a:r>
            <a:endParaRPr lang="en-US" altLang="en-US" smtClean="0">
              <a:solidFill>
                <a:srgbClr val="33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13" y="5876927"/>
            <a:ext cx="4392612" cy="650750"/>
          </a:xfrm>
          <a:prstGeom prst="rect">
            <a:avLst/>
          </a:prstGeom>
          <a:noFill/>
        </p:spPr>
        <p:txBody>
          <a:bodyPr lIns="91420" tIns="45711" rIns="91420" bIns="45711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kern="0" dirty="0" err="1">
                <a:solidFill>
                  <a:srgbClr val="3366CC"/>
                </a:solidFill>
              </a:rPr>
              <a:t>iweb</a:t>
            </a:r>
            <a:r>
              <a:rPr lang="fr-CA" kern="0" dirty="0">
                <a:solidFill>
                  <a:srgbClr val="3366CC"/>
                </a:solidFill>
              </a:rPr>
              <a:t>/~</a:t>
            </a:r>
            <a:r>
              <a:rPr lang="fr-CA" kern="0" dirty="0" err="1">
                <a:solidFill>
                  <a:srgbClr val="3366CC"/>
                </a:solidFill>
              </a:rPr>
              <a:t>afsgdsc</a:t>
            </a:r>
            <a:r>
              <a:rPr lang="fr-CA" kern="0" dirty="0">
                <a:solidFill>
                  <a:srgbClr val="3366CC"/>
                </a:solidFill>
              </a:rPr>
              <a:t>/sam2diag_validation.html</a:t>
            </a:r>
            <a:endParaRPr lang="fr-CA" sz="2400" kern="0" dirty="0">
              <a:solidFill>
                <a:srgbClr val="3366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1566</TotalTime>
  <Words>1246</Words>
  <Application>Microsoft Macintosh PowerPoint</Application>
  <PresentationFormat>On-screen Show (4:3)</PresentationFormat>
  <Paragraphs>239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8_Default Design</vt:lpstr>
      <vt:lpstr>10_Default Design</vt:lpstr>
      <vt:lpstr>2_Office Theme</vt:lpstr>
      <vt:lpstr>Default Design</vt:lpstr>
      <vt:lpstr>4_Default Design</vt:lpstr>
      <vt:lpstr>1_Default Design</vt:lpstr>
      <vt:lpstr>9_Default Design</vt:lpstr>
      <vt:lpstr>1_Modèle par défaut</vt:lpstr>
      <vt:lpstr>PowerPoint Presentation</vt:lpstr>
      <vt:lpstr>Overview of environmental prediction systems</vt:lpstr>
      <vt:lpstr>Overview of environmental prediction systems</vt:lpstr>
      <vt:lpstr>Gulf of St. Lawrence Coupled Atm-Ice-Ocean Forecasting System</vt:lpstr>
      <vt:lpstr>CONCEPTS Global Ice-Ocean Prediction System</vt:lpstr>
      <vt:lpstr>Mercator-Océan</vt:lpstr>
      <vt:lpstr>Ocean data assimilation</vt:lpstr>
      <vt:lpstr> Mercator SAM2v1 Assimilation System</vt:lpstr>
      <vt:lpstr>Evaluation of innovation statistics</vt:lpstr>
      <vt:lpstr>GIOPS Monitoring site</vt:lpstr>
      <vt:lpstr>Evaluation of innovation statistics</vt:lpstr>
      <vt:lpstr>Evaluation against GIOPS analyses</vt:lpstr>
      <vt:lpstr>Regional RMS differences with AVHRR SST</vt:lpstr>
      <vt:lpstr>Evaluation against 3DVAR ice analyses </vt:lpstr>
      <vt:lpstr>GODAE Oceanview Intercomparison</vt:lpstr>
      <vt:lpstr>Environmental Emergency Response</vt:lpstr>
      <vt:lpstr>Regional Ice-Ocean Prediction System</vt:lpstr>
      <vt:lpstr>Regional Ice-Ocean Prediction System</vt:lpstr>
      <vt:lpstr>METAREA Integrated Marine Prediction System</vt:lpstr>
      <vt:lpstr>Multi-annual forced runs</vt:lpstr>
      <vt:lpstr>CREG12 Extension</vt:lpstr>
      <vt:lpstr>PowerPoint Presentation</vt:lpstr>
      <vt:lpstr>Products available</vt:lpstr>
      <vt:lpstr>PowerPoint Presentation</vt:lpstr>
      <vt:lpstr>Timeline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Smith,Gregory [CMC]</dc:creator>
  <cp:lastModifiedBy>Alison Maunder</cp:lastModifiedBy>
  <cp:revision>26</cp:revision>
  <dcterms:created xsi:type="dcterms:W3CDTF">2013-10-21T13:58:20Z</dcterms:created>
  <dcterms:modified xsi:type="dcterms:W3CDTF">2013-12-19T19:58:20Z</dcterms:modified>
</cp:coreProperties>
</file>