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3" r:id="rId4"/>
    <p:sldId id="258" r:id="rId5"/>
    <p:sldId id="264" r:id="rId6"/>
    <p:sldId id="265" r:id="rId7"/>
    <p:sldId id="266" r:id="rId8"/>
    <p:sldId id="267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9718-C774-1141-8522-928D828F9470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E74D-B77A-BE45-9FAB-DF424B16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3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9718-C774-1141-8522-928D828F9470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E74D-B77A-BE45-9FAB-DF424B16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9718-C774-1141-8522-928D828F9470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E74D-B77A-BE45-9FAB-DF424B16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9718-C774-1141-8522-928D828F9470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E74D-B77A-BE45-9FAB-DF424B16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8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9718-C774-1141-8522-928D828F9470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E74D-B77A-BE45-9FAB-DF424B16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2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9718-C774-1141-8522-928D828F9470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E74D-B77A-BE45-9FAB-DF424B16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6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9718-C774-1141-8522-928D828F9470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E74D-B77A-BE45-9FAB-DF424B16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9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9718-C774-1141-8522-928D828F9470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E74D-B77A-BE45-9FAB-DF424B16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8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9718-C774-1141-8522-928D828F9470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E74D-B77A-BE45-9FAB-DF424B16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7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9718-C774-1141-8522-928D828F9470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E74D-B77A-BE45-9FAB-DF424B16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1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9718-C774-1141-8522-928D828F9470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E74D-B77A-BE45-9FAB-DF424B16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8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9718-C774-1141-8522-928D828F9470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E74D-B77A-BE45-9FAB-DF424B161B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c 28"/>
          <p:cNvSpPr/>
          <p:nvPr/>
        </p:nvSpPr>
        <p:spPr>
          <a:xfrm rot="16200000">
            <a:off x="4478333" y="-817207"/>
            <a:ext cx="9000000" cy="15840000"/>
          </a:xfrm>
          <a:prstGeom prst="arc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SR-EO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8989" y="1720013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lec-poster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4000" y="2092775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110024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466" y="2763411"/>
            <a:ext cx="2164332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0" t="14548" r="44972" b="29005"/>
          <a:stretch/>
        </p:blipFill>
        <p:spPr>
          <a:xfrm>
            <a:off x="1550497" y="3700477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355673" y="299756"/>
            <a:ext cx="3354823" cy="63717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Stephanie E. Chang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5848" y="2231274"/>
            <a:ext cx="1649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happens in disasters</a:t>
            </a:r>
            <a:r>
              <a:rPr lang="en-US" dirty="0" smtClean="0"/>
              <a:t>,</a:t>
            </a:r>
          </a:p>
          <a:p>
            <a:r>
              <a:rPr lang="en-US" dirty="0" smtClean="0"/>
              <a:t>and </a:t>
            </a:r>
            <a:r>
              <a:rPr lang="en-US" dirty="0"/>
              <a:t>why?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92428" y="4887745"/>
            <a:ext cx="3736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What can we anticipate in the future?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5121" y="5537311"/>
            <a:ext cx="2113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can we best </a:t>
            </a:r>
            <a:endParaRPr lang="en-US" dirty="0" smtClean="0"/>
          </a:p>
          <a:p>
            <a:r>
              <a:rPr lang="en-US" dirty="0" smtClean="0"/>
              <a:t>reduce </a:t>
            </a:r>
            <a:r>
              <a:rPr lang="en-US" dirty="0"/>
              <a:t>disaster risk?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73546" y="1144876"/>
            <a:ext cx="104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Recovery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44022" y="1839079"/>
            <a:ext cx="88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Change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43903" y="333114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Risk Dynamics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2318" y="141714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Decisions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5674" y="853172"/>
            <a:ext cx="744608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Professor, SCARP and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IRES, UBC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Interim director, School of Community and Regional Planning (SCARP)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Canada Research Chair (T2) in Disaster Management and Urban Sustainability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8989" y="2394079"/>
            <a:ext cx="104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Recovery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5333" y="6528604"/>
            <a:ext cx="3008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</a:rPr>
              <a:t>MEOPAR Planning Meeting, January 23, 2013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40272" y="64390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70" y="2022721"/>
            <a:ext cx="2538459" cy="2538459"/>
          </a:xfrm>
          <a:prstGeom prst="rect">
            <a:avLst/>
          </a:prstGeom>
          <a:ln>
            <a:noFill/>
          </a:ln>
          <a:effectLst>
            <a:softEdge rad="139700"/>
          </a:effectLst>
          <a:scene3d>
            <a:camera prst="isometricTopUp">
              <a:rot lat="19476000" lon="18882001" rev="3612000"/>
            </a:camera>
            <a:lightRig rig="threePt" dir="t"/>
          </a:scene3d>
          <a:sp3d/>
        </p:spPr>
      </p:pic>
      <p:grpSp>
        <p:nvGrpSpPr>
          <p:cNvPr id="28" name="Group 27"/>
          <p:cNvGrpSpPr/>
          <p:nvPr/>
        </p:nvGrpSpPr>
        <p:grpSpPr>
          <a:xfrm>
            <a:off x="5913726" y="2232215"/>
            <a:ext cx="2376373" cy="3639069"/>
            <a:chOff x="5913726" y="2232215"/>
            <a:chExt cx="2376373" cy="3639069"/>
          </a:xfrm>
        </p:grpSpPr>
        <p:sp>
          <p:nvSpPr>
            <p:cNvPr id="22" name="TextBox 21"/>
            <p:cNvSpPr txBox="1"/>
            <p:nvPr/>
          </p:nvSpPr>
          <p:spPr>
            <a:xfrm>
              <a:off x="5918837" y="5163398"/>
              <a:ext cx="23712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  <a:latin typeface="Corbel"/>
                  <a:cs typeface="Corbel"/>
                </a:rPr>
                <a:t>earthquakes</a:t>
              </a:r>
            </a:p>
            <a:p>
              <a:pPr algn="r"/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  <a:latin typeface="Corbel"/>
                  <a:cs typeface="Corbel"/>
                </a:rPr>
                <a:t>extreme rainfall, etc.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latin typeface="Corbel"/>
                <a:cs typeface="Corbe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13726" y="2232215"/>
              <a:ext cx="23712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CE5200"/>
                  </a:solidFill>
                  <a:latin typeface="Corbel"/>
                  <a:cs typeface="Corbel"/>
                </a:rPr>
                <a:t>socio-demographics,</a:t>
              </a:r>
            </a:p>
            <a:p>
              <a:pPr algn="r"/>
              <a:r>
                <a:rPr lang="en-US" sz="2000" dirty="0">
                  <a:solidFill>
                    <a:srgbClr val="CE5200"/>
                  </a:solidFill>
                  <a:latin typeface="Corbel"/>
                  <a:cs typeface="Corbel"/>
                </a:rPr>
                <a:t>i</a:t>
              </a:r>
              <a:r>
                <a:rPr lang="en-US" sz="2000" dirty="0" smtClean="0">
                  <a:solidFill>
                    <a:srgbClr val="CE5200"/>
                  </a:solidFill>
                  <a:latin typeface="Corbel"/>
                  <a:cs typeface="Corbel"/>
                </a:rPr>
                <a:t>nfrastructure,</a:t>
              </a:r>
            </a:p>
            <a:p>
              <a:pPr algn="r"/>
              <a:r>
                <a:rPr lang="en-US" sz="2000" dirty="0" smtClean="0">
                  <a:solidFill>
                    <a:srgbClr val="CE5200"/>
                  </a:solidFill>
                  <a:latin typeface="Corbel"/>
                  <a:cs typeface="Corbel"/>
                </a:rPr>
                <a:t>building codes,</a:t>
              </a:r>
            </a:p>
            <a:p>
              <a:pPr algn="r"/>
              <a:r>
                <a:rPr lang="en-US" sz="2000" dirty="0" smtClean="0">
                  <a:solidFill>
                    <a:srgbClr val="CE5200"/>
                  </a:solidFill>
                  <a:latin typeface="Corbel"/>
                  <a:cs typeface="Corbel"/>
                </a:rPr>
                <a:t>land use,</a:t>
              </a:r>
            </a:p>
            <a:p>
              <a:pPr algn="r"/>
              <a:r>
                <a:rPr lang="en-US" sz="2000" dirty="0" smtClean="0">
                  <a:solidFill>
                    <a:srgbClr val="CE5200"/>
                  </a:solidFill>
                  <a:latin typeface="Corbel"/>
                  <a:cs typeface="Corbel"/>
                </a:rPr>
                <a:t>resources, </a:t>
              </a:r>
            </a:p>
            <a:p>
              <a:pPr algn="r"/>
              <a:r>
                <a:rPr lang="en-US" sz="2000" dirty="0" smtClean="0">
                  <a:solidFill>
                    <a:srgbClr val="CE5200"/>
                  </a:solidFill>
                  <a:latin typeface="Corbel"/>
                  <a:cs typeface="Corbel"/>
                </a:rPr>
                <a:t>planning, etc.</a:t>
              </a:r>
            </a:p>
          </p:txBody>
        </p:sp>
      </p:grp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457200" y="290128"/>
            <a:ext cx="8229600" cy="10252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Corbel"/>
              </a:rPr>
              <a:t>Communities and Risk</a:t>
            </a:r>
            <a:endParaRPr lang="en-US" sz="3600" dirty="0">
              <a:latin typeface="Corbel"/>
              <a:cs typeface="Corbel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398614" y="1489128"/>
            <a:ext cx="3984081" cy="4496570"/>
            <a:chOff x="4398614" y="1489128"/>
            <a:chExt cx="3984081" cy="4496570"/>
          </a:xfrm>
        </p:grpSpPr>
        <p:sp>
          <p:nvSpPr>
            <p:cNvPr id="13" name="TextBox 12"/>
            <p:cNvSpPr txBox="1"/>
            <p:nvPr/>
          </p:nvSpPr>
          <p:spPr>
            <a:xfrm>
              <a:off x="6939928" y="4759145"/>
              <a:ext cx="14427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accent1">
                      <a:lumMod val="50000"/>
                    </a:schemeClr>
                  </a:solidFill>
                  <a:latin typeface="Corbel"/>
                  <a:cs typeface="Corbel"/>
                </a:rPr>
                <a:t>HAZARD</a:t>
              </a:r>
              <a:endParaRPr lang="en-US" sz="2400" b="1" i="1" dirty="0">
                <a:solidFill>
                  <a:schemeClr val="accent1">
                    <a:lumMod val="50000"/>
                  </a:schemeClr>
                </a:solidFill>
                <a:latin typeface="Corbel"/>
                <a:cs typeface="Corbe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13726" y="1492720"/>
              <a:ext cx="24549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i="1" dirty="0" smtClean="0">
                  <a:solidFill>
                    <a:srgbClr val="CE5200"/>
                  </a:solidFill>
                  <a:latin typeface="Corbel"/>
                  <a:cs typeface="Corbel"/>
                </a:rPr>
                <a:t>VULNERABILITY </a:t>
              </a:r>
            </a:p>
            <a:p>
              <a:pPr algn="r"/>
              <a:r>
                <a:rPr lang="en-US" sz="2400" b="1" i="1" dirty="0" smtClean="0">
                  <a:solidFill>
                    <a:srgbClr val="CE5200"/>
                  </a:solidFill>
                  <a:latin typeface="Corbel"/>
                  <a:cs typeface="Corbel"/>
                </a:rPr>
                <a:t>&amp; RESILIENCE</a:t>
              </a:r>
              <a:endParaRPr lang="en-US" sz="2400" b="1" i="1" dirty="0">
                <a:solidFill>
                  <a:srgbClr val="CE5200"/>
                </a:solidFill>
                <a:latin typeface="Corbel"/>
                <a:cs typeface="Corbel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398614" y="1489128"/>
              <a:ext cx="1828375" cy="4496570"/>
              <a:chOff x="4398614" y="1489128"/>
              <a:chExt cx="1828375" cy="4496570"/>
            </a:xfrm>
          </p:grpSpPr>
          <p:sp>
            <p:nvSpPr>
              <p:cNvPr id="30" name="Left Brace 29"/>
              <p:cNvSpPr/>
              <p:nvPr/>
            </p:nvSpPr>
            <p:spPr>
              <a:xfrm>
                <a:off x="5386766" y="1489128"/>
                <a:ext cx="840223" cy="4496570"/>
              </a:xfrm>
              <a:prstGeom prst="leftBrace">
                <a:avLst>
                  <a:gd name="adj1" fmla="val 8333"/>
                  <a:gd name="adj2" fmla="val 39610"/>
                </a:avLst>
              </a:prstGeom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398614" y="2942439"/>
                <a:ext cx="1117445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smtClean="0">
                    <a:effectLst>
                      <a:outerShdw blurRad="50800" dist="38100" dir="2700000" algn="tl" rotWithShape="0">
                        <a:schemeClr val="bg1">
                          <a:alpha val="43000"/>
                        </a:schemeClr>
                      </a:outerShdw>
                    </a:effectLst>
                    <a:latin typeface="Corbel"/>
                    <a:cs typeface="Corbel"/>
                  </a:rPr>
                  <a:t>RISK</a:t>
                </a:r>
                <a:endParaRPr lang="en-US" sz="3200" b="1" i="1" dirty="0">
                  <a:effectLst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orbel"/>
                  <a:cs typeface="Corbel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8740272" y="64390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70" y="2022721"/>
            <a:ext cx="2538459" cy="2538459"/>
          </a:xfrm>
          <a:prstGeom prst="rect">
            <a:avLst/>
          </a:prstGeom>
          <a:ln>
            <a:noFill/>
          </a:ln>
          <a:effectLst>
            <a:softEdge rad="139700"/>
          </a:effectLst>
          <a:scene3d>
            <a:camera prst="isometricTopUp">
              <a:rot lat="19476000" lon="18882001" rev="3612000"/>
            </a:camera>
            <a:lightRig rig="threePt" dir="t"/>
          </a:scene3d>
          <a:sp3d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24251"/>
          <a:stretch>
            <a:fillRect/>
          </a:stretch>
        </p:blipFill>
        <p:spPr>
          <a:xfrm>
            <a:off x="2897946" y="2704390"/>
            <a:ext cx="1266208" cy="2542342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  <a:scene3d>
            <a:camera prst="isometricTopUp">
              <a:rot lat="19476000" lon="18882001" rev="3612000"/>
            </a:camera>
            <a:lightRig rig="threePt" dir="t"/>
          </a:scene3d>
        </p:spPr>
      </p:pic>
      <p:grpSp>
        <p:nvGrpSpPr>
          <p:cNvPr id="2" name="Group 11"/>
          <p:cNvGrpSpPr/>
          <p:nvPr/>
        </p:nvGrpSpPr>
        <p:grpSpPr>
          <a:xfrm>
            <a:off x="2492535" y="3044632"/>
            <a:ext cx="1226916" cy="1352522"/>
            <a:chOff x="2144408" y="815026"/>
            <a:chExt cx="1226916" cy="1352522"/>
          </a:xfrm>
          <a:effectLst>
            <a:outerShdw blurRad="63500" dist="38100" dir="8700000" algn="tl" rotWithShape="0">
              <a:schemeClr val="bg1">
                <a:alpha val="89000"/>
              </a:schemeClr>
            </a:outerShdw>
          </a:effectLst>
          <a:scene3d>
            <a:camera prst="isometricTopUp">
              <a:rot lat="19476000" lon="18882001" rev="3612000"/>
            </a:camera>
            <a:lightRig rig="threePt" dir="t"/>
          </a:scene3d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rcRect l="8099" t="7140" b="39271"/>
            <a:stretch>
              <a:fillRect/>
            </a:stretch>
          </p:blipFill>
          <p:spPr>
            <a:xfrm>
              <a:off x="2144408" y="815026"/>
              <a:ext cx="1226916" cy="1352522"/>
            </a:xfrm>
            <a:prstGeom prst="rect">
              <a:avLst/>
            </a:prstGeom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139700"/>
            </a:effectLst>
          </p:spPr>
        </p:pic>
        <p:sp>
          <p:nvSpPr>
            <p:cNvPr id="11" name="Rounded Rectangle 10"/>
            <p:cNvSpPr/>
            <p:nvPr/>
          </p:nvSpPr>
          <p:spPr>
            <a:xfrm>
              <a:off x="2206058" y="889000"/>
              <a:ext cx="1104224" cy="1217270"/>
            </a:xfrm>
            <a:prstGeom prst="roundRect">
              <a:avLst>
                <a:gd name="adj" fmla="val 4384"/>
              </a:avLst>
            </a:prstGeom>
            <a:noFill/>
            <a:ln>
              <a:solidFill>
                <a:schemeClr val="bg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13726" y="2232215"/>
            <a:ext cx="2376373" cy="3639069"/>
            <a:chOff x="5913726" y="2232215"/>
            <a:chExt cx="2376373" cy="3639069"/>
          </a:xfrm>
        </p:grpSpPr>
        <p:sp>
          <p:nvSpPr>
            <p:cNvPr id="22" name="TextBox 21"/>
            <p:cNvSpPr txBox="1"/>
            <p:nvPr/>
          </p:nvSpPr>
          <p:spPr>
            <a:xfrm>
              <a:off x="5918837" y="5163398"/>
              <a:ext cx="23712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  <a:latin typeface="Corbel"/>
                  <a:cs typeface="Corbel"/>
                </a:rPr>
                <a:t>earthquakes</a:t>
              </a:r>
            </a:p>
            <a:p>
              <a:pPr algn="r"/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  <a:latin typeface="Corbel"/>
                  <a:cs typeface="Corbel"/>
                </a:rPr>
                <a:t>extreme rainfall, etc.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latin typeface="Corbel"/>
                <a:cs typeface="Corbe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13726" y="2232215"/>
              <a:ext cx="23712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CE5200"/>
                  </a:solidFill>
                  <a:latin typeface="Corbel"/>
                  <a:cs typeface="Corbel"/>
                </a:rPr>
                <a:t>socio-demographics,</a:t>
              </a:r>
            </a:p>
            <a:p>
              <a:pPr algn="r"/>
              <a:r>
                <a:rPr lang="en-US" sz="2000" dirty="0" smtClean="0">
                  <a:solidFill>
                    <a:srgbClr val="CE5200"/>
                  </a:solidFill>
                  <a:latin typeface="Corbel"/>
                  <a:cs typeface="Corbel"/>
                </a:rPr>
                <a:t>infrastructure</a:t>
              </a:r>
            </a:p>
            <a:p>
              <a:pPr algn="r"/>
              <a:r>
                <a:rPr lang="en-US" sz="2000" dirty="0" smtClean="0">
                  <a:solidFill>
                    <a:srgbClr val="CE5200"/>
                  </a:solidFill>
                  <a:latin typeface="Corbel"/>
                  <a:cs typeface="Corbel"/>
                </a:rPr>
                <a:t>building codes,</a:t>
              </a:r>
            </a:p>
            <a:p>
              <a:pPr algn="r"/>
              <a:r>
                <a:rPr lang="en-US" sz="2000" dirty="0" smtClean="0">
                  <a:solidFill>
                    <a:srgbClr val="CE5200"/>
                  </a:solidFill>
                  <a:latin typeface="Corbel"/>
                  <a:cs typeface="Corbel"/>
                </a:rPr>
                <a:t>land use,</a:t>
              </a:r>
            </a:p>
            <a:p>
              <a:pPr algn="r"/>
              <a:r>
                <a:rPr lang="en-US" sz="2000" dirty="0" smtClean="0">
                  <a:solidFill>
                    <a:srgbClr val="CE5200"/>
                  </a:solidFill>
                  <a:latin typeface="Corbel"/>
                  <a:cs typeface="Corbel"/>
                </a:rPr>
                <a:t>resources, </a:t>
              </a:r>
            </a:p>
            <a:p>
              <a:pPr algn="r"/>
              <a:r>
                <a:rPr lang="en-US" sz="2000" dirty="0" smtClean="0">
                  <a:solidFill>
                    <a:srgbClr val="CE5200"/>
                  </a:solidFill>
                  <a:latin typeface="Corbel"/>
                  <a:cs typeface="Corbel"/>
                </a:rPr>
                <a:t>planning, etc.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6000" y="4759145"/>
            <a:ext cx="6066258" cy="2035469"/>
            <a:chOff x="786000" y="4759145"/>
            <a:chExt cx="6066258" cy="2035469"/>
          </a:xfrm>
        </p:grpSpPr>
        <p:sp>
          <p:nvSpPr>
            <p:cNvPr id="17" name="TextBox 16"/>
            <p:cNvSpPr txBox="1"/>
            <p:nvPr/>
          </p:nvSpPr>
          <p:spPr>
            <a:xfrm>
              <a:off x="786000" y="4759145"/>
              <a:ext cx="1738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tx2"/>
                  </a:solidFill>
                  <a:latin typeface="Corbel"/>
                  <a:cs typeface="Corbel"/>
                </a:rPr>
                <a:t>COASTAL...</a:t>
              </a:r>
              <a:endParaRPr lang="en-US" sz="2400" i="1" dirty="0">
                <a:solidFill>
                  <a:schemeClr val="tx2"/>
                </a:solidFill>
                <a:latin typeface="Corbel"/>
                <a:cs typeface="Corbel"/>
              </a:endParaRPr>
            </a:p>
          </p:txBody>
        </p:sp>
        <p:grpSp>
          <p:nvGrpSpPr>
            <p:cNvPr id="7" name="Group 29"/>
            <p:cNvGrpSpPr/>
            <p:nvPr/>
          </p:nvGrpSpPr>
          <p:grpSpPr>
            <a:xfrm>
              <a:off x="786000" y="5163398"/>
              <a:ext cx="6066258" cy="1631216"/>
              <a:chOff x="786000" y="4638177"/>
              <a:chExt cx="6066258" cy="163121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86000" y="4638177"/>
                <a:ext cx="268259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2"/>
                    </a:solidFill>
                    <a:latin typeface="Corbel"/>
                    <a:cs typeface="Corbel"/>
                  </a:rPr>
                  <a:t>tsunami</a:t>
                </a:r>
              </a:p>
              <a:p>
                <a:r>
                  <a:rPr lang="en-US" sz="2000" dirty="0" smtClean="0">
                    <a:solidFill>
                      <a:schemeClr val="tx2"/>
                    </a:solidFill>
                    <a:latin typeface="Corbel"/>
                    <a:cs typeface="Corbel"/>
                  </a:rPr>
                  <a:t>storms and storm surge</a:t>
                </a:r>
              </a:p>
              <a:p>
                <a:r>
                  <a:rPr lang="en-US" sz="2000" dirty="0" smtClean="0">
                    <a:solidFill>
                      <a:schemeClr val="tx2"/>
                    </a:solidFill>
                    <a:latin typeface="Corbel"/>
                    <a:cs typeface="Corbel"/>
                  </a:rPr>
                  <a:t>sea level rise</a:t>
                </a:r>
              </a:p>
              <a:p>
                <a:r>
                  <a:rPr lang="en-US" sz="2000" dirty="0" smtClean="0">
                    <a:solidFill>
                      <a:schemeClr val="tx2"/>
                    </a:solidFill>
                    <a:latin typeface="Corbel"/>
                    <a:cs typeface="Corbel"/>
                  </a:rPr>
                  <a:t>marine oil spills, etc.</a:t>
                </a:r>
              </a:p>
              <a:p>
                <a:endParaRPr lang="en-US" sz="2000" dirty="0">
                  <a:solidFill>
                    <a:schemeClr val="tx2"/>
                  </a:solidFill>
                  <a:latin typeface="Corbel"/>
                  <a:cs typeface="Corbel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1812258" y="4881796"/>
                <a:ext cx="5040000" cy="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991264" y="1507768"/>
            <a:ext cx="4666404" cy="3417776"/>
            <a:chOff x="991264" y="1507768"/>
            <a:chExt cx="4666404" cy="3417776"/>
          </a:xfrm>
        </p:grpSpPr>
        <p:sp>
          <p:nvSpPr>
            <p:cNvPr id="26" name="TextBox 25"/>
            <p:cNvSpPr txBox="1"/>
            <p:nvPr/>
          </p:nvSpPr>
          <p:spPr>
            <a:xfrm>
              <a:off x="991264" y="1507768"/>
              <a:ext cx="1738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CE5200"/>
                  </a:solidFill>
                  <a:latin typeface="Corbel"/>
                  <a:cs typeface="Corbel"/>
                </a:rPr>
                <a:t>COASTAL...</a:t>
              </a:r>
              <a:endParaRPr lang="en-US" sz="2400" i="1" dirty="0">
                <a:solidFill>
                  <a:srgbClr val="CE5200"/>
                </a:solidFill>
                <a:latin typeface="Corbel"/>
                <a:cs typeface="Corbe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1264" y="1978530"/>
              <a:ext cx="33781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E5200"/>
                  </a:solidFill>
                  <a:latin typeface="Corbel"/>
                  <a:cs typeface="Corbel"/>
                </a:rPr>
                <a:t>migration to coasts,</a:t>
              </a:r>
            </a:p>
            <a:p>
              <a:r>
                <a:rPr lang="en-US" sz="2000" dirty="0" smtClean="0">
                  <a:solidFill>
                    <a:srgbClr val="CE5200"/>
                  </a:solidFill>
                  <a:latin typeface="Corbel"/>
                  <a:cs typeface="Corbel"/>
                </a:rPr>
                <a:t>coastal resource depletion,</a:t>
              </a:r>
            </a:p>
            <a:p>
              <a:r>
                <a:rPr lang="en-US" sz="2000" dirty="0" smtClean="0">
                  <a:solidFill>
                    <a:srgbClr val="CE5200"/>
                  </a:solidFill>
                  <a:latin typeface="Corbel"/>
                  <a:cs typeface="Corbel"/>
                </a:rPr>
                <a:t>coastal industries, etc. </a:t>
              </a:r>
            </a:p>
          </p:txBody>
        </p:sp>
        <p:grpSp>
          <p:nvGrpSpPr>
            <p:cNvPr id="8" name="Group 28"/>
            <p:cNvGrpSpPr/>
            <p:nvPr/>
          </p:nvGrpSpPr>
          <p:grpSpPr>
            <a:xfrm>
              <a:off x="1508150" y="3689592"/>
              <a:ext cx="4149518" cy="1235952"/>
              <a:chOff x="1508150" y="3164371"/>
              <a:chExt cx="4149518" cy="123595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508150" y="3164371"/>
                <a:ext cx="1044401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  <a:latin typeface="Corbel"/>
                    <a:cs typeface="Corbel"/>
                  </a:rPr>
                  <a:t>tourism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145812" y="3608158"/>
                <a:ext cx="11072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  <a:latin typeface="Corbel"/>
                    <a:cs typeface="Corbel"/>
                  </a:rPr>
                  <a:t>fisheries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678409" y="4000213"/>
                <a:ext cx="2979259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  <a:latin typeface="Corbel"/>
                    <a:cs typeface="Corbel"/>
                  </a:rPr>
                  <a:t>marine transport-related</a:t>
                </a:r>
              </a:p>
            </p:txBody>
          </p:sp>
        </p:grpSp>
      </p:grpSp>
      <p:sp>
        <p:nvSpPr>
          <p:cNvPr id="24" name="Oval 23"/>
          <p:cNvSpPr/>
          <p:nvPr/>
        </p:nvSpPr>
        <p:spPr>
          <a:xfrm>
            <a:off x="503762" y="1315348"/>
            <a:ext cx="4012110" cy="5350986"/>
          </a:xfrm>
          <a:prstGeom prst="ellipse">
            <a:avLst/>
          </a:prstGeom>
          <a:noFill/>
          <a:ln w="50800">
            <a:solidFill>
              <a:srgbClr val="2753C7"/>
            </a:solidFill>
          </a:ln>
          <a:effectLst>
            <a:softEdge rad="254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457200" y="290128"/>
            <a:ext cx="8229600" cy="10252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Corbel"/>
              </a:rPr>
              <a:t>Marine-Related Risk</a:t>
            </a:r>
            <a:endParaRPr lang="en-US" sz="3600" dirty="0">
              <a:latin typeface="Corbel"/>
              <a:cs typeface="Corbel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398614" y="1489128"/>
            <a:ext cx="3984081" cy="4496570"/>
            <a:chOff x="4398614" y="1489128"/>
            <a:chExt cx="3984081" cy="4496570"/>
          </a:xfrm>
        </p:grpSpPr>
        <p:sp>
          <p:nvSpPr>
            <p:cNvPr id="13" name="TextBox 12"/>
            <p:cNvSpPr txBox="1"/>
            <p:nvPr/>
          </p:nvSpPr>
          <p:spPr>
            <a:xfrm>
              <a:off x="6939928" y="4759145"/>
              <a:ext cx="14427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accent1">
                      <a:lumMod val="50000"/>
                    </a:schemeClr>
                  </a:solidFill>
                  <a:latin typeface="Corbel"/>
                  <a:cs typeface="Corbel"/>
                </a:rPr>
                <a:t>HAZARD</a:t>
              </a:r>
              <a:endParaRPr lang="en-US" sz="2400" b="1" i="1" dirty="0">
                <a:solidFill>
                  <a:schemeClr val="accent1">
                    <a:lumMod val="50000"/>
                  </a:schemeClr>
                </a:solidFill>
                <a:latin typeface="Corbel"/>
                <a:cs typeface="Corbe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13726" y="1492720"/>
              <a:ext cx="24549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i="1" dirty="0" smtClean="0">
                  <a:solidFill>
                    <a:srgbClr val="CE5200"/>
                  </a:solidFill>
                  <a:latin typeface="Corbel"/>
                  <a:cs typeface="Corbel"/>
                </a:rPr>
                <a:t>VULNERABILITY </a:t>
              </a:r>
            </a:p>
            <a:p>
              <a:pPr algn="r"/>
              <a:r>
                <a:rPr lang="en-US" sz="2400" b="1" i="1" dirty="0" smtClean="0">
                  <a:solidFill>
                    <a:srgbClr val="CE5200"/>
                  </a:solidFill>
                  <a:latin typeface="Corbel"/>
                  <a:cs typeface="Corbel"/>
                </a:rPr>
                <a:t>&amp; RESILIENCE</a:t>
              </a:r>
              <a:endParaRPr lang="en-US" sz="2400" b="1" i="1" dirty="0">
                <a:solidFill>
                  <a:srgbClr val="CE5200"/>
                </a:solidFill>
                <a:latin typeface="Corbel"/>
                <a:cs typeface="Corbel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398614" y="1489128"/>
              <a:ext cx="1828375" cy="4496570"/>
              <a:chOff x="4398614" y="1489128"/>
              <a:chExt cx="1828375" cy="4496570"/>
            </a:xfrm>
          </p:grpSpPr>
          <p:sp>
            <p:nvSpPr>
              <p:cNvPr id="30" name="Left Brace 29"/>
              <p:cNvSpPr/>
              <p:nvPr/>
            </p:nvSpPr>
            <p:spPr>
              <a:xfrm>
                <a:off x="5386766" y="1489128"/>
                <a:ext cx="840223" cy="4496570"/>
              </a:xfrm>
              <a:prstGeom prst="leftBrace">
                <a:avLst>
                  <a:gd name="adj1" fmla="val 8333"/>
                  <a:gd name="adj2" fmla="val 39610"/>
                </a:avLst>
              </a:prstGeom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398614" y="2942439"/>
                <a:ext cx="1117445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smtClean="0">
                    <a:effectLst>
                      <a:outerShdw blurRad="50800" dist="38100" dir="2700000" algn="tl" rotWithShape="0">
                        <a:schemeClr val="bg1">
                          <a:alpha val="43000"/>
                        </a:schemeClr>
                      </a:outerShdw>
                    </a:effectLst>
                    <a:latin typeface="Corbel"/>
                    <a:cs typeface="Corbel"/>
                  </a:rPr>
                  <a:t>RISK</a:t>
                </a:r>
                <a:endParaRPr lang="en-US" sz="3200" b="1" i="1" dirty="0">
                  <a:effectLst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orbel"/>
                  <a:cs typeface="Corbel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8740272" y="64390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2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Scope and Contribution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72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Project </a:t>
            </a:r>
            <a:r>
              <a:rPr lang="en-US" sz="2400" dirty="0"/>
              <a:t>1.2c  Analysis of risk and delivery of information to key stakeholders and the public for the two </a:t>
            </a:r>
            <a:r>
              <a:rPr lang="en-US" sz="2400" dirty="0" smtClean="0"/>
              <a:t>regions</a:t>
            </a:r>
          </a:p>
          <a:p>
            <a:r>
              <a:rPr lang="en-US" sz="2400" dirty="0" smtClean="0"/>
              <a:t>Prediction Core:  Socioeconomic risk indicators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Prediction Core will provide models that </a:t>
            </a:r>
            <a:r>
              <a:rPr lang="en-US" sz="1800" b="1" dirty="0">
                <a:solidFill>
                  <a:schemeClr val="tx2"/>
                </a:solidFill>
              </a:rPr>
              <a:t>translate particular outputs of the atmosphere-ocean and ocean biogeochemical models </a:t>
            </a:r>
            <a:r>
              <a:rPr lang="en-US" sz="1800" dirty="0"/>
              <a:t>in Themes 1 and 2 </a:t>
            </a:r>
            <a:r>
              <a:rPr lang="en-US" sz="1800" b="1" dirty="0">
                <a:solidFill>
                  <a:srgbClr val="1F497D"/>
                </a:solidFill>
              </a:rPr>
              <a:t>into socioeconomic impacts</a:t>
            </a:r>
            <a:r>
              <a:rPr lang="en-US" sz="1800" dirty="0"/>
              <a:t>. This service will facilitate the use of Theme 1 and 2 models for planning and decision-making by end-user groups such as coastal infrastructure organizations or emergency managers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090226"/>
              </p:ext>
            </p:extLst>
          </p:nvPr>
        </p:nvGraphicFramePr>
        <p:xfrm>
          <a:off x="1524000" y="4919699"/>
          <a:ext cx="60960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 PhD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PhD</a:t>
                      </a:r>
                    </a:p>
                    <a:p>
                      <a:pPr algn="ctr"/>
                      <a:r>
                        <a:rPr lang="en-US" dirty="0" smtClean="0"/>
                        <a:t>1 PDF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PhD</a:t>
                      </a:r>
                    </a:p>
                    <a:p>
                      <a:pPr algn="ctr"/>
                      <a:r>
                        <a:rPr lang="en-US" dirty="0" smtClean="0"/>
                        <a:t>1 PDF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RA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0110" y="4510263"/>
            <a:ext cx="148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Resources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0272" y="64390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54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Year 1 (tentative)</a:t>
            </a:r>
            <a:endParaRPr lang="en-US" sz="3600" dirty="0">
              <a:solidFill>
                <a:srgbClr val="1F497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209747"/>
              </p:ext>
            </p:extLst>
          </p:nvPr>
        </p:nvGraphicFramePr>
        <p:xfrm>
          <a:off x="457200" y="1292727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537"/>
                <a:gridCol w="4646863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Milestones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Deliverables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Workshop</a:t>
                      </a:r>
                      <a:r>
                        <a:rPr lang="en-US" sz="2000" dirty="0" smtClean="0"/>
                        <a:t> with regional partners to coordinate planning, and identify user needs and forms of communicating expected research results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Compilation of resource catalog of information sources on coastal risks, focusing on socioeconomic impacts of rapid-onset hazards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Literature review on socioeconomic impacts of oil spills: empirical analyses and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Contribution to Project 1.2b workshop report</a:t>
                      </a:r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Literature review on socioeconomic impacts of oil spills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40272" y="64390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300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Year 2 (tentative)</a:t>
            </a:r>
            <a:endParaRPr lang="en-US" sz="3600" dirty="0">
              <a:solidFill>
                <a:srgbClr val="1F497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896548"/>
              </p:ext>
            </p:extLst>
          </p:nvPr>
        </p:nvGraphicFramePr>
        <p:xfrm>
          <a:off x="457200" y="1292727"/>
          <a:ext cx="82296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537"/>
                <a:gridCol w="4646863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Milestones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Deliverables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Expanded literature review to other hazard(s) selected: empirical analyses and models</a:t>
                      </a:r>
                    </a:p>
                    <a:p>
                      <a:endParaRPr lang="en-US" sz="2000" b="0" dirty="0" smtClean="0"/>
                    </a:p>
                    <a:p>
                      <a:r>
                        <a:rPr lang="en-US" sz="2000" b="0" dirty="0" smtClean="0"/>
                        <a:t>Mapping of coastal uses relevant to hazards and impacts selected (Strait of Georgia)</a:t>
                      </a:r>
                    </a:p>
                    <a:p>
                      <a:endParaRPr lang="en-US" sz="2000" b="0" dirty="0" smtClean="0"/>
                    </a:p>
                    <a:p>
                      <a:r>
                        <a:rPr lang="en-US" sz="2000" b="0" dirty="0" smtClean="0"/>
                        <a:t>Other data collection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Literature review on socioeconomic impacts of selected other coastal hazard(s)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0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 smtClean="0"/>
                        <a:t>Baseline GIS database of coastal uses in Strait of Georgia region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40272" y="64390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657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Year 3 (tentative)</a:t>
            </a:r>
            <a:endParaRPr lang="en-US" sz="3600" dirty="0">
              <a:solidFill>
                <a:srgbClr val="1F497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174022"/>
              </p:ext>
            </p:extLst>
          </p:nvPr>
        </p:nvGraphicFramePr>
        <p:xfrm>
          <a:off x="457200" y="1292727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537"/>
                <a:gridCol w="4646863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Milestones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Deliverables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Development of suite of socioeconomic risk indicators</a:t>
                      </a:r>
                    </a:p>
                    <a:p>
                      <a:endParaRPr lang="en-US" sz="2000" b="0" dirty="0" smtClean="0"/>
                    </a:p>
                    <a:p>
                      <a:r>
                        <a:rPr lang="en-US" sz="2000" b="0" dirty="0" smtClean="0"/>
                        <a:t>Semi-structured interviews with experts (e.g., port managers) to gather data on vulnerabilities and input on risk communication </a:t>
                      </a:r>
                    </a:p>
                    <a:p>
                      <a:endParaRPr lang="en-US" sz="2000" b="0" dirty="0" smtClean="0"/>
                    </a:p>
                    <a:p>
                      <a:r>
                        <a:rPr lang="en-US" sz="2000" b="0" dirty="0" smtClean="0"/>
                        <a:t>Other data collection </a:t>
                      </a:r>
                    </a:p>
                    <a:p>
                      <a:endParaRPr lang="en-US" sz="2000" b="0" dirty="0" smtClean="0"/>
                    </a:p>
                    <a:p>
                      <a:r>
                        <a:rPr lang="en-US" sz="2000" b="0" dirty="0" smtClean="0"/>
                        <a:t>Pilot-testing of selected socioeconomic risk indicators (Strait of Georgia)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Suite of socioeconomic risk indicators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Pilot-tested version of selected socioeconomic risk indicators for Strait of Georgia region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40272" y="64390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37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Years 4 &amp; 5 (tentative)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Year 4:  Develop and apply socioeconomic risk indicator models for </a:t>
            </a:r>
            <a:r>
              <a:rPr lang="en-US" sz="2800" dirty="0" err="1"/>
              <a:t>SoG</a:t>
            </a:r>
            <a:r>
              <a:rPr lang="en-US" sz="2800" dirty="0"/>
              <a:t> and HH cases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gather data, build models, build in links to results from other MEOPAR tools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 smtClean="0"/>
              <a:t>Year 5:  Develop planning scenarios</a:t>
            </a:r>
          </a:p>
          <a:p>
            <a:pPr lvl="1"/>
            <a:r>
              <a:rPr lang="en-US" sz="2400" dirty="0" smtClean="0">
                <a:solidFill>
                  <a:srgbClr val="7F7F7F"/>
                </a:solidFill>
              </a:rPr>
              <a:t>integrate </a:t>
            </a:r>
            <a:r>
              <a:rPr lang="en-US" sz="2400" dirty="0">
                <a:solidFill>
                  <a:srgbClr val="7F7F7F"/>
                </a:solidFill>
              </a:rPr>
              <a:t>risk indicators into MEOPAR tools</a:t>
            </a:r>
          </a:p>
          <a:p>
            <a:pPr lvl="1"/>
            <a:r>
              <a:rPr lang="en-US" sz="2400" dirty="0" smtClean="0">
                <a:solidFill>
                  <a:srgbClr val="7F7F7F"/>
                </a:solidFill>
              </a:rPr>
              <a:t>help </a:t>
            </a:r>
            <a:r>
              <a:rPr lang="en-US" sz="2400" dirty="0">
                <a:solidFill>
                  <a:srgbClr val="7F7F7F"/>
                </a:solidFill>
              </a:rPr>
              <a:t>develop scenarios of risk events for partners’ planning exercises for emergency response and recovery</a:t>
            </a:r>
          </a:p>
          <a:p>
            <a:pPr lvl="1"/>
            <a:endParaRPr lang="en-US" sz="24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740272" y="64390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655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IP 1.2 </a:t>
            </a:r>
            <a:r>
              <a:rPr lang="en-US" sz="2400" dirty="0" err="1" smtClean="0"/>
              <a:t>SoG</a:t>
            </a:r>
            <a:r>
              <a:rPr lang="en-US" sz="2400" dirty="0" smtClean="0"/>
              <a:t>:  Workshop with regional partners – who is leading?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Which hazards? Oil spill focus (year 1) useful?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Where are the points (variables) of interface between hazard and socioeconomic risk models?</a:t>
            </a:r>
          </a:p>
          <a:p>
            <a:pPr lvl="1"/>
            <a:r>
              <a:rPr lang="en-US" sz="2000" dirty="0" smtClean="0">
                <a:solidFill>
                  <a:srgbClr val="7F7F7F"/>
                </a:solidFill>
              </a:rPr>
              <a:t>Need to understand other models, esp. outputs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Which socioeconomic risk dimension(s) to focus on? Which sector(s)? What problem?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Collaboration amongst social scientists in different projects?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40272" y="64390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370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625</Words>
  <Application>Microsoft Office PowerPoint</Application>
  <PresentationFormat>On-screen Show (4:3)</PresentationFormat>
  <Paragraphs>146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Stephanie E. Chang</vt:lpstr>
      <vt:lpstr>Communities and Risk</vt:lpstr>
      <vt:lpstr>Marine-Related Risk</vt:lpstr>
      <vt:lpstr>Scope and Contribution</vt:lpstr>
      <vt:lpstr>Year 1 (tentative)</vt:lpstr>
      <vt:lpstr>Year 2 (tentative)</vt:lpstr>
      <vt:lpstr>Year 3 (tentative)</vt:lpstr>
      <vt:lpstr>Years 4 &amp; 5 (tentative)</vt:lpstr>
      <vt:lpstr>Questions and Collaborations</vt:lpstr>
    </vt:vector>
  </TitlesOfParts>
  <Company>University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Stephanie Chang</dc:creator>
  <cp:lastModifiedBy>Ritchie,Hal [Dartmouth]</cp:lastModifiedBy>
  <cp:revision>10</cp:revision>
  <dcterms:created xsi:type="dcterms:W3CDTF">2013-01-22T18:40:04Z</dcterms:created>
  <dcterms:modified xsi:type="dcterms:W3CDTF">2013-01-23T11:52:28Z</dcterms:modified>
</cp:coreProperties>
</file>