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365" r:id="rId2"/>
    <p:sldId id="395" r:id="rId3"/>
    <p:sldId id="391" r:id="rId4"/>
    <p:sldId id="392" r:id="rId5"/>
    <p:sldId id="393" r:id="rId6"/>
    <p:sldId id="398" r:id="rId7"/>
    <p:sldId id="394" r:id="rId8"/>
    <p:sldId id="396" r:id="rId9"/>
    <p:sldId id="397" r:id="rId10"/>
    <p:sldId id="373" r:id="rId11"/>
    <p:sldId id="274" r:id="rId12"/>
    <p:sldId id="367" r:id="rId1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187"/>
    <a:srgbClr val="6577DF"/>
    <a:srgbClr val="FF6633"/>
    <a:srgbClr val="CA1021"/>
    <a:srgbClr val="444444"/>
    <a:srgbClr val="FFFFFF"/>
    <a:srgbClr val="320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15657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1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C724B-1C55-488F-898B-D16C71663A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DEFBBC2-BE58-48D3-9E7D-B3E9911E0979}">
      <dgm:prSet phldrT="[Text]" custT="1"/>
      <dgm:spPr/>
      <dgm:t>
        <a:bodyPr/>
        <a:lstStyle/>
        <a:p>
          <a:r>
            <a:rPr lang="en-CA" sz="2000" dirty="0" smtClean="0"/>
            <a:t>Responding to </a:t>
          </a:r>
        </a:p>
        <a:p>
          <a:r>
            <a:rPr lang="en-CA" sz="2000" dirty="0" smtClean="0"/>
            <a:t>Marine Hazards</a:t>
          </a:r>
          <a:endParaRPr lang="en-CA" sz="2000" dirty="0"/>
        </a:p>
      </dgm:t>
    </dgm:pt>
    <dgm:pt modelId="{EFEF2585-CCA9-4951-9C79-B384819EA7B7}" type="parTrans" cxnId="{B586A643-59A0-4195-9AE8-1DDA79ABD712}">
      <dgm:prSet/>
      <dgm:spPr/>
      <dgm:t>
        <a:bodyPr/>
        <a:lstStyle/>
        <a:p>
          <a:endParaRPr lang="en-CA"/>
        </a:p>
      </dgm:t>
    </dgm:pt>
    <dgm:pt modelId="{1B438D69-CFE5-415B-9C91-887D55D43482}" type="sibTrans" cxnId="{B586A643-59A0-4195-9AE8-1DDA79ABD712}">
      <dgm:prSet/>
      <dgm:spPr/>
      <dgm:t>
        <a:bodyPr/>
        <a:lstStyle/>
        <a:p>
          <a:endParaRPr lang="en-CA"/>
        </a:p>
      </dgm:t>
    </dgm:pt>
    <dgm:pt modelId="{D952B5E9-060E-40E2-BCFD-D13EE5965458}">
      <dgm:prSet phldrT="[Text]"/>
      <dgm:spPr/>
      <dgm:t>
        <a:bodyPr/>
        <a:lstStyle/>
        <a:p>
          <a:r>
            <a:rPr lang="en-CA" dirty="0" smtClean="0"/>
            <a:t>Need to understand human values and forecast human impacts of marine emergencies</a:t>
          </a:r>
          <a:endParaRPr lang="en-CA" dirty="0"/>
        </a:p>
      </dgm:t>
    </dgm:pt>
    <dgm:pt modelId="{9C23AD92-E647-4164-914C-FD9930BB8775}" type="parTrans" cxnId="{4256D869-8E7C-4612-897C-F64E48323523}">
      <dgm:prSet/>
      <dgm:spPr>
        <a:ln>
          <a:solidFill>
            <a:schemeClr val="tx1"/>
          </a:solidFill>
        </a:ln>
      </dgm:spPr>
      <dgm:t>
        <a:bodyPr/>
        <a:lstStyle/>
        <a:p>
          <a:endParaRPr lang="en-CA"/>
        </a:p>
      </dgm:t>
    </dgm:pt>
    <dgm:pt modelId="{196CCB53-1033-4302-BB93-6C7462F907AD}" type="sibTrans" cxnId="{4256D869-8E7C-4612-897C-F64E48323523}">
      <dgm:prSet/>
      <dgm:spPr/>
      <dgm:t>
        <a:bodyPr/>
        <a:lstStyle/>
        <a:p>
          <a:endParaRPr lang="en-CA"/>
        </a:p>
      </dgm:t>
    </dgm:pt>
    <dgm:pt modelId="{5487A41E-6DDF-4B2A-B654-821398DC919A}">
      <dgm:prSet/>
      <dgm:spPr/>
      <dgm:t>
        <a:bodyPr/>
        <a:lstStyle/>
        <a:p>
          <a:r>
            <a:rPr lang="en-CA" dirty="0" smtClean="0"/>
            <a:t>Need to understand and predict coupled marine dynamics to respond to marine emergencies </a:t>
          </a:r>
          <a:endParaRPr lang="en-CA" dirty="0"/>
        </a:p>
      </dgm:t>
    </dgm:pt>
    <dgm:pt modelId="{4D114508-9686-46DF-9D03-513F2114FCE1}" type="parTrans" cxnId="{92545EFA-F801-4189-B90B-AA8DEE04F579}">
      <dgm:prSet/>
      <dgm:spPr>
        <a:ln>
          <a:solidFill>
            <a:schemeClr val="tx1"/>
          </a:solidFill>
        </a:ln>
      </dgm:spPr>
      <dgm:t>
        <a:bodyPr/>
        <a:lstStyle/>
        <a:p>
          <a:endParaRPr lang="en-CA"/>
        </a:p>
      </dgm:t>
    </dgm:pt>
    <dgm:pt modelId="{876E0201-9DE5-470D-8866-7D1F42D6BE36}" type="sibTrans" cxnId="{92545EFA-F801-4189-B90B-AA8DEE04F579}">
      <dgm:prSet/>
      <dgm:spPr/>
      <dgm:t>
        <a:bodyPr/>
        <a:lstStyle/>
        <a:p>
          <a:endParaRPr lang="en-CA"/>
        </a:p>
      </dgm:t>
    </dgm:pt>
    <dgm:pt modelId="{921EA1AC-C245-4EE2-AAA9-AF25EA389426}">
      <dgm:prSet custT="1"/>
      <dgm:spPr/>
      <dgm:t>
        <a:bodyPr/>
        <a:lstStyle/>
        <a:p>
          <a:r>
            <a:rPr lang="en-CA" sz="2000" dirty="0" err="1" smtClean="0"/>
            <a:t>Relocatable</a:t>
          </a:r>
          <a:r>
            <a:rPr lang="en-CA" sz="2000" dirty="0" smtClean="0"/>
            <a:t> system</a:t>
          </a:r>
          <a:endParaRPr lang="en-CA" sz="2000" dirty="0"/>
        </a:p>
      </dgm:t>
    </dgm:pt>
    <dgm:pt modelId="{9CD8EE59-9A2B-445D-883E-F4080EB5AC75}" type="parTrans" cxnId="{CCFAB5F3-A3F5-4BC8-BC6C-6E19F41C4BF0}">
      <dgm:prSet/>
      <dgm:spPr>
        <a:ln>
          <a:solidFill>
            <a:schemeClr val="tx1"/>
          </a:solidFill>
        </a:ln>
      </dgm:spPr>
      <dgm:t>
        <a:bodyPr/>
        <a:lstStyle/>
        <a:p>
          <a:endParaRPr lang="en-CA"/>
        </a:p>
      </dgm:t>
    </dgm:pt>
    <dgm:pt modelId="{8EE6C549-BE6B-442C-BA86-890C66FA8844}" type="sibTrans" cxnId="{CCFAB5F3-A3F5-4BC8-BC6C-6E19F41C4BF0}">
      <dgm:prSet/>
      <dgm:spPr/>
      <dgm:t>
        <a:bodyPr/>
        <a:lstStyle/>
        <a:p>
          <a:endParaRPr lang="en-CA"/>
        </a:p>
      </dgm:t>
    </dgm:pt>
    <dgm:pt modelId="{62ACA9A8-4A31-4BDE-9B37-1A70C15A43FE}">
      <dgm:prSet custT="1"/>
      <dgm:spPr/>
      <dgm:t>
        <a:bodyPr/>
        <a:lstStyle/>
        <a:p>
          <a:r>
            <a:rPr lang="en-CA" sz="2000" dirty="0" smtClean="0"/>
            <a:t>Human dimensions rapid diagnostic system</a:t>
          </a:r>
          <a:endParaRPr lang="en-CA" sz="2000" dirty="0"/>
        </a:p>
      </dgm:t>
    </dgm:pt>
    <dgm:pt modelId="{547B748A-8242-4096-943E-4E1403298C70}" type="parTrans" cxnId="{95BDB2AD-DA2E-4587-A6FD-37F623D83116}">
      <dgm:prSet/>
      <dgm:spPr>
        <a:ln>
          <a:solidFill>
            <a:schemeClr val="tx1"/>
          </a:solidFill>
        </a:ln>
      </dgm:spPr>
      <dgm:t>
        <a:bodyPr/>
        <a:lstStyle/>
        <a:p>
          <a:endParaRPr lang="en-CA"/>
        </a:p>
      </dgm:t>
    </dgm:pt>
    <dgm:pt modelId="{88CA73E8-BD79-4990-8D28-C2FCDDECCFFD}" type="sibTrans" cxnId="{95BDB2AD-DA2E-4587-A6FD-37F623D83116}">
      <dgm:prSet/>
      <dgm:spPr/>
      <dgm:t>
        <a:bodyPr/>
        <a:lstStyle/>
        <a:p>
          <a:endParaRPr lang="en-CA"/>
        </a:p>
      </dgm:t>
    </dgm:pt>
    <dgm:pt modelId="{C4EB19E1-CAF6-45DE-A90C-74B88313B61A}" type="pres">
      <dgm:prSet presAssocID="{E30C724B-1C55-488F-898B-D16C71663A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872E644-995A-4A99-9398-73C1247B2C84}" type="pres">
      <dgm:prSet presAssocID="{FDEFBBC2-BE58-48D3-9E7D-B3E9911E0979}" presName="hierRoot1" presStyleCnt="0">
        <dgm:presLayoutVars>
          <dgm:hierBranch val="init"/>
        </dgm:presLayoutVars>
      </dgm:prSet>
      <dgm:spPr/>
    </dgm:pt>
    <dgm:pt modelId="{FBDC27BA-4CDA-4425-AE8B-D065ACE48E4A}" type="pres">
      <dgm:prSet presAssocID="{FDEFBBC2-BE58-48D3-9E7D-B3E9911E0979}" presName="rootComposite1" presStyleCnt="0"/>
      <dgm:spPr/>
    </dgm:pt>
    <dgm:pt modelId="{D1863A8E-EC24-4E1C-9F55-68B9215D507A}" type="pres">
      <dgm:prSet presAssocID="{FDEFBBC2-BE58-48D3-9E7D-B3E9911E097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985A6B5-3C43-4659-82F3-72BE73F10356}" type="pres">
      <dgm:prSet presAssocID="{FDEFBBC2-BE58-48D3-9E7D-B3E9911E0979}" presName="rootConnector1" presStyleLbl="node1" presStyleIdx="0" presStyleCnt="0"/>
      <dgm:spPr/>
      <dgm:t>
        <a:bodyPr/>
        <a:lstStyle/>
        <a:p>
          <a:endParaRPr lang="en-CA"/>
        </a:p>
      </dgm:t>
    </dgm:pt>
    <dgm:pt modelId="{D6179122-90FD-450B-8350-A70C2C8F019A}" type="pres">
      <dgm:prSet presAssocID="{FDEFBBC2-BE58-48D3-9E7D-B3E9911E0979}" presName="hierChild2" presStyleCnt="0"/>
      <dgm:spPr/>
    </dgm:pt>
    <dgm:pt modelId="{44ADF9AB-2DFC-437B-B8BF-9116A88C2D31}" type="pres">
      <dgm:prSet presAssocID="{4D114508-9686-46DF-9D03-513F2114FCE1}" presName="Name37" presStyleLbl="parChTrans1D2" presStyleIdx="0" presStyleCnt="2"/>
      <dgm:spPr/>
      <dgm:t>
        <a:bodyPr/>
        <a:lstStyle/>
        <a:p>
          <a:endParaRPr lang="en-CA"/>
        </a:p>
      </dgm:t>
    </dgm:pt>
    <dgm:pt modelId="{6EF44262-5B62-43FD-A59A-E65C2C20D397}" type="pres">
      <dgm:prSet presAssocID="{5487A41E-6DDF-4B2A-B654-821398DC919A}" presName="hierRoot2" presStyleCnt="0">
        <dgm:presLayoutVars>
          <dgm:hierBranch val="init"/>
        </dgm:presLayoutVars>
      </dgm:prSet>
      <dgm:spPr/>
    </dgm:pt>
    <dgm:pt modelId="{EF64F6A3-8C4C-4A3E-8692-DAD627884EBE}" type="pres">
      <dgm:prSet presAssocID="{5487A41E-6DDF-4B2A-B654-821398DC919A}" presName="rootComposite" presStyleCnt="0"/>
      <dgm:spPr/>
    </dgm:pt>
    <dgm:pt modelId="{1E9A0965-8A8F-44E6-96DA-3585F64DD694}" type="pres">
      <dgm:prSet presAssocID="{5487A41E-6DDF-4B2A-B654-821398DC919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AA83302-E012-4B22-9D95-DBBCFA74ACD7}" type="pres">
      <dgm:prSet presAssocID="{5487A41E-6DDF-4B2A-B654-821398DC919A}" presName="rootConnector" presStyleLbl="node2" presStyleIdx="0" presStyleCnt="2"/>
      <dgm:spPr/>
      <dgm:t>
        <a:bodyPr/>
        <a:lstStyle/>
        <a:p>
          <a:endParaRPr lang="en-CA"/>
        </a:p>
      </dgm:t>
    </dgm:pt>
    <dgm:pt modelId="{2F646D72-8AD8-49B5-A575-2344173F795F}" type="pres">
      <dgm:prSet presAssocID="{5487A41E-6DDF-4B2A-B654-821398DC919A}" presName="hierChild4" presStyleCnt="0"/>
      <dgm:spPr/>
    </dgm:pt>
    <dgm:pt modelId="{32C83B8C-20C9-42CF-8FE9-3A17786553CF}" type="pres">
      <dgm:prSet presAssocID="{9CD8EE59-9A2B-445D-883E-F4080EB5AC75}" presName="Name37" presStyleLbl="parChTrans1D3" presStyleIdx="0" presStyleCnt="2"/>
      <dgm:spPr/>
      <dgm:t>
        <a:bodyPr/>
        <a:lstStyle/>
        <a:p>
          <a:endParaRPr lang="en-CA"/>
        </a:p>
      </dgm:t>
    </dgm:pt>
    <dgm:pt modelId="{2773F37B-AD60-430A-AAC2-8A7F3A76178B}" type="pres">
      <dgm:prSet presAssocID="{921EA1AC-C245-4EE2-AAA9-AF25EA389426}" presName="hierRoot2" presStyleCnt="0">
        <dgm:presLayoutVars>
          <dgm:hierBranch val="init"/>
        </dgm:presLayoutVars>
      </dgm:prSet>
      <dgm:spPr/>
    </dgm:pt>
    <dgm:pt modelId="{2AD156C1-E9CA-4711-9456-F51A9D2294EF}" type="pres">
      <dgm:prSet presAssocID="{921EA1AC-C245-4EE2-AAA9-AF25EA389426}" presName="rootComposite" presStyleCnt="0"/>
      <dgm:spPr/>
    </dgm:pt>
    <dgm:pt modelId="{BB273CB2-799F-463E-883F-9A283603177D}" type="pres">
      <dgm:prSet presAssocID="{921EA1AC-C245-4EE2-AAA9-AF25EA38942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27FDFB3-304C-4E6D-A916-87DB099DF825}" type="pres">
      <dgm:prSet presAssocID="{921EA1AC-C245-4EE2-AAA9-AF25EA389426}" presName="rootConnector" presStyleLbl="node3" presStyleIdx="0" presStyleCnt="2"/>
      <dgm:spPr/>
      <dgm:t>
        <a:bodyPr/>
        <a:lstStyle/>
        <a:p>
          <a:endParaRPr lang="en-CA"/>
        </a:p>
      </dgm:t>
    </dgm:pt>
    <dgm:pt modelId="{C2E27EA4-9C70-47DD-957C-194E714F3DAC}" type="pres">
      <dgm:prSet presAssocID="{921EA1AC-C245-4EE2-AAA9-AF25EA389426}" presName="hierChild4" presStyleCnt="0"/>
      <dgm:spPr/>
    </dgm:pt>
    <dgm:pt modelId="{E1E50507-59B9-4F41-8F58-348434E45F62}" type="pres">
      <dgm:prSet presAssocID="{921EA1AC-C245-4EE2-AAA9-AF25EA389426}" presName="hierChild5" presStyleCnt="0"/>
      <dgm:spPr/>
    </dgm:pt>
    <dgm:pt modelId="{6CC45075-34B3-434E-AB00-AFFC9ABAFE88}" type="pres">
      <dgm:prSet presAssocID="{5487A41E-6DDF-4B2A-B654-821398DC919A}" presName="hierChild5" presStyleCnt="0"/>
      <dgm:spPr/>
    </dgm:pt>
    <dgm:pt modelId="{38803BD9-30D2-41A0-A8E8-D2A8E9952BAC}" type="pres">
      <dgm:prSet presAssocID="{9C23AD92-E647-4164-914C-FD9930BB8775}" presName="Name37" presStyleLbl="parChTrans1D2" presStyleIdx="1" presStyleCnt="2"/>
      <dgm:spPr/>
      <dgm:t>
        <a:bodyPr/>
        <a:lstStyle/>
        <a:p>
          <a:endParaRPr lang="en-CA"/>
        </a:p>
      </dgm:t>
    </dgm:pt>
    <dgm:pt modelId="{FCF7D823-48F0-4272-B464-A632DD1D5999}" type="pres">
      <dgm:prSet presAssocID="{D952B5E9-060E-40E2-BCFD-D13EE5965458}" presName="hierRoot2" presStyleCnt="0">
        <dgm:presLayoutVars>
          <dgm:hierBranch val="init"/>
        </dgm:presLayoutVars>
      </dgm:prSet>
      <dgm:spPr/>
    </dgm:pt>
    <dgm:pt modelId="{9077EA90-6CDE-4125-9771-C39476730B2E}" type="pres">
      <dgm:prSet presAssocID="{D952B5E9-060E-40E2-BCFD-D13EE5965458}" presName="rootComposite" presStyleCnt="0"/>
      <dgm:spPr/>
    </dgm:pt>
    <dgm:pt modelId="{FA7DA9FD-1C88-4974-8527-B3A5EBDB7097}" type="pres">
      <dgm:prSet presAssocID="{D952B5E9-060E-40E2-BCFD-D13EE596545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F564E3D-1F65-4CF3-8692-EE4237E0D4D1}" type="pres">
      <dgm:prSet presAssocID="{D952B5E9-060E-40E2-BCFD-D13EE5965458}" presName="rootConnector" presStyleLbl="node2" presStyleIdx="1" presStyleCnt="2"/>
      <dgm:spPr/>
      <dgm:t>
        <a:bodyPr/>
        <a:lstStyle/>
        <a:p>
          <a:endParaRPr lang="en-CA"/>
        </a:p>
      </dgm:t>
    </dgm:pt>
    <dgm:pt modelId="{E8C55584-68B5-4246-9464-03ED07466D04}" type="pres">
      <dgm:prSet presAssocID="{D952B5E9-060E-40E2-BCFD-D13EE5965458}" presName="hierChild4" presStyleCnt="0"/>
      <dgm:spPr/>
    </dgm:pt>
    <dgm:pt modelId="{BAD86A64-2238-44B1-B204-0A1F8615857B}" type="pres">
      <dgm:prSet presAssocID="{547B748A-8242-4096-943E-4E1403298C70}" presName="Name37" presStyleLbl="parChTrans1D3" presStyleIdx="1" presStyleCnt="2"/>
      <dgm:spPr/>
      <dgm:t>
        <a:bodyPr/>
        <a:lstStyle/>
        <a:p>
          <a:endParaRPr lang="en-CA"/>
        </a:p>
      </dgm:t>
    </dgm:pt>
    <dgm:pt modelId="{AE6F84EC-7890-4263-ACCF-A85137B64765}" type="pres">
      <dgm:prSet presAssocID="{62ACA9A8-4A31-4BDE-9B37-1A70C15A43FE}" presName="hierRoot2" presStyleCnt="0">
        <dgm:presLayoutVars>
          <dgm:hierBranch val="init"/>
        </dgm:presLayoutVars>
      </dgm:prSet>
      <dgm:spPr/>
    </dgm:pt>
    <dgm:pt modelId="{C792DD9A-7643-45BC-A187-9744EA1E8936}" type="pres">
      <dgm:prSet presAssocID="{62ACA9A8-4A31-4BDE-9B37-1A70C15A43FE}" presName="rootComposite" presStyleCnt="0"/>
      <dgm:spPr/>
    </dgm:pt>
    <dgm:pt modelId="{1E9010A4-2409-402D-8878-92D8EB4DA559}" type="pres">
      <dgm:prSet presAssocID="{62ACA9A8-4A31-4BDE-9B37-1A70C15A43F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AB40586-19D5-4FC1-B3FE-41BEF85F906A}" type="pres">
      <dgm:prSet presAssocID="{62ACA9A8-4A31-4BDE-9B37-1A70C15A43FE}" presName="rootConnector" presStyleLbl="node3" presStyleIdx="1" presStyleCnt="2"/>
      <dgm:spPr/>
      <dgm:t>
        <a:bodyPr/>
        <a:lstStyle/>
        <a:p>
          <a:endParaRPr lang="en-CA"/>
        </a:p>
      </dgm:t>
    </dgm:pt>
    <dgm:pt modelId="{7E1B520F-F7EE-47BD-B6F7-C66479DB1E03}" type="pres">
      <dgm:prSet presAssocID="{62ACA9A8-4A31-4BDE-9B37-1A70C15A43FE}" presName="hierChild4" presStyleCnt="0"/>
      <dgm:spPr/>
    </dgm:pt>
    <dgm:pt modelId="{E933621A-584F-4D13-AD84-B65DF45E71C1}" type="pres">
      <dgm:prSet presAssocID="{62ACA9A8-4A31-4BDE-9B37-1A70C15A43FE}" presName="hierChild5" presStyleCnt="0"/>
      <dgm:spPr/>
    </dgm:pt>
    <dgm:pt modelId="{A6755030-93AD-4D63-8CB3-FC29CCE925ED}" type="pres">
      <dgm:prSet presAssocID="{D952B5E9-060E-40E2-BCFD-D13EE5965458}" presName="hierChild5" presStyleCnt="0"/>
      <dgm:spPr/>
    </dgm:pt>
    <dgm:pt modelId="{CEB195AA-0FF3-479E-A8CD-9BE130A661CA}" type="pres">
      <dgm:prSet presAssocID="{FDEFBBC2-BE58-48D3-9E7D-B3E9911E0979}" presName="hierChild3" presStyleCnt="0"/>
      <dgm:spPr/>
    </dgm:pt>
  </dgm:ptLst>
  <dgm:cxnLst>
    <dgm:cxn modelId="{B586A643-59A0-4195-9AE8-1DDA79ABD712}" srcId="{E30C724B-1C55-488F-898B-D16C71663AE4}" destId="{FDEFBBC2-BE58-48D3-9E7D-B3E9911E0979}" srcOrd="0" destOrd="0" parTransId="{EFEF2585-CCA9-4951-9C79-B384819EA7B7}" sibTransId="{1B438D69-CFE5-415B-9C91-887D55D43482}"/>
    <dgm:cxn modelId="{7D2068B7-C1A2-4145-8A34-64F06A229088}" type="presOf" srcId="{E30C724B-1C55-488F-898B-D16C71663AE4}" destId="{C4EB19E1-CAF6-45DE-A90C-74B88313B61A}" srcOrd="0" destOrd="0" presId="urn:microsoft.com/office/officeart/2005/8/layout/orgChart1"/>
    <dgm:cxn modelId="{4513E3AD-A789-465D-AB52-0B9391FA2638}" type="presOf" srcId="{5487A41E-6DDF-4B2A-B654-821398DC919A}" destId="{2AA83302-E012-4B22-9D95-DBBCFA74ACD7}" srcOrd="1" destOrd="0" presId="urn:microsoft.com/office/officeart/2005/8/layout/orgChart1"/>
    <dgm:cxn modelId="{00A36BF4-A06A-4D90-AFF6-0C22B7C93809}" type="presOf" srcId="{547B748A-8242-4096-943E-4E1403298C70}" destId="{BAD86A64-2238-44B1-B204-0A1F8615857B}" srcOrd="0" destOrd="0" presId="urn:microsoft.com/office/officeart/2005/8/layout/orgChart1"/>
    <dgm:cxn modelId="{76D3003B-5325-43FD-9984-6314AC6CDCA8}" type="presOf" srcId="{5487A41E-6DDF-4B2A-B654-821398DC919A}" destId="{1E9A0965-8A8F-44E6-96DA-3585F64DD694}" srcOrd="0" destOrd="0" presId="urn:microsoft.com/office/officeart/2005/8/layout/orgChart1"/>
    <dgm:cxn modelId="{9A13A5BF-585D-42A7-BB24-94381BA56F9F}" type="presOf" srcId="{9C23AD92-E647-4164-914C-FD9930BB8775}" destId="{38803BD9-30D2-41A0-A8E8-D2A8E9952BAC}" srcOrd="0" destOrd="0" presId="urn:microsoft.com/office/officeart/2005/8/layout/orgChart1"/>
    <dgm:cxn modelId="{CCFAB5F3-A3F5-4BC8-BC6C-6E19F41C4BF0}" srcId="{5487A41E-6DDF-4B2A-B654-821398DC919A}" destId="{921EA1AC-C245-4EE2-AAA9-AF25EA389426}" srcOrd="0" destOrd="0" parTransId="{9CD8EE59-9A2B-445D-883E-F4080EB5AC75}" sibTransId="{8EE6C549-BE6B-442C-BA86-890C66FA8844}"/>
    <dgm:cxn modelId="{92545EFA-F801-4189-B90B-AA8DEE04F579}" srcId="{FDEFBBC2-BE58-48D3-9E7D-B3E9911E0979}" destId="{5487A41E-6DDF-4B2A-B654-821398DC919A}" srcOrd="0" destOrd="0" parTransId="{4D114508-9686-46DF-9D03-513F2114FCE1}" sibTransId="{876E0201-9DE5-470D-8866-7D1F42D6BE36}"/>
    <dgm:cxn modelId="{DF1AC22B-CE62-4EEB-AFDA-72AF52CD99F8}" type="presOf" srcId="{D952B5E9-060E-40E2-BCFD-D13EE5965458}" destId="{FA7DA9FD-1C88-4974-8527-B3A5EBDB7097}" srcOrd="0" destOrd="0" presId="urn:microsoft.com/office/officeart/2005/8/layout/orgChart1"/>
    <dgm:cxn modelId="{F71014CE-24C7-4833-BA94-582C5345F7E9}" type="presOf" srcId="{62ACA9A8-4A31-4BDE-9B37-1A70C15A43FE}" destId="{1E9010A4-2409-402D-8878-92D8EB4DA559}" srcOrd="0" destOrd="0" presId="urn:microsoft.com/office/officeart/2005/8/layout/orgChart1"/>
    <dgm:cxn modelId="{BD4516D0-A818-4D56-91D7-C98CA3DF6A5F}" type="presOf" srcId="{62ACA9A8-4A31-4BDE-9B37-1A70C15A43FE}" destId="{1AB40586-19D5-4FC1-B3FE-41BEF85F906A}" srcOrd="1" destOrd="0" presId="urn:microsoft.com/office/officeart/2005/8/layout/orgChart1"/>
    <dgm:cxn modelId="{E8756A40-C701-479B-B049-7BB2A569F897}" type="presOf" srcId="{921EA1AC-C245-4EE2-AAA9-AF25EA389426}" destId="{BB273CB2-799F-463E-883F-9A283603177D}" srcOrd="0" destOrd="0" presId="urn:microsoft.com/office/officeart/2005/8/layout/orgChart1"/>
    <dgm:cxn modelId="{51C74A0E-7C68-4DEE-BAFF-28544D132874}" type="presOf" srcId="{9CD8EE59-9A2B-445D-883E-F4080EB5AC75}" destId="{32C83B8C-20C9-42CF-8FE9-3A17786553CF}" srcOrd="0" destOrd="0" presId="urn:microsoft.com/office/officeart/2005/8/layout/orgChart1"/>
    <dgm:cxn modelId="{05D39F16-F6E6-4FE0-B809-AD176EC5E0DC}" type="presOf" srcId="{FDEFBBC2-BE58-48D3-9E7D-B3E9911E0979}" destId="{7985A6B5-3C43-4659-82F3-72BE73F10356}" srcOrd="1" destOrd="0" presId="urn:microsoft.com/office/officeart/2005/8/layout/orgChart1"/>
    <dgm:cxn modelId="{00FD3303-A532-42DF-90EA-66372BA07520}" type="presOf" srcId="{D952B5E9-060E-40E2-BCFD-D13EE5965458}" destId="{AF564E3D-1F65-4CF3-8692-EE4237E0D4D1}" srcOrd="1" destOrd="0" presId="urn:microsoft.com/office/officeart/2005/8/layout/orgChart1"/>
    <dgm:cxn modelId="{4256D869-8E7C-4612-897C-F64E48323523}" srcId="{FDEFBBC2-BE58-48D3-9E7D-B3E9911E0979}" destId="{D952B5E9-060E-40E2-BCFD-D13EE5965458}" srcOrd="1" destOrd="0" parTransId="{9C23AD92-E647-4164-914C-FD9930BB8775}" sibTransId="{196CCB53-1033-4302-BB93-6C7462F907AD}"/>
    <dgm:cxn modelId="{D8FB2401-64F0-417D-96CE-DB06793BF1BC}" type="presOf" srcId="{4D114508-9686-46DF-9D03-513F2114FCE1}" destId="{44ADF9AB-2DFC-437B-B8BF-9116A88C2D31}" srcOrd="0" destOrd="0" presId="urn:microsoft.com/office/officeart/2005/8/layout/orgChart1"/>
    <dgm:cxn modelId="{B143D879-41E4-4E60-87F7-F6B10E787155}" type="presOf" srcId="{921EA1AC-C245-4EE2-AAA9-AF25EA389426}" destId="{D27FDFB3-304C-4E6D-A916-87DB099DF825}" srcOrd="1" destOrd="0" presId="urn:microsoft.com/office/officeart/2005/8/layout/orgChart1"/>
    <dgm:cxn modelId="{95BDB2AD-DA2E-4587-A6FD-37F623D83116}" srcId="{D952B5E9-060E-40E2-BCFD-D13EE5965458}" destId="{62ACA9A8-4A31-4BDE-9B37-1A70C15A43FE}" srcOrd="0" destOrd="0" parTransId="{547B748A-8242-4096-943E-4E1403298C70}" sibTransId="{88CA73E8-BD79-4990-8D28-C2FCDDECCFFD}"/>
    <dgm:cxn modelId="{D3399E23-4FFC-437F-B10C-B52DA2C78335}" type="presOf" srcId="{FDEFBBC2-BE58-48D3-9E7D-B3E9911E0979}" destId="{D1863A8E-EC24-4E1C-9F55-68B9215D507A}" srcOrd="0" destOrd="0" presId="urn:microsoft.com/office/officeart/2005/8/layout/orgChart1"/>
    <dgm:cxn modelId="{A272D86A-D7E6-4557-BA5C-E9424FB8B502}" type="presParOf" srcId="{C4EB19E1-CAF6-45DE-A90C-74B88313B61A}" destId="{4872E644-995A-4A99-9398-73C1247B2C84}" srcOrd="0" destOrd="0" presId="urn:microsoft.com/office/officeart/2005/8/layout/orgChart1"/>
    <dgm:cxn modelId="{526E46F6-A56F-479E-8CC0-A0B370D2CC43}" type="presParOf" srcId="{4872E644-995A-4A99-9398-73C1247B2C84}" destId="{FBDC27BA-4CDA-4425-AE8B-D065ACE48E4A}" srcOrd="0" destOrd="0" presId="urn:microsoft.com/office/officeart/2005/8/layout/orgChart1"/>
    <dgm:cxn modelId="{B8116B74-6DA6-4F16-B527-D3198F3CB862}" type="presParOf" srcId="{FBDC27BA-4CDA-4425-AE8B-D065ACE48E4A}" destId="{D1863A8E-EC24-4E1C-9F55-68B9215D507A}" srcOrd="0" destOrd="0" presId="urn:microsoft.com/office/officeart/2005/8/layout/orgChart1"/>
    <dgm:cxn modelId="{228AD092-D36E-4038-88D9-7B6F8671981D}" type="presParOf" srcId="{FBDC27BA-4CDA-4425-AE8B-D065ACE48E4A}" destId="{7985A6B5-3C43-4659-82F3-72BE73F10356}" srcOrd="1" destOrd="0" presId="urn:microsoft.com/office/officeart/2005/8/layout/orgChart1"/>
    <dgm:cxn modelId="{58816A3E-3FAD-491B-8036-747A30CB15C0}" type="presParOf" srcId="{4872E644-995A-4A99-9398-73C1247B2C84}" destId="{D6179122-90FD-450B-8350-A70C2C8F019A}" srcOrd="1" destOrd="0" presId="urn:microsoft.com/office/officeart/2005/8/layout/orgChart1"/>
    <dgm:cxn modelId="{34BEE08E-E9E0-45AE-82C2-98FB844FF46B}" type="presParOf" srcId="{D6179122-90FD-450B-8350-A70C2C8F019A}" destId="{44ADF9AB-2DFC-437B-B8BF-9116A88C2D31}" srcOrd="0" destOrd="0" presId="urn:microsoft.com/office/officeart/2005/8/layout/orgChart1"/>
    <dgm:cxn modelId="{B044B1BB-A7E9-48D4-B89C-A70708583EFA}" type="presParOf" srcId="{D6179122-90FD-450B-8350-A70C2C8F019A}" destId="{6EF44262-5B62-43FD-A59A-E65C2C20D397}" srcOrd="1" destOrd="0" presId="urn:microsoft.com/office/officeart/2005/8/layout/orgChart1"/>
    <dgm:cxn modelId="{9F8B9AC5-B5E9-4F43-B6ED-3B1B940B75FE}" type="presParOf" srcId="{6EF44262-5B62-43FD-A59A-E65C2C20D397}" destId="{EF64F6A3-8C4C-4A3E-8692-DAD627884EBE}" srcOrd="0" destOrd="0" presId="urn:microsoft.com/office/officeart/2005/8/layout/orgChart1"/>
    <dgm:cxn modelId="{A56A0E6D-16CF-4D8E-AD32-309097BD6E4F}" type="presParOf" srcId="{EF64F6A3-8C4C-4A3E-8692-DAD627884EBE}" destId="{1E9A0965-8A8F-44E6-96DA-3585F64DD694}" srcOrd="0" destOrd="0" presId="urn:microsoft.com/office/officeart/2005/8/layout/orgChart1"/>
    <dgm:cxn modelId="{441127E8-4313-480C-A646-57AB46D219CA}" type="presParOf" srcId="{EF64F6A3-8C4C-4A3E-8692-DAD627884EBE}" destId="{2AA83302-E012-4B22-9D95-DBBCFA74ACD7}" srcOrd="1" destOrd="0" presId="urn:microsoft.com/office/officeart/2005/8/layout/orgChart1"/>
    <dgm:cxn modelId="{90BD4F1E-5C4E-46D4-82A6-B7E6B1A198AA}" type="presParOf" srcId="{6EF44262-5B62-43FD-A59A-E65C2C20D397}" destId="{2F646D72-8AD8-49B5-A575-2344173F795F}" srcOrd="1" destOrd="0" presId="urn:microsoft.com/office/officeart/2005/8/layout/orgChart1"/>
    <dgm:cxn modelId="{FDD7EE28-A240-4574-928E-5C082A197957}" type="presParOf" srcId="{2F646D72-8AD8-49B5-A575-2344173F795F}" destId="{32C83B8C-20C9-42CF-8FE9-3A17786553CF}" srcOrd="0" destOrd="0" presId="urn:microsoft.com/office/officeart/2005/8/layout/orgChart1"/>
    <dgm:cxn modelId="{00699A03-551D-40F5-A716-9D19EAAAC646}" type="presParOf" srcId="{2F646D72-8AD8-49B5-A575-2344173F795F}" destId="{2773F37B-AD60-430A-AAC2-8A7F3A76178B}" srcOrd="1" destOrd="0" presId="urn:microsoft.com/office/officeart/2005/8/layout/orgChart1"/>
    <dgm:cxn modelId="{B526F2E1-2F29-4025-92CD-94E444DA93E0}" type="presParOf" srcId="{2773F37B-AD60-430A-AAC2-8A7F3A76178B}" destId="{2AD156C1-E9CA-4711-9456-F51A9D2294EF}" srcOrd="0" destOrd="0" presId="urn:microsoft.com/office/officeart/2005/8/layout/orgChart1"/>
    <dgm:cxn modelId="{C001DE8D-1016-46A6-958C-3D296762EC79}" type="presParOf" srcId="{2AD156C1-E9CA-4711-9456-F51A9D2294EF}" destId="{BB273CB2-799F-463E-883F-9A283603177D}" srcOrd="0" destOrd="0" presId="urn:microsoft.com/office/officeart/2005/8/layout/orgChart1"/>
    <dgm:cxn modelId="{3ACA71CA-3218-4E46-81D8-FC2BCA725015}" type="presParOf" srcId="{2AD156C1-E9CA-4711-9456-F51A9D2294EF}" destId="{D27FDFB3-304C-4E6D-A916-87DB099DF825}" srcOrd="1" destOrd="0" presId="urn:microsoft.com/office/officeart/2005/8/layout/orgChart1"/>
    <dgm:cxn modelId="{A286B70D-2DB0-4C5F-BA73-274673EAF6F0}" type="presParOf" srcId="{2773F37B-AD60-430A-AAC2-8A7F3A76178B}" destId="{C2E27EA4-9C70-47DD-957C-194E714F3DAC}" srcOrd="1" destOrd="0" presId="urn:microsoft.com/office/officeart/2005/8/layout/orgChart1"/>
    <dgm:cxn modelId="{04E0A78D-E097-494D-8C06-D9BB8C2C833F}" type="presParOf" srcId="{2773F37B-AD60-430A-AAC2-8A7F3A76178B}" destId="{E1E50507-59B9-4F41-8F58-348434E45F62}" srcOrd="2" destOrd="0" presId="urn:microsoft.com/office/officeart/2005/8/layout/orgChart1"/>
    <dgm:cxn modelId="{732BBB99-ECDA-4C13-8C61-B94C3D44560F}" type="presParOf" srcId="{6EF44262-5B62-43FD-A59A-E65C2C20D397}" destId="{6CC45075-34B3-434E-AB00-AFFC9ABAFE88}" srcOrd="2" destOrd="0" presId="urn:microsoft.com/office/officeart/2005/8/layout/orgChart1"/>
    <dgm:cxn modelId="{DCF1992D-3A3D-42AD-95A9-72263A3078A6}" type="presParOf" srcId="{D6179122-90FD-450B-8350-A70C2C8F019A}" destId="{38803BD9-30D2-41A0-A8E8-D2A8E9952BAC}" srcOrd="2" destOrd="0" presId="urn:microsoft.com/office/officeart/2005/8/layout/orgChart1"/>
    <dgm:cxn modelId="{A604B9E6-D213-4C87-9A2F-623120CFBDFB}" type="presParOf" srcId="{D6179122-90FD-450B-8350-A70C2C8F019A}" destId="{FCF7D823-48F0-4272-B464-A632DD1D5999}" srcOrd="3" destOrd="0" presId="urn:microsoft.com/office/officeart/2005/8/layout/orgChart1"/>
    <dgm:cxn modelId="{5117E457-6493-4608-ABE9-9D37C0DACAB6}" type="presParOf" srcId="{FCF7D823-48F0-4272-B464-A632DD1D5999}" destId="{9077EA90-6CDE-4125-9771-C39476730B2E}" srcOrd="0" destOrd="0" presId="urn:microsoft.com/office/officeart/2005/8/layout/orgChart1"/>
    <dgm:cxn modelId="{646B8BB1-62FA-4E3E-AEB4-A1594D5023D5}" type="presParOf" srcId="{9077EA90-6CDE-4125-9771-C39476730B2E}" destId="{FA7DA9FD-1C88-4974-8527-B3A5EBDB7097}" srcOrd="0" destOrd="0" presId="urn:microsoft.com/office/officeart/2005/8/layout/orgChart1"/>
    <dgm:cxn modelId="{D388C584-38AE-4E93-88DB-43DA7E4B94E9}" type="presParOf" srcId="{9077EA90-6CDE-4125-9771-C39476730B2E}" destId="{AF564E3D-1F65-4CF3-8692-EE4237E0D4D1}" srcOrd="1" destOrd="0" presId="urn:microsoft.com/office/officeart/2005/8/layout/orgChart1"/>
    <dgm:cxn modelId="{DC1C0227-1FE2-4C63-B7AC-C548FE13631B}" type="presParOf" srcId="{FCF7D823-48F0-4272-B464-A632DD1D5999}" destId="{E8C55584-68B5-4246-9464-03ED07466D04}" srcOrd="1" destOrd="0" presId="urn:microsoft.com/office/officeart/2005/8/layout/orgChart1"/>
    <dgm:cxn modelId="{1FDA578C-15E9-4BDF-A2E1-A6657F5E5D0F}" type="presParOf" srcId="{E8C55584-68B5-4246-9464-03ED07466D04}" destId="{BAD86A64-2238-44B1-B204-0A1F8615857B}" srcOrd="0" destOrd="0" presId="urn:microsoft.com/office/officeart/2005/8/layout/orgChart1"/>
    <dgm:cxn modelId="{BABEC1A2-8004-463C-B095-0F50CC2C7354}" type="presParOf" srcId="{E8C55584-68B5-4246-9464-03ED07466D04}" destId="{AE6F84EC-7890-4263-ACCF-A85137B64765}" srcOrd="1" destOrd="0" presId="urn:microsoft.com/office/officeart/2005/8/layout/orgChart1"/>
    <dgm:cxn modelId="{DD1435F4-0953-4E46-AB22-80DA175D9987}" type="presParOf" srcId="{AE6F84EC-7890-4263-ACCF-A85137B64765}" destId="{C792DD9A-7643-45BC-A187-9744EA1E8936}" srcOrd="0" destOrd="0" presId="urn:microsoft.com/office/officeart/2005/8/layout/orgChart1"/>
    <dgm:cxn modelId="{F9A1D524-B275-4F0F-9EA0-E06F03D14263}" type="presParOf" srcId="{C792DD9A-7643-45BC-A187-9744EA1E8936}" destId="{1E9010A4-2409-402D-8878-92D8EB4DA559}" srcOrd="0" destOrd="0" presId="urn:microsoft.com/office/officeart/2005/8/layout/orgChart1"/>
    <dgm:cxn modelId="{73DB8BF3-E8AD-4063-8DD6-5681C4D2FE1C}" type="presParOf" srcId="{C792DD9A-7643-45BC-A187-9744EA1E8936}" destId="{1AB40586-19D5-4FC1-B3FE-41BEF85F906A}" srcOrd="1" destOrd="0" presId="urn:microsoft.com/office/officeart/2005/8/layout/orgChart1"/>
    <dgm:cxn modelId="{74DAC4B5-F57D-41A1-9B0C-D30580F2C7C3}" type="presParOf" srcId="{AE6F84EC-7890-4263-ACCF-A85137B64765}" destId="{7E1B520F-F7EE-47BD-B6F7-C66479DB1E03}" srcOrd="1" destOrd="0" presId="urn:microsoft.com/office/officeart/2005/8/layout/orgChart1"/>
    <dgm:cxn modelId="{2903059E-664B-4A1D-863D-0717A4184A5C}" type="presParOf" srcId="{AE6F84EC-7890-4263-ACCF-A85137B64765}" destId="{E933621A-584F-4D13-AD84-B65DF45E71C1}" srcOrd="2" destOrd="0" presId="urn:microsoft.com/office/officeart/2005/8/layout/orgChart1"/>
    <dgm:cxn modelId="{F17FF8AD-66BC-477B-AA2A-6B1860092794}" type="presParOf" srcId="{FCF7D823-48F0-4272-B464-A632DD1D5999}" destId="{A6755030-93AD-4D63-8CB3-FC29CCE925ED}" srcOrd="2" destOrd="0" presId="urn:microsoft.com/office/officeart/2005/8/layout/orgChart1"/>
    <dgm:cxn modelId="{6AF0C580-C782-4DC8-BADC-9C664AB73F88}" type="presParOf" srcId="{4872E644-995A-4A99-9398-73C1247B2C84}" destId="{CEB195AA-0FF3-479E-A8CD-9BE130A661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86A64-2238-44B1-B204-0A1F8615857B}">
      <dsp:nvSpPr>
        <dsp:cNvPr id="0" name=""/>
        <dsp:cNvSpPr/>
      </dsp:nvSpPr>
      <dsp:spPr>
        <a:xfrm>
          <a:off x="3217068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03BD9-30D2-41A0-A8E8-D2A8E9952BAC}">
      <dsp:nvSpPr>
        <dsp:cNvPr id="0" name=""/>
        <dsp:cNvSpPr/>
      </dsp:nvSpPr>
      <dsp:spPr>
        <a:xfrm>
          <a:off x="2783830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83B8C-20C9-42CF-8FE9-3A17786553CF}">
      <dsp:nvSpPr>
        <dsp:cNvPr id="0" name=""/>
        <dsp:cNvSpPr/>
      </dsp:nvSpPr>
      <dsp:spPr>
        <a:xfrm>
          <a:off x="659903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DF9AB-2DFC-437B-B8BF-9116A88C2D31}">
      <dsp:nvSpPr>
        <dsp:cNvPr id="0" name=""/>
        <dsp:cNvSpPr/>
      </dsp:nvSpPr>
      <dsp:spPr>
        <a:xfrm>
          <a:off x="1505247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63A8E-EC24-4E1C-9F55-68B9215D507A}">
      <dsp:nvSpPr>
        <dsp:cNvPr id="0" name=""/>
        <dsp:cNvSpPr/>
      </dsp:nvSpPr>
      <dsp:spPr>
        <a:xfrm>
          <a:off x="1727150" y="3175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Responding 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Marine Hazards</a:t>
          </a:r>
          <a:endParaRPr lang="en-CA" sz="2000" kern="1200" dirty="0"/>
        </a:p>
      </dsp:txBody>
      <dsp:txXfrm>
        <a:off x="1727150" y="3175"/>
        <a:ext cx="2113359" cy="1056679"/>
      </dsp:txXfrm>
    </dsp:sp>
    <dsp:sp modelId="{1E9A0965-8A8F-44E6-96DA-3585F64DD694}">
      <dsp:nvSpPr>
        <dsp:cNvPr id="0" name=""/>
        <dsp:cNvSpPr/>
      </dsp:nvSpPr>
      <dsp:spPr>
        <a:xfrm>
          <a:off x="448567" y="1503660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Need to understand and predict coupled marine dynamics to respond to marine emergencies </a:t>
          </a:r>
          <a:endParaRPr lang="en-CA" sz="1500" kern="1200" dirty="0"/>
        </a:p>
      </dsp:txBody>
      <dsp:txXfrm>
        <a:off x="448567" y="1503660"/>
        <a:ext cx="2113359" cy="1056679"/>
      </dsp:txXfrm>
    </dsp:sp>
    <dsp:sp modelId="{BB273CB2-799F-463E-883F-9A283603177D}">
      <dsp:nvSpPr>
        <dsp:cNvPr id="0" name=""/>
        <dsp:cNvSpPr/>
      </dsp:nvSpPr>
      <dsp:spPr>
        <a:xfrm>
          <a:off x="976907" y="3004145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err="1" smtClean="0"/>
            <a:t>Relocatable</a:t>
          </a:r>
          <a:r>
            <a:rPr lang="en-CA" sz="2000" kern="1200" dirty="0" smtClean="0"/>
            <a:t> system</a:t>
          </a:r>
          <a:endParaRPr lang="en-CA" sz="2000" kern="1200" dirty="0"/>
        </a:p>
      </dsp:txBody>
      <dsp:txXfrm>
        <a:off x="976907" y="3004145"/>
        <a:ext cx="2113359" cy="1056679"/>
      </dsp:txXfrm>
    </dsp:sp>
    <dsp:sp modelId="{FA7DA9FD-1C88-4974-8527-B3A5EBDB7097}">
      <dsp:nvSpPr>
        <dsp:cNvPr id="0" name=""/>
        <dsp:cNvSpPr/>
      </dsp:nvSpPr>
      <dsp:spPr>
        <a:xfrm>
          <a:off x="3005732" y="1503660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Need to understand human values and forecast human impacts of marine emergencies</a:t>
          </a:r>
          <a:endParaRPr lang="en-CA" sz="1500" kern="1200" dirty="0"/>
        </a:p>
      </dsp:txBody>
      <dsp:txXfrm>
        <a:off x="3005732" y="1503660"/>
        <a:ext cx="2113359" cy="1056679"/>
      </dsp:txXfrm>
    </dsp:sp>
    <dsp:sp modelId="{1E9010A4-2409-402D-8878-92D8EB4DA559}">
      <dsp:nvSpPr>
        <dsp:cNvPr id="0" name=""/>
        <dsp:cNvSpPr/>
      </dsp:nvSpPr>
      <dsp:spPr>
        <a:xfrm>
          <a:off x="3534072" y="3004145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Human dimensions rapid diagnostic system</a:t>
          </a:r>
          <a:endParaRPr lang="en-CA" sz="2000" kern="1200" dirty="0"/>
        </a:p>
      </dsp:txBody>
      <dsp:txXfrm>
        <a:off x="3534072" y="3004145"/>
        <a:ext cx="2113359" cy="1056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A27F2EE-9439-4820-8FC1-44EFBDB55106}" type="datetimeFigureOut">
              <a:rPr lang="en-CA"/>
              <a:pPr>
                <a:defRPr/>
              </a:pPr>
              <a:t>23/01/2013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DE8372-0D99-4D61-B22E-C9893EDC6C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36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C774E66-D57F-4A51-9DBC-FC7441FFC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FF1E94-AC5D-4F7D-A4D2-678E02C5280D}" type="slidenum">
              <a:rPr lang="en-US" sz="1300" smtClean="0"/>
              <a:pPr eaLnBrk="1" hangingPunct="1"/>
              <a:t>1</a:t>
            </a:fld>
            <a:endParaRPr lang="en-US" sz="13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9D3D8F-1AA8-40F8-85F1-EF3020D83AC2}" type="slidenum">
              <a:rPr lang="en-US" sz="1300" smtClean="0"/>
              <a:pPr eaLnBrk="1" hangingPunct="1"/>
              <a:t>12</a:t>
            </a:fld>
            <a:endParaRPr lang="en-US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684C40-2880-40F2-B78F-6ABCFE8C5564}" type="slidenum">
              <a:rPr lang="en-US" sz="1300">
                <a:solidFill>
                  <a:prstClr val="black"/>
                </a:solidFill>
              </a:rPr>
              <a:pPr eaLnBrk="1" hangingPunct="1"/>
              <a:t>2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6A418-0E22-4013-A9A6-5084E2CF5A7F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6A418-0E22-4013-A9A6-5084E2CF5A7F}" type="slidenum">
              <a:rPr lang="en-US" sz="1300">
                <a:solidFill>
                  <a:prstClr val="black"/>
                </a:solidFill>
              </a:rPr>
              <a:pPr eaLnBrk="1" hangingPunct="1"/>
              <a:t>4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6A418-0E22-4013-A9A6-5084E2CF5A7F}" type="slidenum">
              <a:rPr lang="en-US" sz="1300">
                <a:solidFill>
                  <a:prstClr val="black"/>
                </a:solidFill>
              </a:rPr>
              <a:pPr eaLnBrk="1" hangingPunct="1"/>
              <a:t>5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6A418-0E22-4013-A9A6-5084E2CF5A7F}" type="slidenum">
              <a:rPr lang="en-US" sz="1300">
                <a:solidFill>
                  <a:prstClr val="black"/>
                </a:solidFill>
              </a:rPr>
              <a:pPr eaLnBrk="1" hangingPunct="1"/>
              <a:t>6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684C40-2880-40F2-B78F-6ABCFE8C5564}" type="slidenum">
              <a:rPr lang="en-US" sz="1300">
                <a:solidFill>
                  <a:prstClr val="black"/>
                </a:solidFill>
              </a:rPr>
              <a:pPr eaLnBrk="1" hangingPunct="1"/>
              <a:t>7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684C40-2880-40F2-B78F-6ABCFE8C5564}" type="slidenum">
              <a:rPr lang="en-US" sz="1300" smtClean="0"/>
              <a:pPr eaLnBrk="1" hangingPunct="1"/>
              <a:t>10</a:t>
            </a:fld>
            <a:endParaRPr lang="en-US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FC891B-41A9-40A8-B030-DFBF63748209}" type="slidenum">
              <a:rPr lang="en-US" sz="1300" smtClean="0"/>
              <a:pPr eaLnBrk="1" hangingPunct="1"/>
              <a:t>11</a:t>
            </a:fld>
            <a:endParaRPr lang="en-US" sz="13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13A7-0577-48AD-B55A-7A5DBEE2B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1600-FDEB-468F-B964-85C39A42E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8B22-EC84-46AC-8896-61A372952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8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8DCE-8E8A-4469-BFEF-2A620E27B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7E40-98E9-4757-AF24-1E73F9275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B8DB-1470-40CB-8D72-EE1DF7E7B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B936-842F-466D-B1FC-F712A5A7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1559-A518-494C-97BF-03DD4E6C6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4EF5-5C52-43AF-9A7F-DC8A385BB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096A-9BB8-4D22-9578-8145A61F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7093-4B0A-4A42-A99C-1CB27AA2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22B0-0EE9-40F4-A2B1-3716DC3D7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8BD718-5095-4F72-932C-C308F4B0E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599" y="381000"/>
            <a:ext cx="875347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1000" b="1" dirty="0">
              <a:solidFill>
                <a:schemeClr val="folHlink"/>
              </a:solidFill>
            </a:endParaRPr>
          </a:p>
          <a:p>
            <a:pPr algn="ctr" eaLnBrk="1" hangingPunct="1"/>
            <a:r>
              <a:rPr lang="en-CA" sz="2800" b="1" dirty="0" err="1" smtClean="0">
                <a:solidFill>
                  <a:schemeClr val="folHlink"/>
                </a:solidFill>
              </a:rPr>
              <a:t>MEOPAR</a:t>
            </a:r>
            <a:r>
              <a:rPr lang="en-CA" sz="2800" b="1" dirty="0" smtClean="0">
                <a:solidFill>
                  <a:schemeClr val="folHlink"/>
                </a:solidFill>
              </a:rPr>
              <a:t> and Human Dimensions</a:t>
            </a:r>
            <a:endParaRPr lang="en-US" sz="2800" b="1" dirty="0">
              <a:solidFill>
                <a:schemeClr val="folHlink"/>
              </a:solidFill>
            </a:endParaRPr>
          </a:p>
          <a:p>
            <a:pPr algn="ctr"/>
            <a:endParaRPr lang="en-CA" sz="2600" b="1" dirty="0">
              <a:solidFill>
                <a:schemeClr val="folHlink"/>
              </a:solidFill>
            </a:endParaRPr>
          </a:p>
          <a:p>
            <a:pPr algn="ctr"/>
            <a:r>
              <a:rPr lang="en-CA" sz="2600" b="1" dirty="0">
                <a:solidFill>
                  <a:schemeClr val="folHlink"/>
                </a:solidFill>
              </a:rPr>
              <a:t>Tony Charles</a:t>
            </a:r>
          </a:p>
          <a:p>
            <a:pPr algn="ctr"/>
            <a:endParaRPr lang="en-CA" sz="2000" b="1" i="1" dirty="0">
              <a:solidFill>
                <a:schemeClr val="folHlink"/>
              </a:solidFill>
            </a:endParaRPr>
          </a:p>
          <a:p>
            <a:pPr algn="ctr"/>
            <a:r>
              <a:rPr lang="en-CA" sz="2000" b="1" dirty="0">
                <a:solidFill>
                  <a:schemeClr val="folHlink"/>
                </a:solidFill>
              </a:rPr>
              <a:t>tony.charles@smu.ca</a:t>
            </a:r>
          </a:p>
        </p:txBody>
      </p:sp>
      <p:pic>
        <p:nvPicPr>
          <p:cNvPr id="2051" name="Picture 3" descr="SMU logo cmyk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30930"/>
          <a:stretch>
            <a:fillRect/>
          </a:stretch>
        </p:blipFill>
        <p:spPr bwMode="auto">
          <a:xfrm>
            <a:off x="3352800" y="2667000"/>
            <a:ext cx="251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07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b="23438"/>
          <a:stretch>
            <a:fillRect/>
          </a:stretch>
        </p:blipFill>
        <p:spPr bwMode="auto">
          <a:xfrm>
            <a:off x="0" y="3830638"/>
            <a:ext cx="92202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5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folHlink"/>
                </a:solidFill>
                <a:latin typeface="Trebuchet MS" pitchFamily="34" charset="0"/>
              </a:rPr>
              <a:t>Links to Community Conservation Research Network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8458200" cy="2590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6-year cross-Canada multi-national initiative (SSHRC) with goals: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r>
              <a:rPr lang="en-US" sz="2000" dirty="0" smtClean="0"/>
              <a:t>(1) To determine how to improve links of local-level conservation with large-scale policy drivers, for effective environmental governance. </a:t>
            </a:r>
          </a:p>
          <a:p>
            <a:pPr eaLnBrk="1" hangingPunct="1">
              <a:spcBef>
                <a:spcPts val="1800"/>
              </a:spcBef>
            </a:pPr>
            <a:r>
              <a:rPr lang="en-US" sz="2000" dirty="0" smtClean="0"/>
              <a:t>(2) To determine best practices in community-based environmental problem solving, on the coast, and high-level policy support for these.</a:t>
            </a:r>
            <a:endParaRPr lang="en-CA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4406900"/>
            <a:ext cx="91440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canada-map-poli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95400"/>
            <a:ext cx="5105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21"/>
          <p:cNvSpPr>
            <a:spLocks noChangeArrowheads="1"/>
          </p:cNvSpPr>
          <p:nvPr/>
        </p:nvSpPr>
        <p:spPr bwMode="auto">
          <a:xfrm rot="2723138">
            <a:off x="7877175" y="4568825"/>
            <a:ext cx="609600" cy="7620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3810000"/>
            <a:ext cx="7381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11638"/>
            <a:ext cx="738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folHlink"/>
                </a:solidFill>
                <a:latin typeface="Trebuchet MS" pitchFamily="34" charset="0"/>
              </a:rPr>
              <a:t>CCRN Partners        Study </a:t>
            </a:r>
            <a:r>
              <a:rPr lang="en-US" sz="3200" b="1" dirty="0">
                <a:solidFill>
                  <a:schemeClr val="folHlink"/>
                </a:solidFill>
                <a:latin typeface="Trebuchet MS" pitchFamily="34" charset="0"/>
              </a:rPr>
              <a:t>Sites in Canada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295400"/>
            <a:ext cx="3352800" cy="4502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000" dirty="0" smtClean="0"/>
              <a:t>Nuu-chah-nulth Tribal Council in B.C.</a:t>
            </a:r>
          </a:p>
          <a:p>
            <a:pPr eaLnBrk="1" hangingPunct="1"/>
            <a:r>
              <a:rPr lang="en-CA" sz="2000" dirty="0" smtClean="0"/>
              <a:t>Innu Nation in Labrador</a:t>
            </a:r>
          </a:p>
          <a:p>
            <a:pPr eaLnBrk="1" hangingPunct="1"/>
            <a:r>
              <a:rPr lang="en-CA" sz="2000" dirty="0" smtClean="0"/>
              <a:t>Ecology Action Centre in Nova Scotia</a:t>
            </a:r>
          </a:p>
          <a:p>
            <a:pPr eaLnBrk="1" hangingPunct="1"/>
            <a:r>
              <a:rPr lang="en-CA" sz="2000" dirty="0" smtClean="0"/>
              <a:t>West Coast Aquatic, BC</a:t>
            </a:r>
          </a:p>
          <a:p>
            <a:pPr eaLnBrk="1" hangingPunct="1"/>
            <a:r>
              <a:rPr lang="en-CA" sz="2000" dirty="0" smtClean="0"/>
              <a:t>Environment Canada</a:t>
            </a:r>
          </a:p>
          <a:p>
            <a:pPr eaLnBrk="1" hangingPunct="1"/>
            <a:r>
              <a:rPr lang="en-CA" sz="2000" dirty="0" smtClean="0"/>
              <a:t>Policy Horizons Canada</a:t>
            </a:r>
          </a:p>
          <a:p>
            <a:pPr eaLnBrk="1" hangingPunct="1"/>
            <a:r>
              <a:rPr lang="en-CA" sz="2000" dirty="0" smtClean="0"/>
              <a:t>Canadian Biosphere Research Network</a:t>
            </a:r>
          </a:p>
          <a:p>
            <a:pPr eaLnBrk="1" hangingPunct="1"/>
            <a:r>
              <a:rPr lang="en-CA" sz="2000" dirty="0" smtClean="0"/>
              <a:t>Saint Mary’s University (Host Institution)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2286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11729" r="8209" b="17654"/>
          <a:stretch>
            <a:fillRect/>
          </a:stretch>
        </p:blipFill>
        <p:spPr bwMode="auto">
          <a:xfrm>
            <a:off x="1503363" y="1270000"/>
            <a:ext cx="76406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folHlink"/>
                </a:solidFill>
                <a:latin typeface="Trebuchet MS" pitchFamily="34" charset="0"/>
              </a:rPr>
              <a:t>CCRN’s Study Sites Globally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284163" y="1722438"/>
            <a:ext cx="12192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Brazil</a:t>
            </a:r>
          </a:p>
          <a:p>
            <a:endParaRPr lang="en-US"/>
          </a:p>
          <a:p>
            <a:r>
              <a:rPr lang="en-US"/>
              <a:t>Canada</a:t>
            </a:r>
          </a:p>
          <a:p>
            <a:endParaRPr lang="en-US"/>
          </a:p>
          <a:p>
            <a:r>
              <a:rPr lang="en-US"/>
              <a:t>Chile</a:t>
            </a:r>
          </a:p>
          <a:p>
            <a:endParaRPr lang="en-US"/>
          </a:p>
          <a:p>
            <a:r>
              <a:rPr lang="en-US"/>
              <a:t>Mexico</a:t>
            </a:r>
          </a:p>
          <a:p>
            <a:endParaRPr lang="en-US"/>
          </a:p>
          <a:p>
            <a:r>
              <a:rPr lang="en-US"/>
              <a:t>Gambia</a:t>
            </a:r>
          </a:p>
          <a:p>
            <a:endParaRPr lang="en-US"/>
          </a:p>
          <a:p>
            <a:r>
              <a:rPr lang="en-US"/>
              <a:t>S. Africa</a:t>
            </a:r>
          </a:p>
          <a:p>
            <a:endParaRPr lang="en-US"/>
          </a:p>
          <a:p>
            <a:r>
              <a:rPr lang="en-US"/>
              <a:t>Thailand</a:t>
            </a:r>
          </a:p>
          <a:p>
            <a:endParaRPr lang="en-US"/>
          </a:p>
          <a:p>
            <a:r>
              <a:rPr lang="en-US"/>
              <a:t>Indonesia</a:t>
            </a:r>
          </a:p>
          <a:p>
            <a:endParaRPr lang="en-US"/>
          </a:p>
          <a:p>
            <a:r>
              <a:rPr lang="en-US"/>
              <a:t>Japan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600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folHlink"/>
                </a:solidFill>
                <a:latin typeface="Trebuchet MS" pitchFamily="34" charset="0"/>
              </a:rPr>
              <a:t>The Coastal Community Perspective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2590800"/>
          </a:xfrm>
        </p:spPr>
        <p:txBody>
          <a:bodyPr/>
          <a:lstStyle/>
          <a:p>
            <a:pPr eaLnBrk="1" hangingPunct="1"/>
            <a:r>
              <a:rPr lang="en-CA" sz="2000" dirty="0" smtClean="0"/>
              <a:t>Coastal communities worldwide are increasingly needing to respond to extreme events, hazards, emergencies and longer-term changes</a:t>
            </a:r>
          </a:p>
          <a:p>
            <a:pPr eaLnBrk="1" hangingPunct="1"/>
            <a:r>
              <a:rPr lang="en-CA" sz="2000" dirty="0" smtClean="0"/>
              <a:t>What information products could be useful for coastal communities? </a:t>
            </a:r>
          </a:p>
          <a:p>
            <a:pPr eaLnBrk="1" hangingPunct="1"/>
            <a:r>
              <a:rPr lang="en-CA" sz="2000" dirty="0" smtClean="0"/>
              <a:t>What human dimensions need to be assessed and monitored to better respond to climate change impacts on the coast?</a:t>
            </a:r>
          </a:p>
          <a:p>
            <a:pPr eaLnBrk="1" hangingPunct="1"/>
            <a:r>
              <a:rPr lang="en-CA" sz="2000" dirty="0" smtClean="0"/>
              <a:t>Communities do not separate the short-term and the long-term as </a:t>
            </a:r>
            <a:r>
              <a:rPr lang="en-CA" sz="2000" dirty="0" err="1" smtClean="0"/>
              <a:t>MEOPAR</a:t>
            </a:r>
            <a:r>
              <a:rPr lang="en-CA" sz="2000" dirty="0" smtClean="0"/>
              <a:t> does with IP 1 and IP 2… so integration is crucial</a:t>
            </a:r>
          </a:p>
          <a:p>
            <a:pPr eaLnBrk="1" hangingPunct="1"/>
            <a:r>
              <a:rPr lang="en-CA" sz="2000" dirty="0"/>
              <a:t>e</a:t>
            </a:r>
            <a:r>
              <a:rPr lang="en-CA" sz="2000" dirty="0" smtClean="0"/>
              <a:t>.g., need a ‘tool’ that combines long-term planning and preparation for more extreme events, incorporating short-term response to these   </a:t>
            </a:r>
          </a:p>
          <a:p>
            <a:pPr eaLnBrk="1" hangingPunct="1"/>
            <a:endParaRPr lang="en-CA" sz="2000" dirty="0" smtClean="0"/>
          </a:p>
        </p:txBody>
      </p:sp>
      <p:pic>
        <p:nvPicPr>
          <p:cNvPr id="5" name="Picture 6" descr="Brier Island Sept 6 2004 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b="26953"/>
          <a:stretch>
            <a:fillRect/>
          </a:stretch>
        </p:blipFill>
        <p:spPr bwMode="auto">
          <a:xfrm>
            <a:off x="17463" y="4419600"/>
            <a:ext cx="91519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828800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chemeClr val="folHlink"/>
                </a:solidFill>
                <a:latin typeface="Trebuchet MS" pitchFamily="34" charset="0"/>
              </a:rPr>
              <a:t>1.1: “Human dimensions rapid diagnostic system”</a:t>
            </a:r>
            <a:endParaRPr lang="en-US" sz="2800" b="1" dirty="0" smtClean="0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867400"/>
            <a:ext cx="8382000" cy="381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CA" sz="2000" dirty="0" smtClean="0"/>
              <a:t>Basic question: How does the ‘marine processes &amp; impacts’ box </a:t>
            </a:r>
          </a:p>
          <a:p>
            <a:pPr marL="0" indent="0" algn="ctr" eaLnBrk="1" hangingPunct="1">
              <a:buNone/>
            </a:pPr>
            <a:r>
              <a:rPr lang="en-CA" sz="2000" dirty="0" smtClean="0"/>
              <a:t>link to the ‘humans on the coast’ box?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07021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4419600" y="5455920"/>
            <a:ext cx="758952" cy="27432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 rot="10800000">
            <a:off x="4114800" y="5455920"/>
            <a:ext cx="1295400" cy="36576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8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chemeClr val="folHlink"/>
                </a:solidFill>
                <a:latin typeface="Trebuchet MS" pitchFamily="34" charset="0"/>
              </a:rPr>
              <a:t>“Human dimensions rapid diagnostic system”</a:t>
            </a:r>
            <a:endParaRPr lang="en-US" sz="2800" b="1" dirty="0" smtClean="0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872" y="1143000"/>
            <a:ext cx="8382000" cy="25908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Main Focus: developing and providing a ‘tool’ useful at a local community or regional scale, in Canada and potentially beyond 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To provide rapid appraisal of socioeconomic values, vulnerability and risks, associated with an emergency, on a spatially-explicit basis and including local-level community-based approaches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Need to understand human values, socioeconomic structures and dynamics, to forecast human impacts of marine emergencies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Need spatially-explicit data on social, economic, cultural and values along coastlines… this is a connection to Observation Core</a:t>
            </a:r>
          </a:p>
          <a:p>
            <a:pPr eaLnBrk="1" hangingPunct="1"/>
            <a:endParaRPr lang="en-US" sz="1200" dirty="0" smtClean="0"/>
          </a:p>
        </p:txBody>
      </p:sp>
      <p:pic>
        <p:nvPicPr>
          <p:cNvPr id="4100" name="Picture 5" descr="IMG_19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35768"/>
          <a:stretch/>
        </p:blipFill>
        <p:spPr bwMode="auto">
          <a:xfrm>
            <a:off x="1021672" y="4896000"/>
            <a:ext cx="70104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0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chemeClr val="folHlink"/>
                </a:solidFill>
                <a:latin typeface="Trebuchet MS" pitchFamily="34" charset="0"/>
              </a:rPr>
              <a:t>“Human dimensions rapid diagnostic system”</a:t>
            </a:r>
            <a:endParaRPr lang="en-US" sz="2800" b="1" dirty="0" smtClean="0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872" y="1143000"/>
            <a:ext cx="8382000" cy="25908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Is there a ‘generic’ set of data that can be compiled and maintained coast-wide to be prepared for disasters and hazard response?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Alternatively, is there a process for ‘rapid response’ that includes minimal assessment of ‘human dimensions’? 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How can these questions be addressed in the Strait of Georgia, Halifax Harbour, the Scotian Shelf, and beyond?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Note about stakeholders: Add “coastal communities” (partners?)</a:t>
            </a:r>
          </a:p>
          <a:p>
            <a:pPr eaLnBrk="1" hangingPunct="1">
              <a:spcBef>
                <a:spcPts val="1800"/>
              </a:spcBef>
            </a:pPr>
            <a:r>
              <a:rPr lang="en-CA" sz="2000" dirty="0" smtClean="0"/>
              <a:t>There are useful links to related research projects </a:t>
            </a:r>
            <a:r>
              <a:rPr lang="en-CA" sz="2000" dirty="0"/>
              <a:t>(</a:t>
            </a:r>
            <a:r>
              <a:rPr lang="en-CA" sz="2000" dirty="0" smtClean="0"/>
              <a:t>as follows)</a:t>
            </a:r>
          </a:p>
          <a:p>
            <a:pPr eaLnBrk="1" hangingPunct="1"/>
            <a:endParaRPr lang="en-US" sz="1200" dirty="0" smtClean="0"/>
          </a:p>
        </p:txBody>
      </p:sp>
      <p:pic>
        <p:nvPicPr>
          <p:cNvPr id="5" name="Picture 5" descr="IMG_19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35768"/>
          <a:stretch/>
        </p:blipFill>
        <p:spPr bwMode="auto">
          <a:xfrm>
            <a:off x="1021672" y="4896000"/>
            <a:ext cx="70104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0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chemeClr val="folHlink"/>
                </a:solidFill>
                <a:latin typeface="Trebuchet MS" pitchFamily="34" charset="0"/>
              </a:rPr>
              <a:t>Methods</a:t>
            </a:r>
            <a:endParaRPr lang="en-US" sz="2800" b="1" dirty="0" smtClean="0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872" y="685800"/>
            <a:ext cx="8382000" cy="2743200"/>
          </a:xfrm>
        </p:spPr>
        <p:txBody>
          <a:bodyPr/>
          <a:lstStyle/>
          <a:p>
            <a:pPr marL="457200" indent="-457200" eaLnBrk="1" hangingPunct="1">
              <a:spcBef>
                <a:spcPts val="900"/>
              </a:spcBef>
              <a:buFont typeface="+mj-lt"/>
              <a:buAutoNum type="arabicPeriod"/>
            </a:pPr>
            <a:r>
              <a:rPr lang="en-CA" sz="2000" dirty="0"/>
              <a:t>Goal: assess (a) short-term data needs and (b) analytical tools, for evaluating risks and values, to choose priority locations/sectors for emergency response &amp; response </a:t>
            </a:r>
            <a:r>
              <a:rPr lang="en-CA" sz="2000" dirty="0" smtClean="0"/>
              <a:t>mechanisms</a:t>
            </a:r>
            <a:endParaRPr lang="en-CA" sz="2000" dirty="0" smtClean="0"/>
          </a:p>
          <a:p>
            <a:pPr marL="457200" indent="-457200" eaLnBrk="1" hangingPunct="1">
              <a:spcBef>
                <a:spcPts val="900"/>
              </a:spcBef>
              <a:buFont typeface="+mj-lt"/>
              <a:buAutoNum type="arabicPeriod"/>
            </a:pPr>
            <a:r>
              <a:rPr lang="en-CA" sz="2000" dirty="0" smtClean="0"/>
              <a:t>Compilation </a:t>
            </a:r>
            <a:r>
              <a:rPr lang="en-CA" sz="2000" dirty="0" smtClean="0"/>
              <a:t>of local-level cases across Canada &amp; globally, including:</a:t>
            </a:r>
          </a:p>
          <a:p>
            <a:pPr marL="857250" lvl="1" indent="-457200" eaLnBrk="1" hangingPunct="1">
              <a:spcBef>
                <a:spcPts val="900"/>
              </a:spcBef>
              <a:buFont typeface="+mj-lt"/>
              <a:buAutoNum type="alphaLcParenR"/>
            </a:pPr>
            <a:r>
              <a:rPr lang="en-CA" sz="2000" dirty="0" smtClean="0"/>
              <a:t>examples of disaster/hazard/emergency response and climate adaptation initiatives in marine/coastal areas, and </a:t>
            </a:r>
          </a:p>
          <a:p>
            <a:pPr marL="857250" lvl="1" indent="-457200" eaLnBrk="1" hangingPunct="1">
              <a:spcBef>
                <a:spcPts val="900"/>
              </a:spcBef>
              <a:buFont typeface="+mj-lt"/>
              <a:buAutoNum type="alphaLcParenR"/>
            </a:pPr>
            <a:r>
              <a:rPr lang="en-CA" sz="2000" dirty="0" smtClean="0"/>
              <a:t>case studies of related coastal community-based planning and response arrangements (e.g., frameworks for decision-making)</a:t>
            </a:r>
          </a:p>
          <a:p>
            <a:pPr marL="457200" indent="-457200" eaLnBrk="1" hangingPunct="1">
              <a:spcBef>
                <a:spcPts val="900"/>
              </a:spcBef>
              <a:buFont typeface="+mj-lt"/>
              <a:buAutoNum type="arabicPeriod"/>
            </a:pPr>
            <a:r>
              <a:rPr lang="en-CA" sz="2000" dirty="0" smtClean="0"/>
              <a:t>Surveys, focus groups, community-based participatory </a:t>
            </a:r>
            <a:r>
              <a:rPr lang="en-CA" sz="2000" dirty="0" smtClean="0"/>
              <a:t>methods</a:t>
            </a:r>
          </a:p>
          <a:p>
            <a:pPr marL="457200" indent="-457200" eaLnBrk="1" hangingPunct="1">
              <a:spcBef>
                <a:spcPts val="900"/>
              </a:spcBef>
              <a:buFont typeface="+mj-lt"/>
              <a:buAutoNum type="arabicPeriod"/>
            </a:pPr>
            <a:r>
              <a:rPr lang="en-CA" sz="2000" dirty="0" smtClean="0"/>
              <a:t>M</a:t>
            </a:r>
            <a:r>
              <a:rPr lang="en-CA" sz="2000" dirty="0" smtClean="0"/>
              <a:t>odels: coupled ‘social-ecological’ models &amp; scenario analysis</a:t>
            </a:r>
          </a:p>
          <a:p>
            <a:pPr marL="457200" indent="-457200" eaLnBrk="1" hangingPunct="1">
              <a:spcBef>
                <a:spcPts val="900"/>
              </a:spcBef>
              <a:buFont typeface="+mj-lt"/>
              <a:buAutoNum type="arabicPeriod"/>
            </a:pPr>
            <a:r>
              <a:rPr lang="en-CA" sz="2000" dirty="0" smtClean="0"/>
              <a:t>Links to related coastal research projects (e.g., ParCA, CCRN).</a:t>
            </a:r>
            <a:endParaRPr lang="en-CA" sz="2000" dirty="0" smtClean="0"/>
          </a:p>
        </p:txBody>
      </p:sp>
      <p:pic>
        <p:nvPicPr>
          <p:cNvPr id="5" name="Picture 5" descr="IMG_19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35768"/>
          <a:stretch/>
        </p:blipFill>
        <p:spPr bwMode="auto">
          <a:xfrm>
            <a:off x="1021672" y="4896000"/>
            <a:ext cx="70104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56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153" y="36990"/>
            <a:ext cx="9144000" cy="1295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folHlink"/>
                </a:solidFill>
                <a:latin typeface="Trebuchet MS" pitchFamily="34" charset="0"/>
              </a:rPr>
              <a:t>Links to </a:t>
            </a:r>
            <a:r>
              <a:rPr lang="en-CA" sz="2800" b="1" dirty="0" smtClean="0">
                <a:solidFill>
                  <a:schemeClr val="folHlink"/>
                </a:solidFill>
                <a:latin typeface="Trebuchet MS" pitchFamily="34" charset="0"/>
              </a:rPr>
              <a:t>Partnership for Canada-Caribbean Community Climate Change Adaptation (</a:t>
            </a:r>
            <a:r>
              <a:rPr lang="en-US" sz="2800" b="1" dirty="0" smtClean="0">
                <a:solidFill>
                  <a:schemeClr val="folHlink"/>
                </a:solidFill>
                <a:latin typeface="Trebuchet MS" pitchFamily="34" charset="0"/>
              </a:rPr>
              <a:t>ParCA)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2590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CA" sz="2000" dirty="0" smtClean="0"/>
              <a:t>Five-year project focused on climate change adaptation in Maritimes (PEI, Nova Scotia) and Caribbean (Trinidad and Tobago, Jamaica)</a:t>
            </a:r>
          </a:p>
          <a:p>
            <a:pPr eaLnBrk="1" hangingPunct="1">
              <a:spcBef>
                <a:spcPts val="1200"/>
              </a:spcBef>
            </a:pPr>
            <a:r>
              <a:rPr lang="en-CA" sz="2000" dirty="0" smtClean="0"/>
              <a:t>Including (1) Community-Based Vulnerability Assessment, and (2) policy and governance analysis, leading to relevant policy changes</a:t>
            </a:r>
          </a:p>
          <a:p>
            <a:pPr eaLnBrk="1" hangingPunct="1">
              <a:spcBef>
                <a:spcPts val="1200"/>
              </a:spcBef>
            </a:pPr>
            <a:r>
              <a:rPr lang="en-CA" sz="2000" dirty="0" smtClean="0"/>
              <a:t>Partners: University of Waterloo, Saint </a:t>
            </a:r>
            <a:r>
              <a:rPr lang="en-CA" sz="2000" dirty="0"/>
              <a:t>M</a:t>
            </a:r>
            <a:r>
              <a:rPr lang="en-CA" sz="2000" dirty="0" smtClean="0"/>
              <a:t>ary’s University, University of PEI, Ecology Action Centre, Mi’kmaq Confederacy of PEI, and Caribbean partners  (Funding: SSHRC and </a:t>
            </a:r>
            <a:r>
              <a:rPr lang="en-CA" sz="2000" dirty="0" err="1" smtClean="0"/>
              <a:t>IDRC</a:t>
            </a:r>
            <a:r>
              <a:rPr lang="en-CA" sz="2000" dirty="0" smtClean="0"/>
              <a:t>)</a:t>
            </a:r>
          </a:p>
        </p:txBody>
      </p:sp>
      <p:pic>
        <p:nvPicPr>
          <p:cNvPr id="3076" name="Picture 5" descr="PEI 2008_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0" b="21001"/>
          <a:stretch>
            <a:fillRect/>
          </a:stretch>
        </p:blipFill>
        <p:spPr bwMode="auto">
          <a:xfrm>
            <a:off x="0" y="4275137"/>
            <a:ext cx="9144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solidFill>
                  <a:schemeClr val="folHlink"/>
                </a:solidFill>
                <a:latin typeface="Trebuchet MS" pitchFamily="34" charset="0"/>
              </a:rPr>
              <a:t>ParCA: Climate &amp; Human Dimensions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971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defRPr/>
            </a:pPr>
            <a:r>
              <a:rPr lang="en-CA" sz="2800" b="1" kern="1200" dirty="0">
                <a:latin typeface="Calibri" pitchFamily="34" charset="0"/>
                <a:cs typeface="Calibri" pitchFamily="34" charset="0"/>
              </a:rPr>
              <a:t>Social.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 Vulnerability of fishers and </a:t>
            </a:r>
            <a:r>
              <a:rPr lang="en-CA" sz="2800" kern="1200" dirty="0" smtClean="0">
                <a:latin typeface="Calibri" pitchFamily="34" charset="0"/>
                <a:cs typeface="Calibri" pitchFamily="34" charset="0"/>
              </a:rPr>
              <a:t>communities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; adaptive capacity will reduce </a:t>
            </a:r>
            <a:r>
              <a:rPr lang="en-CA" sz="2800" kern="1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vulnerabilities.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CA" sz="2800" b="1" kern="1200" dirty="0">
                <a:latin typeface="Calibri" pitchFamily="34" charset="0"/>
                <a:cs typeface="Calibri" pitchFamily="34" charset="0"/>
              </a:rPr>
              <a:t>Economic.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 Climate ‘benefits’ and ‘costs’, with </a:t>
            </a:r>
            <a:r>
              <a:rPr lang="en-CA" sz="2800" kern="1200" dirty="0" smtClean="0">
                <a:latin typeface="Calibri" pitchFamily="34" charset="0"/>
                <a:cs typeface="Calibri" pitchFamily="34" charset="0"/>
              </a:rPr>
              <a:t>winners 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and losers; </a:t>
            </a:r>
            <a:r>
              <a:rPr lang="en-CA" sz="2800" kern="1200" dirty="0" smtClean="0">
                <a:latin typeface="Calibri" pitchFamily="34" charset="0"/>
                <a:cs typeface="Calibri" pitchFamily="34" charset="0"/>
              </a:rPr>
              <a:t>links with 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economic change. 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CA" sz="2800" b="1" kern="1200" dirty="0">
                <a:latin typeface="Calibri" pitchFamily="34" charset="0"/>
                <a:cs typeface="Calibri" pitchFamily="34" charset="0"/>
              </a:rPr>
              <a:t>Governance.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 Policy, institutions &amp; participants in </a:t>
            </a:r>
            <a:r>
              <a:rPr lang="en-CA" sz="2800" kern="1200" dirty="0" err="1" smtClean="0">
                <a:latin typeface="Calibri" pitchFamily="34" charset="0"/>
                <a:cs typeface="Calibri" pitchFamily="34" charset="0"/>
              </a:rPr>
              <a:t>decisionmaking</a:t>
            </a:r>
            <a:r>
              <a:rPr lang="en-CA" sz="2800" kern="1200" dirty="0">
                <a:latin typeface="Calibri" pitchFamily="34" charset="0"/>
                <a:cs typeface="Calibri" pitchFamily="34" charset="0"/>
              </a:rPr>
              <a:t>; re-designing governance </a:t>
            </a:r>
            <a:r>
              <a:rPr lang="en-CA" sz="2800" kern="1200" dirty="0" smtClean="0">
                <a:latin typeface="Calibri" pitchFamily="34" charset="0"/>
                <a:cs typeface="Calibri" pitchFamily="34" charset="0"/>
              </a:rPr>
              <a:t>systems</a:t>
            </a:r>
            <a:endParaRPr lang="en-CA" sz="280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6500813"/>
            <a:ext cx="2376488" cy="36036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C00000"/>
                </a:solidFill>
                <a:latin typeface="Arial Unicode MS" pitchFamily="34" charset="-128"/>
              </a:rPr>
              <a:t>husky1.smu.ca/~charles</a:t>
            </a:r>
          </a:p>
        </p:txBody>
      </p:sp>
      <p:pic>
        <p:nvPicPr>
          <p:cNvPr id="5125" name="Picture 4" descr="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4578" r="5455" b="35422"/>
          <a:stretch>
            <a:fillRect/>
          </a:stretch>
        </p:blipFill>
        <p:spPr bwMode="auto">
          <a:xfrm>
            <a:off x="7162800" y="6497638"/>
            <a:ext cx="198120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1" descr="Boats Moored-H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8"/>
          <a:stretch>
            <a:fillRect/>
          </a:stretch>
        </p:blipFill>
        <p:spPr bwMode="auto">
          <a:xfrm>
            <a:off x="2644775" y="4822825"/>
            <a:ext cx="421481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838200"/>
            <a:ext cx="4876800" cy="1401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Trebuchet MS" pitchFamily="34" charset="0"/>
              </a:rPr>
              <a:t>ParCA: Climate Adaptation for </a:t>
            </a:r>
            <a:r>
              <a:rPr lang="en-US" sz="2800" b="1" dirty="0">
                <a:solidFill>
                  <a:schemeClr val="folHlink"/>
                </a:solidFill>
                <a:latin typeface="Trebuchet MS" pitchFamily="34" charset="0"/>
              </a:rPr>
              <a:t>Prince Edward </a:t>
            </a:r>
            <a:r>
              <a:rPr lang="en-US" sz="2800" b="1" dirty="0" smtClean="0">
                <a:solidFill>
                  <a:schemeClr val="folHlink"/>
                </a:solidFill>
                <a:latin typeface="Trebuchet MS" pitchFamily="34" charset="0"/>
              </a:rPr>
              <a:t>Island</a:t>
            </a:r>
            <a:endParaRPr lang="en-US" sz="2800" b="1" dirty="0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6172200"/>
            <a:ext cx="3810000" cy="328613"/>
          </a:xfrm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Aft>
                <a:spcPct val="20000"/>
              </a:spcAft>
              <a:buFontTx/>
              <a:buNone/>
            </a:pPr>
            <a:r>
              <a:rPr lang="en-CA" sz="160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Figures: Mi’kmaq Confederacy of PEI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6500813"/>
            <a:ext cx="2376488" cy="36036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C00000"/>
                </a:solidFill>
                <a:latin typeface="Arial Unicode MS" pitchFamily="34" charset="-128"/>
              </a:rPr>
              <a:t>husky1.smu.ca/~charles</a:t>
            </a:r>
          </a:p>
        </p:txBody>
      </p:sp>
      <p:pic>
        <p:nvPicPr>
          <p:cNvPr id="20485" name="Picture 4" descr="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4578" r="5455" b="35422"/>
          <a:stretch>
            <a:fillRect/>
          </a:stretch>
        </p:blipFill>
        <p:spPr bwMode="auto">
          <a:xfrm>
            <a:off x="7162800" y="6497638"/>
            <a:ext cx="1981200" cy="360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7" descr="C:\Users\s6148831\Desktop\Yeosu Plenary Presentation\lennoxis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4038600" cy="3027363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8" descr="C:\Users\s6148831\Desktop\Yeosu Plenary Presentation\Malpeq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3564" r="8632" b="17941"/>
          <a:stretch>
            <a:fillRect/>
          </a:stretch>
        </p:blipFill>
        <p:spPr bwMode="auto">
          <a:xfrm>
            <a:off x="76200" y="2743200"/>
            <a:ext cx="5148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243513" y="3505200"/>
            <a:ext cx="32908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CA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saltwater intrusion 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CA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archaeological sites threatened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CA" sz="2800" b="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Entry point</a:t>
            </a:r>
            <a:r>
              <a:rPr lang="en-CA" sz="2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: c</a:t>
            </a:r>
            <a:r>
              <a:rPr lang="en-CA" sz="26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ulture/biodiversity</a:t>
            </a:r>
            <a:endParaRPr lang="en-GB" sz="26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9" name="Rectangle 3"/>
          <p:cNvSpPr txBox="1">
            <a:spLocks noChangeArrowheads="1"/>
          </p:cNvSpPr>
          <p:nvPr/>
        </p:nvSpPr>
        <p:spPr bwMode="auto">
          <a:xfrm>
            <a:off x="1538288" y="3505200"/>
            <a:ext cx="1676400" cy="3286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CA" sz="1600">
                <a:solidFill>
                  <a:srgbClr val="000000"/>
                </a:solidFill>
              </a:rPr>
              <a:t>Malpeque Bay</a:t>
            </a:r>
          </a:p>
        </p:txBody>
      </p:sp>
    </p:spTree>
    <p:extLst>
      <p:ext uri="{BB962C8B-B14F-4D97-AF65-F5344CB8AC3E}">
        <p14:creationId xmlns:p14="http://schemas.microsoft.com/office/powerpoint/2010/main" val="37613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9028</TotalTime>
  <Words>780</Words>
  <Application>Microsoft Office PowerPoint</Application>
  <PresentationFormat>On-screen Show (4:3)</PresentationFormat>
  <Paragraphs>98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The Coastal Community Perspective</vt:lpstr>
      <vt:lpstr>1.1: “Human dimensions rapid diagnostic system”</vt:lpstr>
      <vt:lpstr>“Human dimensions rapid diagnostic system”</vt:lpstr>
      <vt:lpstr>“Human dimensions rapid diagnostic system”</vt:lpstr>
      <vt:lpstr>Methods</vt:lpstr>
      <vt:lpstr>Links to Partnership for Canada-Caribbean Community Climate Change Adaptation (ParCA)</vt:lpstr>
      <vt:lpstr>ParCA: Climate &amp; Human Dimensions</vt:lpstr>
      <vt:lpstr>ParCA: Climate Adaptation for Prince Edward Island</vt:lpstr>
      <vt:lpstr>Links to Community Conservation Research Network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Cura</dc:title>
  <dc:creator>Chris Milley</dc:creator>
  <cp:lastModifiedBy>Tony Charles</cp:lastModifiedBy>
  <cp:revision>204</cp:revision>
  <cp:lastPrinted>2012-11-28T03:11:38Z</cp:lastPrinted>
  <dcterms:created xsi:type="dcterms:W3CDTF">2006-09-26T20:20:51Z</dcterms:created>
  <dcterms:modified xsi:type="dcterms:W3CDTF">2013-01-23T17:52:30Z</dcterms:modified>
</cp:coreProperties>
</file>