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60" r:id="rId5"/>
    <p:sldId id="273" r:id="rId6"/>
    <p:sldId id="259" r:id="rId7"/>
    <p:sldId id="263" r:id="rId8"/>
    <p:sldId id="268" r:id="rId9"/>
    <p:sldId id="269" r:id="rId10"/>
    <p:sldId id="270" r:id="rId11"/>
    <p:sldId id="271" r:id="rId12"/>
    <p:sldId id="272" r:id="rId13"/>
    <p:sldId id="264" r:id="rId14"/>
    <p:sldId id="265" r:id="rId15"/>
    <p:sldId id="281" r:id="rId16"/>
    <p:sldId id="282" r:id="rId17"/>
    <p:sldId id="284" r:id="rId18"/>
    <p:sldId id="274" r:id="rId19"/>
    <p:sldId id="275" r:id="rId20"/>
    <p:sldId id="267" r:id="rId21"/>
    <p:sldId id="276" r:id="rId22"/>
    <p:sldId id="277" r:id="rId23"/>
    <p:sldId id="280" r:id="rId24"/>
    <p:sldId id="278" r:id="rId25"/>
    <p:sldId id="279" r:id="rId26"/>
    <p:sldId id="266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22A3B-E767-4021-80C6-E5325916917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703E-FBD1-44C4-BD1A-28E1154F7C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634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28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1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02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5528E9-3EAC-46A7-B7DF-79DB6692B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ED116C78-6F04-4D13-9E93-E0DCA3A62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3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9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56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47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80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30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52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45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C066-1A76-49DC-9E8E-ED8F21BCC9F0}" type="datetimeFigureOut">
              <a:rPr lang="en-CA" smtClean="0"/>
              <a:t>23/01/2013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E260-1ECF-4155-BB2E-5CEA73CFAD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1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15" Type="http://schemas.openxmlformats.org/officeDocument/2006/relationships/image" Target="../media/image10.png"/><Relationship Id="rId10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CA" dirty="0" smtClean="0"/>
              <a:t>Halifax Harbour Wave Models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752600"/>
          </a:xfrm>
        </p:spPr>
        <p:txBody>
          <a:bodyPr/>
          <a:lstStyle/>
          <a:p>
            <a:r>
              <a:rPr lang="en-CA" dirty="0" smtClean="0">
                <a:solidFill>
                  <a:srgbClr val="3333FF"/>
                </a:solidFill>
              </a:rPr>
              <a:t>Will Perrie</a:t>
            </a:r>
          </a:p>
          <a:p>
            <a:r>
              <a:rPr lang="en-CA" dirty="0" smtClean="0">
                <a:solidFill>
                  <a:srgbClr val="3333FF"/>
                </a:solidFill>
              </a:rPr>
              <a:t>BIO</a:t>
            </a:r>
            <a:endParaRPr lang="en-CA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0DDE-D352-4F01-BA8D-2E37F89B0B31}" type="slidenum">
              <a:rPr lang="en-US"/>
              <a:pPr/>
              <a:t>10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Hurricane Juan</a:t>
            </a:r>
            <a:endParaRPr lang="en-US"/>
          </a:p>
        </p:txBody>
      </p:sp>
      <p:pic>
        <p:nvPicPr>
          <p:cNvPr id="272387" name="Picture 3" descr="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2389" name="Picture 5" descr="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3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950913" y="6237288"/>
            <a:ext cx="282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/>
              <a:t>“EXACT-nonlinear waves”</a:t>
            </a:r>
            <a:endParaRPr lang="en-US" sz="1800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4859338" y="6230938"/>
            <a:ext cx="3449919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 dirty="0">
                <a:solidFill>
                  <a:srgbClr val="FF0000"/>
                </a:solidFill>
              </a:rPr>
              <a:t>“Discrete interaction approximate”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3DFB-FA9C-45F7-898D-C13480F13B4D}" type="slidenum">
              <a:rPr lang="en-US"/>
              <a:pPr/>
              <a:t>11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Hurricane Juan</a:t>
            </a:r>
            <a:endParaRPr lang="en-US"/>
          </a:p>
        </p:txBody>
      </p:sp>
      <p:pic>
        <p:nvPicPr>
          <p:cNvPr id="280579" name="Picture 3" descr="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0581" name="Picture 5" descr="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3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950913" y="6237288"/>
            <a:ext cx="282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/>
              <a:t>“EXACT-nonlinear waves”</a:t>
            </a:r>
            <a:endParaRPr lang="en-US" sz="1800"/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4859338" y="6230938"/>
            <a:ext cx="3449919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 dirty="0">
                <a:solidFill>
                  <a:srgbClr val="FF0000"/>
                </a:solidFill>
              </a:rPr>
              <a:t>“Discrete interaction approximate”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1102-477D-4E30-B989-5AAD2BBD66BE}" type="slidenum">
              <a:rPr lang="en-US"/>
              <a:pPr/>
              <a:t>12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Hurricane Juan</a:t>
            </a:r>
            <a:endParaRPr lang="en-US"/>
          </a:p>
        </p:txBody>
      </p:sp>
      <p:pic>
        <p:nvPicPr>
          <p:cNvPr id="312325" name="Picture 5" descr="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27" name="Picture 7" descr="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3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950913" y="6237288"/>
            <a:ext cx="282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/>
              <a:t>“EXACT-nonlinear waves”</a:t>
            </a:r>
            <a:endParaRPr lang="en-US" sz="1800"/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4859338" y="6230938"/>
            <a:ext cx="3449919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 dirty="0">
                <a:solidFill>
                  <a:srgbClr val="FF0000"/>
                </a:solidFill>
              </a:rPr>
              <a:t>“Discrete interaction approximate”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57538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75285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75285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75285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32813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7067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829050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32813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829050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32813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7067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3829050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23850" y="188913"/>
            <a:ext cx="8569325" cy="519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CA" altLang="zh-CN" sz="2800" b="1" dirty="0" smtClean="0">
                <a:solidFill>
                  <a:srgbClr val="3333FF"/>
                </a:solidFill>
              </a:rPr>
              <a:t>Wave </a:t>
            </a:r>
            <a:r>
              <a:rPr kumimoji="1" lang="en-CA" altLang="zh-CN" sz="2800" b="1" dirty="0">
                <a:solidFill>
                  <a:srgbClr val="3333FF"/>
                </a:solidFill>
              </a:rPr>
              <a:t>s</a:t>
            </a:r>
            <a:r>
              <a:rPr kumimoji="1" lang="en-CA" sz="2800" b="1" dirty="0">
                <a:solidFill>
                  <a:srgbClr val="3333FF"/>
                </a:solidFill>
              </a:rPr>
              <a:t>imulation results</a:t>
            </a:r>
            <a:r>
              <a:rPr kumimoji="1" lang="en-CA" altLang="zh-CN" sz="2800" b="1" dirty="0">
                <a:solidFill>
                  <a:srgbClr val="3333FF"/>
                </a:solidFill>
              </a:rPr>
              <a:t>  </a:t>
            </a:r>
            <a:endParaRPr kumimoji="1" lang="en-CA" sz="2800" b="1" dirty="0">
              <a:solidFill>
                <a:srgbClr val="3333FF"/>
              </a:solidFill>
            </a:endParaRP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23849" y="1111250"/>
            <a:ext cx="4752975" cy="1366528"/>
          </a:xfrm>
          <a:prstGeom prst="rect">
            <a:avLst/>
          </a:prstGeom>
          <a:solidFill>
            <a:srgbClr val="FFFF99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CA" sz="1800" b="1" dirty="0">
                <a:solidFill>
                  <a:schemeClr val="accent1"/>
                </a:solidFill>
                <a:latin typeface="Arial" charset="0"/>
              </a:rPr>
              <a:t>Computation conditions:</a:t>
            </a:r>
          </a:p>
          <a:p>
            <a:pPr eaLnBrk="1" hangingPunct="1">
              <a:spcBef>
                <a:spcPct val="20000"/>
              </a:spcBef>
            </a:pPr>
            <a:r>
              <a:rPr lang="en-CA" altLang="zh-CN" sz="1800" b="1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CA" altLang="zh-CN" sz="1800" b="1" dirty="0">
                <a:solidFill>
                  <a:srgbClr val="FF0000"/>
                </a:solidFill>
                <a:latin typeface="Arial" charset="0"/>
              </a:rPr>
              <a:t>)  </a:t>
            </a:r>
            <a:r>
              <a:rPr lang="en-CA" altLang="zh-CN" sz="1800" b="1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CA" sz="1800" b="1" dirty="0" smtClean="0">
                <a:solidFill>
                  <a:srgbClr val="FF0000"/>
                </a:solidFill>
                <a:latin typeface="Arial" charset="0"/>
              </a:rPr>
              <a:t>lended </a:t>
            </a:r>
            <a:r>
              <a:rPr lang="en-CA" sz="1800" b="1" dirty="0">
                <a:solidFill>
                  <a:srgbClr val="FF0000"/>
                </a:solidFill>
                <a:latin typeface="Arial" charset="0"/>
              </a:rPr>
              <a:t>/ interpolated wind fields</a:t>
            </a:r>
          </a:p>
          <a:p>
            <a:pPr eaLnBrk="1" hangingPunct="1">
              <a:spcBef>
                <a:spcPct val="20000"/>
              </a:spcBef>
            </a:pPr>
            <a:r>
              <a:rPr lang="en-CA" sz="1800" b="1" dirty="0" smtClean="0">
                <a:solidFill>
                  <a:srgbClr val="FF0000"/>
                </a:solidFill>
                <a:latin typeface="Arial" charset="0"/>
              </a:rPr>
              <a:t>2) </a:t>
            </a:r>
            <a:r>
              <a:rPr lang="en-CA" sz="1800" b="1" dirty="0">
                <a:solidFill>
                  <a:srgbClr val="FF0000"/>
                </a:solidFill>
                <a:latin typeface="Arial" charset="0"/>
              </a:rPr>
              <a:t>Drag coefficient limited</a:t>
            </a:r>
          </a:p>
          <a:p>
            <a:pPr eaLnBrk="1" hangingPunct="1">
              <a:spcBef>
                <a:spcPct val="20000"/>
              </a:spcBef>
            </a:pPr>
            <a:r>
              <a:rPr lang="en-CA" altLang="zh-CN" sz="1800" b="1" dirty="0" smtClean="0">
                <a:solidFill>
                  <a:srgbClr val="FF0000"/>
                </a:solidFill>
                <a:latin typeface="Arial" charset="0"/>
              </a:rPr>
              <a:t>3) </a:t>
            </a:r>
            <a:r>
              <a:rPr lang="en-CA" altLang="zh-CN" sz="1800" b="1" dirty="0">
                <a:solidFill>
                  <a:srgbClr val="FF0000"/>
                </a:solidFill>
                <a:latin typeface="Arial" charset="0"/>
              </a:rPr>
              <a:t>Swell correction </a:t>
            </a:r>
            <a:r>
              <a:rPr lang="en-CA" altLang="zh-CN" sz="1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CA" altLang="zh-CN" sz="18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e</a:t>
            </a:r>
            <a:r>
              <a:rPr lang="en-CA" altLang="zh-CN" sz="1800" b="1" dirty="0" smtClean="0">
                <a:solidFill>
                  <a:srgbClr val="FF0000"/>
                </a:solidFill>
                <a:latin typeface="Arial" charset="0"/>
              </a:rPr>
              <a:t>ffective wind</a:t>
            </a:r>
            <a:endParaRPr lang="en-CA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Picture 20" descr="NovaScot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3" r="60666" b="11737"/>
          <a:stretch>
            <a:fillRect/>
          </a:stretch>
        </p:blipFill>
        <p:spPr bwMode="auto">
          <a:xfrm>
            <a:off x="2026295" y="2616382"/>
            <a:ext cx="1825625" cy="117265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891253" y="2938196"/>
            <a:ext cx="102319" cy="86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8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765175"/>
          </a:xfrm>
          <a:solidFill>
            <a:srgbClr val="FFFF00"/>
          </a:solidFill>
          <a:ln>
            <a:solidFill>
              <a:srgbClr val="3333FF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 smtClean="0">
                <a:solidFill>
                  <a:srgbClr val="3333FF"/>
                </a:solidFill>
                <a:ea typeface="宋体" pitchFamily="2" charset="-122"/>
              </a:rPr>
              <a:t>Simulated Results at Juan’s peak intensity </a:t>
            </a:r>
            <a:endParaRPr lang="en-US" altLang="zh-CN" sz="2400" dirty="0">
              <a:solidFill>
                <a:srgbClr val="3333FF"/>
              </a:solidFill>
              <a:ea typeface="宋体" pitchFamily="2" charset="-122"/>
            </a:endParaRPr>
          </a:p>
        </p:txBody>
      </p:sp>
      <p:pic>
        <p:nvPicPr>
          <p:cNvPr id="117770" name="Picture 10" descr="HFX_0429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/>
          <a:stretch>
            <a:fillRect/>
          </a:stretch>
        </p:blipFill>
        <p:spPr bwMode="auto">
          <a:xfrm>
            <a:off x="1216025" y="996950"/>
            <a:ext cx="7316788" cy="5734050"/>
          </a:xfrm>
          <a:prstGeom prst="rect">
            <a:avLst/>
          </a:prstGeom>
          <a:noFill/>
          <a:ln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0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648072"/>
          </a:xfrm>
        </p:spPr>
        <p:txBody>
          <a:bodyPr>
            <a:normAutofit/>
          </a:bodyPr>
          <a:lstStyle/>
          <a:p>
            <a:r>
              <a:rPr lang="en-CA" sz="3600" dirty="0" smtClean="0"/>
              <a:t>Boxing Day Storm 2010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874725" cy="60047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3333FF"/>
                </a:solidFill>
              </a:rPr>
              <a:t>2. </a:t>
            </a:r>
            <a:r>
              <a:rPr lang="en-CA" sz="3600" dirty="0" err="1" smtClean="0">
                <a:solidFill>
                  <a:srgbClr val="3333FF"/>
                </a:solidFill>
              </a:rPr>
              <a:t>GoMOOS</a:t>
            </a:r>
            <a:r>
              <a:rPr lang="en-CA" sz="3600" dirty="0" smtClean="0">
                <a:solidFill>
                  <a:srgbClr val="3333FF"/>
                </a:solidFill>
              </a:rPr>
              <a:t> operation wave </a:t>
            </a:r>
            <a:r>
              <a:rPr lang="en-CA" sz="3600" dirty="0" smtClean="0">
                <a:solidFill>
                  <a:srgbClr val="3333FF"/>
                </a:solidFill>
              </a:rPr>
              <a:t>forecast </a:t>
            </a:r>
            <a:r>
              <a:rPr lang="en-CA" sz="3600" dirty="0" smtClean="0">
                <a:solidFill>
                  <a:srgbClr val="3333FF"/>
                </a:solidFill>
              </a:rPr>
              <a:t>system </a:t>
            </a:r>
            <a:r>
              <a:rPr lang="en-CA" sz="1200" dirty="0" smtClean="0">
                <a:solidFill>
                  <a:srgbClr val="FF0000"/>
                </a:solidFill>
              </a:rPr>
              <a:t>(</a:t>
            </a:r>
            <a:r>
              <a:rPr lang="en-CA" sz="1200" dirty="0" smtClean="0">
                <a:solidFill>
                  <a:srgbClr val="FF0000"/>
                </a:solidFill>
              </a:rPr>
              <a:t>WW3</a:t>
            </a:r>
            <a:r>
              <a:rPr lang="en-CA" sz="1200" dirty="0" smtClean="0">
                <a:solidFill>
                  <a:srgbClr val="FF0000"/>
                </a:solidFill>
              </a:rPr>
              <a:t>)</a:t>
            </a:r>
            <a:endParaRPr lang="en-CA" sz="12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56792"/>
            <a:ext cx="7219950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WW3-DIA version 3.14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" y="1522221"/>
            <a:ext cx="4767313" cy="4787099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3712"/>
            <a:ext cx="4464496" cy="4785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Line 2"/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2819" name="Line 3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62823" name="Picture 7" descr="wsp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33400"/>
            <a:ext cx="3810000" cy="317023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5" name="Picture 9" descr="wind_direc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09600"/>
            <a:ext cx="3811588" cy="31718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8" name="Picture 12" descr="wind_vec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3429000"/>
            <a:ext cx="3811588" cy="31718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31" name="Text Box 15"/>
          <p:cNvSpPr txBox="1">
            <a:spLocks noChangeArrowheads="1"/>
          </p:cNvSpPr>
          <p:nvPr/>
        </p:nvSpPr>
        <p:spPr bwMode="gray">
          <a:xfrm>
            <a:off x="4876800" y="3733800"/>
            <a:ext cx="3048000" cy="1189038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CA" sz="1600">
              <a:latin typeface="Arial" charset="0"/>
            </a:endParaRPr>
          </a:p>
          <a:p>
            <a:pPr eaLnBrk="1" hangingPunct="1"/>
            <a:r>
              <a:rPr lang="en-CA">
                <a:latin typeface="Arial" charset="0"/>
              </a:rPr>
              <a:t>Buoy-measured wdir=311</a:t>
            </a:r>
            <a:r>
              <a:rPr lang="en-CA" baseline="30000">
                <a:latin typeface="Arial" charset="0"/>
              </a:rPr>
              <a:t>o</a:t>
            </a:r>
            <a:endParaRPr lang="en-CA">
              <a:latin typeface="Arial" charset="0"/>
            </a:endParaRPr>
          </a:p>
          <a:p>
            <a:pPr eaLnBrk="1" hangingPunct="1"/>
            <a:r>
              <a:rPr lang="en-CA">
                <a:solidFill>
                  <a:srgbClr val="FF0066"/>
                </a:solidFill>
                <a:latin typeface="Arial" charset="0"/>
              </a:rPr>
              <a:t>Our Retrieved wdir=323</a:t>
            </a:r>
            <a:r>
              <a:rPr lang="en-CA" baseline="30000">
                <a:solidFill>
                  <a:srgbClr val="FF0066"/>
                </a:solidFill>
                <a:latin typeface="Arial" charset="0"/>
              </a:rPr>
              <a:t>o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gray">
          <a:xfrm>
            <a:off x="4876800" y="5114925"/>
            <a:ext cx="3505200" cy="1189038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CA" sz="1600">
              <a:latin typeface="Arial" charset="0"/>
            </a:endParaRPr>
          </a:p>
          <a:p>
            <a:pPr eaLnBrk="1" hangingPunct="1"/>
            <a:r>
              <a:rPr lang="en-CA">
                <a:latin typeface="Arial" charset="0"/>
              </a:rPr>
              <a:t>Buoy-measured wspd=11.1m/s</a:t>
            </a:r>
          </a:p>
          <a:p>
            <a:pPr eaLnBrk="1" hangingPunct="1"/>
            <a:r>
              <a:rPr lang="en-CA">
                <a:solidFill>
                  <a:srgbClr val="FF0066"/>
                </a:solidFill>
                <a:latin typeface="Arial" charset="0"/>
              </a:rPr>
              <a:t>Our Retrieved wpsd=10.3 m/s</a:t>
            </a:r>
            <a:endParaRPr lang="en-CA" baseline="30000">
              <a:solidFill>
                <a:srgbClr val="FF0066"/>
              </a:solidFill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16632"/>
            <a:ext cx="7772400" cy="65050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the winds… </a:t>
            </a:r>
            <a:r>
              <a:rPr lang="en-CA" sz="1600" u="sng" dirty="0" err="1" smtClean="0">
                <a:solidFill>
                  <a:srgbClr val="FF0000"/>
                </a:solidFill>
              </a:rPr>
              <a:t>itws</a:t>
            </a:r>
            <a:endParaRPr lang="en-CA" sz="16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6453336"/>
            <a:ext cx="252338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Zhang, Perrie et al., 2012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444044"/>
            <a:ext cx="606082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err="1" smtClean="0"/>
              <a:t>Polarimetric</a:t>
            </a:r>
            <a:r>
              <a:rPr lang="en-CA" dirty="0" smtClean="0"/>
              <a:t> SAR from RADARSAT-2 with our C-2PO wind model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3982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CA" u="sng" dirty="0" smtClean="0">
                <a:solidFill>
                  <a:srgbClr val="FF0000"/>
                </a:solidFill>
              </a:rPr>
              <a:t>3. Wave-ocean coupling: </a:t>
            </a:r>
            <a:br>
              <a:rPr lang="en-CA" u="sng" dirty="0" smtClean="0">
                <a:solidFill>
                  <a:srgbClr val="FF0000"/>
                </a:solidFill>
              </a:rPr>
            </a:br>
            <a:r>
              <a:rPr lang="en-CA" sz="3600" dirty="0" smtClean="0"/>
              <a:t>the NOAA/SURA </a:t>
            </a:r>
            <a:r>
              <a:rPr lang="en-CA" sz="3600" dirty="0" err="1"/>
              <a:t>Testbed</a:t>
            </a:r>
            <a:r>
              <a:rPr lang="en-CA" sz="3600" dirty="0"/>
              <a:t> project</a:t>
            </a:r>
            <a:endParaRPr lang="en-US" sz="3600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40768"/>
            <a:ext cx="7058025" cy="5788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2516020" y="4137180"/>
            <a:ext cx="288032" cy="169168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67544" y="6093296"/>
            <a:ext cx="5768374" cy="369332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Chen, C.S. +11 others, Perrie, Toulany, 2012: JGR, submitted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50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  <a:solidFill>
            <a:schemeClr val="bg1"/>
          </a:solidFill>
        </p:spPr>
        <p:txBody>
          <a:bodyPr/>
          <a:lstStyle/>
          <a:p>
            <a:r>
              <a:rPr lang="en-CA" dirty="0"/>
              <a:t>Patriots Day Storm 2007</a:t>
            </a:r>
            <a:endParaRPr lang="en-US" dirty="0"/>
          </a:p>
        </p:txBody>
      </p:sp>
      <p:pic>
        <p:nvPicPr>
          <p:cNvPr id="34819" name="Picture 3" descr="surface_Animation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377348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 descr="may07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3995738" cy="2568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6" t="42300" r="28969" b="20700"/>
          <a:stretch>
            <a:fillRect/>
          </a:stretch>
        </p:blipFill>
        <p:spPr>
          <a:xfrm>
            <a:off x="4778375" y="3954463"/>
            <a:ext cx="4217988" cy="28606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632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Schedule/Milestones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24936" cy="5616624"/>
          </a:xfrm>
        </p:spPr>
        <p:txBody>
          <a:bodyPr>
            <a:normAutofit fontScale="47500" lnSpcReduction="20000"/>
          </a:bodyPr>
          <a:lstStyle/>
          <a:p>
            <a:r>
              <a:rPr lang="en-CA" i="1" dirty="0" smtClean="0">
                <a:solidFill>
                  <a:srgbClr val="3366FF"/>
                </a:solidFill>
              </a:rPr>
              <a:t>Year </a:t>
            </a:r>
            <a:r>
              <a:rPr lang="en-CA" i="1" dirty="0">
                <a:solidFill>
                  <a:srgbClr val="3366FF"/>
                </a:solidFill>
              </a:rPr>
              <a:t>1:</a:t>
            </a:r>
            <a:endParaRPr lang="en-CA" dirty="0">
              <a:solidFill>
                <a:srgbClr val="3366FF"/>
              </a:solidFill>
            </a:endParaRP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Optimize </a:t>
            </a:r>
            <a:r>
              <a:rPr lang="en-CA" dirty="0">
                <a:solidFill>
                  <a:srgbClr val="FF0000"/>
                </a:solidFill>
              </a:rPr>
              <a:t>configuration</a:t>
            </a:r>
            <a:r>
              <a:rPr lang="en-CA" dirty="0">
                <a:solidFill>
                  <a:srgbClr val="3333FF"/>
                </a:solidFill>
              </a:rPr>
              <a:t> of existing circulation and </a:t>
            </a:r>
            <a:r>
              <a:rPr lang="en-CA" dirty="0">
                <a:solidFill>
                  <a:srgbClr val="FF0000"/>
                </a:solidFill>
              </a:rPr>
              <a:t>wave</a:t>
            </a:r>
            <a:r>
              <a:rPr lang="en-CA" dirty="0">
                <a:solidFill>
                  <a:srgbClr val="3333FF"/>
                </a:solidFill>
              </a:rPr>
              <a:t> models for Halifax </a:t>
            </a:r>
            <a:r>
              <a:rPr lang="en-CA" dirty="0" smtClean="0">
                <a:solidFill>
                  <a:srgbClr val="3333FF"/>
                </a:solidFill>
              </a:rPr>
              <a:t>Harbour </a:t>
            </a:r>
            <a:r>
              <a:rPr lang="en-CA" dirty="0">
                <a:solidFill>
                  <a:srgbClr val="3333FF"/>
                </a:solidFill>
              </a:rPr>
              <a:t>(</a:t>
            </a:r>
            <a:r>
              <a:rPr lang="en-CA" dirty="0">
                <a:solidFill>
                  <a:srgbClr val="FF0000"/>
                </a:solidFill>
              </a:rPr>
              <a:t>coupled</a:t>
            </a:r>
            <a:r>
              <a:rPr lang="en-CA" dirty="0">
                <a:solidFill>
                  <a:srgbClr val="3333FF"/>
                </a:solidFill>
              </a:rPr>
              <a:t> within large scale East Coast system). </a:t>
            </a:r>
            <a:endParaRPr lang="en-CA" dirty="0" smtClean="0">
              <a:solidFill>
                <a:srgbClr val="3333FF"/>
              </a:solidFill>
            </a:endParaRP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3333FF"/>
                </a:solidFill>
              </a:rPr>
              <a:t>Drive </a:t>
            </a:r>
            <a:r>
              <a:rPr lang="en-CA" dirty="0">
                <a:solidFill>
                  <a:srgbClr val="3333FF"/>
                </a:solidFill>
              </a:rPr>
              <a:t>with regional </a:t>
            </a:r>
            <a:r>
              <a:rPr lang="en-CA" dirty="0">
                <a:solidFill>
                  <a:srgbClr val="FF0000"/>
                </a:solidFill>
              </a:rPr>
              <a:t>GEM</a:t>
            </a:r>
            <a:r>
              <a:rPr lang="en-CA" dirty="0">
                <a:solidFill>
                  <a:srgbClr val="3333FF"/>
                </a:solidFill>
              </a:rPr>
              <a:t> forecast </a:t>
            </a:r>
            <a:r>
              <a:rPr lang="en-CA" dirty="0" smtClean="0">
                <a:solidFill>
                  <a:srgbClr val="3333FF"/>
                </a:solidFill>
              </a:rPr>
              <a:t>fields.</a:t>
            </a:r>
          </a:p>
          <a:p>
            <a:pPr lvl="0"/>
            <a:r>
              <a:rPr lang="en-CA" i="1" dirty="0" smtClean="0">
                <a:solidFill>
                  <a:srgbClr val="3333FF"/>
                </a:solidFill>
              </a:rPr>
              <a:t>Year 2:</a:t>
            </a:r>
          </a:p>
          <a:p>
            <a:pPr marL="514350" lvl="0" indent="-514350" algn="l">
              <a:buAutoNum type="arabicPeriod"/>
            </a:pPr>
            <a:r>
              <a:rPr lang="en-CA" dirty="0">
                <a:solidFill>
                  <a:srgbClr val="3333FF"/>
                </a:solidFill>
              </a:rPr>
              <a:t>C</a:t>
            </a:r>
            <a:r>
              <a:rPr lang="en-CA" dirty="0" smtClean="0">
                <a:solidFill>
                  <a:srgbClr val="3333FF"/>
                </a:solidFill>
              </a:rPr>
              <a:t>ontinue development of prediction system and start </a:t>
            </a:r>
            <a:r>
              <a:rPr lang="en-CA" dirty="0" smtClean="0">
                <a:solidFill>
                  <a:srgbClr val="FF0000"/>
                </a:solidFill>
              </a:rPr>
              <a:t>real-time forecasts</a:t>
            </a:r>
            <a:r>
              <a:rPr lang="en-CA" dirty="0" smtClean="0">
                <a:solidFill>
                  <a:srgbClr val="3333FF"/>
                </a:solidFill>
              </a:rPr>
              <a:t>. Test forecast skill of system </a:t>
            </a:r>
            <a:r>
              <a:rPr lang="en-CA" dirty="0" smtClean="0">
                <a:solidFill>
                  <a:srgbClr val="FF0000"/>
                </a:solidFill>
              </a:rPr>
              <a:t>using physical oceanographic observations</a:t>
            </a:r>
            <a:r>
              <a:rPr lang="en-CA" dirty="0" smtClean="0">
                <a:solidFill>
                  <a:srgbClr val="3333FF"/>
                </a:solidFill>
              </a:rPr>
              <a:t> for Harbour.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Deploy </a:t>
            </a:r>
            <a:r>
              <a:rPr lang="en-CA" dirty="0">
                <a:solidFill>
                  <a:srgbClr val="FF0000"/>
                </a:solidFill>
              </a:rPr>
              <a:t>and test parallelized </a:t>
            </a:r>
            <a:r>
              <a:rPr lang="en-CA" dirty="0">
                <a:solidFill>
                  <a:srgbClr val="3333FF"/>
                </a:solidFill>
              </a:rPr>
              <a:t>version of </a:t>
            </a:r>
            <a:r>
              <a:rPr lang="en-CA" dirty="0">
                <a:solidFill>
                  <a:srgbClr val="FF0000"/>
                </a:solidFill>
              </a:rPr>
              <a:t>new</a:t>
            </a:r>
            <a:r>
              <a:rPr lang="en-CA" dirty="0">
                <a:solidFill>
                  <a:srgbClr val="3333FF"/>
                </a:solidFill>
              </a:rPr>
              <a:t> wave model system based on WW3 and </a:t>
            </a:r>
            <a:r>
              <a:rPr lang="en-CA" dirty="0">
                <a:solidFill>
                  <a:srgbClr val="FF0000"/>
                </a:solidFill>
              </a:rPr>
              <a:t>unstructured</a:t>
            </a:r>
            <a:r>
              <a:rPr lang="en-CA" dirty="0">
                <a:solidFill>
                  <a:srgbClr val="3333FF"/>
                </a:solidFill>
              </a:rPr>
              <a:t> </a:t>
            </a:r>
            <a:r>
              <a:rPr lang="en-CA" dirty="0" smtClean="0">
                <a:solidFill>
                  <a:srgbClr val="3333FF"/>
                </a:solidFill>
              </a:rPr>
              <a:t>SWAN.</a:t>
            </a:r>
          </a:p>
          <a:p>
            <a:pPr lvl="0"/>
            <a:r>
              <a:rPr lang="en-CA" i="1" dirty="0" smtClean="0">
                <a:solidFill>
                  <a:srgbClr val="3333FF"/>
                </a:solidFill>
              </a:rPr>
              <a:t>Year 3: 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3333FF"/>
                </a:solidFill>
              </a:rPr>
              <a:t>Together with Prediction Core,</a:t>
            </a:r>
            <a:r>
              <a:rPr lang="en-CA" dirty="0" smtClean="0">
                <a:solidFill>
                  <a:srgbClr val="FF0000"/>
                </a:solidFill>
              </a:rPr>
              <a:t> evaluate analyses and predictions </a:t>
            </a:r>
            <a:r>
              <a:rPr lang="en-CA" dirty="0" smtClean="0">
                <a:solidFill>
                  <a:srgbClr val="3333FF"/>
                </a:solidFill>
              </a:rPr>
              <a:t>from the initial analysis and modelling system.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Refine </a:t>
            </a:r>
            <a:r>
              <a:rPr lang="en-CA" dirty="0">
                <a:solidFill>
                  <a:srgbClr val="FF0000"/>
                </a:solidFill>
              </a:rPr>
              <a:t>unstructured</a:t>
            </a:r>
            <a:r>
              <a:rPr lang="en-CA" dirty="0">
                <a:solidFill>
                  <a:srgbClr val="3333FF"/>
                </a:solidFill>
              </a:rPr>
              <a:t> wave forecast </a:t>
            </a:r>
            <a:r>
              <a:rPr lang="en-CA" dirty="0" smtClean="0">
                <a:solidFill>
                  <a:srgbClr val="3333FF"/>
                </a:solidFill>
              </a:rPr>
              <a:t>system.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Start</a:t>
            </a:r>
            <a:r>
              <a:rPr lang="en-CA" dirty="0" smtClean="0">
                <a:solidFill>
                  <a:srgbClr val="3333FF"/>
                </a:solidFill>
              </a:rPr>
              <a:t> </a:t>
            </a:r>
            <a:r>
              <a:rPr lang="en-CA" dirty="0">
                <a:solidFill>
                  <a:srgbClr val="3333FF"/>
                </a:solidFill>
              </a:rPr>
              <a:t>development of </a:t>
            </a:r>
            <a:r>
              <a:rPr lang="en-CA" dirty="0">
                <a:solidFill>
                  <a:srgbClr val="FF0000"/>
                </a:solidFill>
              </a:rPr>
              <a:t>two-way coupling</a:t>
            </a:r>
            <a:r>
              <a:rPr lang="en-CA" dirty="0">
                <a:solidFill>
                  <a:srgbClr val="3333FF"/>
                </a:solidFill>
              </a:rPr>
              <a:t> of circulation and wave </a:t>
            </a:r>
            <a:r>
              <a:rPr lang="en-CA" dirty="0" smtClean="0">
                <a:solidFill>
                  <a:srgbClr val="3333FF"/>
                </a:solidFill>
              </a:rPr>
              <a:t>models.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Make </a:t>
            </a:r>
            <a:r>
              <a:rPr lang="en-CA" dirty="0">
                <a:solidFill>
                  <a:srgbClr val="FF0000"/>
                </a:solidFill>
              </a:rPr>
              <a:t>results available</a:t>
            </a:r>
            <a:r>
              <a:rPr lang="en-CA" dirty="0">
                <a:solidFill>
                  <a:srgbClr val="3333FF"/>
                </a:solidFill>
              </a:rPr>
              <a:t> to partners on a trial </a:t>
            </a:r>
            <a:r>
              <a:rPr lang="en-CA" dirty="0" smtClean="0">
                <a:solidFill>
                  <a:srgbClr val="3333FF"/>
                </a:solidFill>
              </a:rPr>
              <a:t>basis.</a:t>
            </a:r>
          </a:p>
          <a:p>
            <a:pPr lvl="0"/>
            <a:r>
              <a:rPr lang="en-CA" i="1" dirty="0" smtClean="0">
                <a:solidFill>
                  <a:srgbClr val="3333FF"/>
                </a:solidFill>
              </a:rPr>
              <a:t>Year 4: 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Continue </a:t>
            </a:r>
            <a:r>
              <a:rPr lang="en-CA" dirty="0">
                <a:solidFill>
                  <a:srgbClr val="FF0000"/>
                </a:solidFill>
              </a:rPr>
              <a:t>real-time evaluation </a:t>
            </a:r>
            <a:r>
              <a:rPr lang="en-CA" dirty="0">
                <a:solidFill>
                  <a:srgbClr val="3333FF"/>
                </a:solidFill>
              </a:rPr>
              <a:t>of forecasts from prediction system</a:t>
            </a:r>
            <a:r>
              <a:rPr lang="en-CA" dirty="0" smtClean="0">
                <a:solidFill>
                  <a:srgbClr val="3333FF"/>
                </a:solidFill>
              </a:rPr>
              <a:t>.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Optimize </a:t>
            </a:r>
            <a:r>
              <a:rPr lang="en-CA" dirty="0">
                <a:solidFill>
                  <a:srgbClr val="FF0000"/>
                </a:solidFill>
              </a:rPr>
              <a:t>unstructured</a:t>
            </a:r>
            <a:r>
              <a:rPr lang="en-CA" dirty="0">
                <a:solidFill>
                  <a:srgbClr val="3333FF"/>
                </a:solidFill>
              </a:rPr>
              <a:t> grid wave forecast </a:t>
            </a:r>
            <a:r>
              <a:rPr lang="en-CA" dirty="0" smtClean="0">
                <a:solidFill>
                  <a:srgbClr val="3333FF"/>
                </a:solidFill>
              </a:rPr>
              <a:t>system.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3333FF"/>
                </a:solidFill>
              </a:rPr>
              <a:t>Continue </a:t>
            </a:r>
            <a:r>
              <a:rPr lang="en-CA" dirty="0">
                <a:solidFill>
                  <a:srgbClr val="3333FF"/>
                </a:solidFill>
              </a:rPr>
              <a:t>development of</a:t>
            </a:r>
            <a:r>
              <a:rPr lang="en-CA" dirty="0">
                <a:solidFill>
                  <a:srgbClr val="FF0000"/>
                </a:solidFill>
              </a:rPr>
              <a:t> two-way coupling </a:t>
            </a:r>
            <a:r>
              <a:rPr lang="en-CA" dirty="0">
                <a:solidFill>
                  <a:srgbClr val="3333FF"/>
                </a:solidFill>
              </a:rPr>
              <a:t>of circulation and wave </a:t>
            </a:r>
            <a:r>
              <a:rPr lang="en-CA" dirty="0" smtClean="0">
                <a:solidFill>
                  <a:srgbClr val="3333FF"/>
                </a:solidFill>
              </a:rPr>
              <a:t>models.</a:t>
            </a:r>
          </a:p>
          <a:p>
            <a:pPr marL="514350" lvl="0" indent="-514350" algn="l">
              <a:buAutoNum type="arabicPeriod"/>
            </a:pPr>
            <a:endParaRPr lang="en-CA" dirty="0" smtClean="0">
              <a:solidFill>
                <a:srgbClr val="3333FF"/>
              </a:solidFill>
            </a:endParaRPr>
          </a:p>
          <a:p>
            <a:r>
              <a:rPr lang="en-CA" i="1" dirty="0" smtClean="0">
                <a:solidFill>
                  <a:srgbClr val="3333FF"/>
                </a:solidFill>
              </a:rPr>
              <a:t>Year 5: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Finalize</a:t>
            </a:r>
            <a:r>
              <a:rPr lang="en-CA" dirty="0" smtClean="0">
                <a:solidFill>
                  <a:srgbClr val="3333FF"/>
                </a:solidFill>
              </a:rPr>
              <a:t> </a:t>
            </a:r>
            <a:r>
              <a:rPr lang="en-CA" dirty="0">
                <a:solidFill>
                  <a:srgbClr val="3333FF"/>
                </a:solidFill>
              </a:rPr>
              <a:t>tests and verification of </a:t>
            </a:r>
            <a:r>
              <a:rPr lang="en-CA" dirty="0">
                <a:solidFill>
                  <a:srgbClr val="FF0000"/>
                </a:solidFill>
              </a:rPr>
              <a:t>new wave/run-up </a:t>
            </a:r>
            <a:r>
              <a:rPr lang="en-CA" dirty="0" smtClean="0">
                <a:solidFill>
                  <a:srgbClr val="3333FF"/>
                </a:solidFill>
              </a:rPr>
              <a:t>model.</a:t>
            </a:r>
          </a:p>
          <a:p>
            <a:pPr marL="514350" lvl="0" indent="-514350" algn="l"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Transfer </a:t>
            </a:r>
            <a:r>
              <a:rPr lang="en-CA" dirty="0">
                <a:solidFill>
                  <a:srgbClr val="FF0000"/>
                </a:solidFill>
              </a:rPr>
              <a:t>system </a:t>
            </a:r>
            <a:r>
              <a:rPr lang="en-CA" dirty="0">
                <a:solidFill>
                  <a:srgbClr val="3333FF"/>
                </a:solidFill>
              </a:rPr>
              <a:t>to private sector for commercial </a:t>
            </a:r>
            <a:r>
              <a:rPr lang="en-CA" dirty="0" smtClean="0">
                <a:solidFill>
                  <a:srgbClr val="3333FF"/>
                </a:solidFill>
              </a:rPr>
              <a:t>operation.</a:t>
            </a:r>
          </a:p>
          <a:p>
            <a:pPr marL="514350" lvl="0" indent="-514350" algn="l">
              <a:buAutoNum type="arabicPeriod"/>
            </a:pPr>
            <a:endParaRPr lang="en-CA" dirty="0">
              <a:solidFill>
                <a:srgbClr val="3333FF"/>
              </a:solidFill>
            </a:endParaRPr>
          </a:p>
          <a:p>
            <a:endParaRPr lang="en-CA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274638"/>
            <a:ext cx="9036496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Scituate Harbour bathymetry + grid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8" y="1453704"/>
            <a:ext cx="4177543" cy="4567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31" y="1434430"/>
            <a:ext cx="4200525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8893" y="6237312"/>
            <a:ext cx="163692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Shallow water !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6528" y="6228020"/>
            <a:ext cx="30318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Unstructured FVCOM - SWAVE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2592288" cy="63408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inundation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27384"/>
            <a:ext cx="6192688" cy="69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060848"/>
            <a:ext cx="233871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No wave model…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839543"/>
            <a:ext cx="25871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With wave model…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111" y="3284984"/>
            <a:ext cx="280281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Total inundation…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2483768" cy="272231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vertically averaged </a:t>
            </a:r>
            <a:r>
              <a:rPr lang="en-US" dirty="0" smtClean="0"/>
              <a:t>currents + inundation</a:t>
            </a:r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36" y="0"/>
            <a:ext cx="6140068" cy="6899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852936"/>
            <a:ext cx="233871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No wave model…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207695"/>
            <a:ext cx="258718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With wave model…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03" y="4499828"/>
            <a:ext cx="266970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Snapshot at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04:00 </a:t>
            </a:r>
            <a:r>
              <a:rPr lang="en-US" dirty="0">
                <a:solidFill>
                  <a:srgbClr val="3333FF"/>
                </a:solidFill>
              </a:rPr>
              <a:t>GMT, April 18, 2007 </a:t>
            </a:r>
            <a:endParaRPr lang="en-CA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244827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Transports and winds</a:t>
            </a:r>
            <a:endParaRPr lang="en-CA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112568" cy="15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8309" y="947577"/>
            <a:ext cx="1548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At buoy 44013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7"/>
            <a:ext cx="5328592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0" y="4965170"/>
            <a:ext cx="3838500" cy="61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3333FF"/>
                </a:solidFill>
                <a:sym typeface="Wingdings" pitchFamily="2" charset="2"/>
              </a:rPr>
              <a:t> t</a:t>
            </a:r>
            <a:r>
              <a:rPr lang="en-CA" dirty="0" smtClean="0">
                <a:solidFill>
                  <a:srgbClr val="3333FF"/>
                </a:solidFill>
              </a:rPr>
              <a:t>idal-dominated        </a:t>
            </a:r>
            <a:r>
              <a:rPr lang="en-CA" dirty="0" smtClean="0">
                <a:solidFill>
                  <a:schemeClr val="bg1"/>
                </a:solidFill>
              </a:rPr>
              <a:t>c</a:t>
            </a:r>
            <a:r>
              <a:rPr lang="en-CA" dirty="0" smtClean="0">
                <a:solidFill>
                  <a:srgbClr val="3333FF"/>
                </a:solidFill>
              </a:rPr>
              <a:t>  +wave influence…</a:t>
            </a:r>
            <a:endParaRPr lang="en-CA" dirty="0">
              <a:solidFill>
                <a:srgbClr val="3333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4" b="22760"/>
          <a:stretch/>
        </p:blipFill>
        <p:spPr bwMode="auto">
          <a:xfrm>
            <a:off x="94668" y="2245792"/>
            <a:ext cx="2569019" cy="3527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1512168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waves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44624"/>
            <a:ext cx="5654394" cy="6696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852936"/>
            <a:ext cx="24449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No </a:t>
            </a:r>
            <a:r>
              <a:rPr lang="en-CA" sz="2400" u="sng" dirty="0" smtClean="0">
                <a:solidFill>
                  <a:srgbClr val="FF0000"/>
                </a:solidFill>
              </a:rPr>
              <a:t>ocean</a:t>
            </a:r>
            <a:r>
              <a:rPr lang="en-CA" sz="2400" dirty="0" smtClean="0">
                <a:solidFill>
                  <a:srgbClr val="FF0000"/>
                </a:solidFill>
              </a:rPr>
              <a:t> model…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207695"/>
            <a:ext cx="26933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With </a:t>
            </a:r>
            <a:r>
              <a:rPr lang="en-CA" sz="2400" u="sng" dirty="0" smtClean="0">
                <a:solidFill>
                  <a:srgbClr val="FF0000"/>
                </a:solidFill>
              </a:rPr>
              <a:t>ocean</a:t>
            </a:r>
            <a:r>
              <a:rPr lang="en-CA" sz="2400" dirty="0" smtClean="0">
                <a:solidFill>
                  <a:srgbClr val="FF0000"/>
                </a:solidFill>
              </a:rPr>
              <a:t> model…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103" y="1700808"/>
            <a:ext cx="266970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Snapshot at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04:00 </a:t>
            </a:r>
            <a:r>
              <a:rPr lang="en-US" dirty="0">
                <a:solidFill>
                  <a:srgbClr val="3333FF"/>
                </a:solidFill>
              </a:rPr>
              <a:t>GMT, April 18, 2007 </a:t>
            </a:r>
            <a:endParaRPr lang="en-CA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88640"/>
            <a:ext cx="15628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wave direction</a:t>
            </a:r>
          </a:p>
          <a:p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35896" y="692696"/>
            <a:ext cx="31180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4103" y="3933056"/>
            <a:ext cx="245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ym typeface="Wingdings" pitchFamily="2" charset="2"/>
              </a:rPr>
              <a:t> e</a:t>
            </a:r>
            <a:r>
              <a:rPr lang="en-CA" dirty="0" smtClean="0"/>
              <a:t>ffects of </a:t>
            </a:r>
            <a:r>
              <a:rPr lang="en-CA" u="sng" dirty="0" smtClean="0">
                <a:solidFill>
                  <a:srgbClr val="3333FF"/>
                </a:solidFill>
              </a:rPr>
              <a:t>elevation</a:t>
            </a:r>
            <a:r>
              <a:rPr lang="en-CA" dirty="0" smtClean="0"/>
              <a:t> + 	</a:t>
            </a:r>
            <a:r>
              <a:rPr lang="en-CA" u="sng" dirty="0" smtClean="0">
                <a:solidFill>
                  <a:srgbClr val="3333FF"/>
                </a:solidFill>
              </a:rPr>
              <a:t>currents ?</a:t>
            </a:r>
            <a:endParaRPr lang="en-CA" u="sng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195456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waves</a:t>
            </a:r>
            <a:r>
              <a:rPr lang="en-CA" dirty="0" smtClean="0"/>
              <a:t>…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67" y="116632"/>
            <a:ext cx="6931837" cy="638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180882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Wave model only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595" y="188640"/>
            <a:ext cx="231634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Wave-current coupling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4"/>
          <a:stretch/>
        </p:blipFill>
        <p:spPr bwMode="auto">
          <a:xfrm>
            <a:off x="94668" y="1669728"/>
            <a:ext cx="2569019" cy="4567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1412776"/>
            <a:ext cx="362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A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879440"/>
            <a:ext cx="35137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7548" y="4391608"/>
            <a:ext cx="34817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7020" y="5877272"/>
            <a:ext cx="37382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5939988"/>
            <a:ext cx="37444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ym typeface="Wingdings" pitchFamily="2" charset="2"/>
              </a:rPr>
              <a:t> e</a:t>
            </a:r>
            <a:r>
              <a:rPr lang="en-CA" dirty="0" smtClean="0"/>
              <a:t>ffects of </a:t>
            </a:r>
            <a:r>
              <a:rPr lang="en-CA" u="sng" dirty="0" smtClean="0">
                <a:solidFill>
                  <a:srgbClr val="3333FF"/>
                </a:solidFill>
              </a:rPr>
              <a:t>elevation</a:t>
            </a:r>
            <a:r>
              <a:rPr lang="en-CA" dirty="0" smtClean="0"/>
              <a:t> + </a:t>
            </a:r>
            <a:r>
              <a:rPr lang="en-CA" u="sng" dirty="0" smtClean="0">
                <a:solidFill>
                  <a:srgbClr val="3333FF"/>
                </a:solidFill>
              </a:rPr>
              <a:t>currents ?</a:t>
            </a:r>
            <a:endParaRPr lang="en-CA" u="sng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558801"/>
          </a:xfrm>
        </p:spPr>
        <p:txBody>
          <a:bodyPr/>
          <a:lstStyle/>
          <a:p>
            <a:r>
              <a:rPr lang="en-US" altLang="zh-CN" sz="2800" b="1" dirty="0" smtClean="0">
                <a:ea typeface="宋体" pitchFamily="2" charset="-122"/>
              </a:rPr>
              <a:t>Summary 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820150" cy="4032250"/>
          </a:xfrm>
          <a:noFill/>
        </p:spPr>
        <p:txBody>
          <a:bodyPr lIns="0" r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In 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simulating </a:t>
            </a: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waves in 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Juan, we used 4 nested grids and 2 wave models (WW3-WW3-SWAN-SWAN) </a:t>
            </a: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for </a:t>
            </a:r>
            <a:r>
              <a:rPr lang="en-US" altLang="zh-CN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Harbour</a:t>
            </a:r>
            <a:endParaRPr lang="en-US" altLang="zh-CN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Big 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waves can propagate from </a:t>
            </a:r>
            <a:r>
              <a:rPr lang="en-US" altLang="zh-CN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Harbour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entrance to parts of Halifax and Dartmouth waterfronts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Need mosaic grid approach – 2-way nesting fine- and coarse </a:t>
            </a: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grids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Importance of comparisons with observations</a:t>
            </a:r>
            <a:endParaRPr lang="en-US" altLang="zh-CN" sz="2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Wave </a:t>
            </a: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and ocean </a:t>
            </a:r>
            <a:r>
              <a:rPr lang="en-US" altLang="zh-CN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models – examples/tests: </a:t>
            </a:r>
            <a:endParaRPr lang="en-US" altLang="zh-CN" sz="2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Hurricane Juan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Patriot’s Day 2007 storm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Other storms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Komen et al (1994) suggest ~ 10 % effect for big waves crossing the Gulf Stream</a:t>
            </a:r>
            <a:endParaRPr lang="en-US" altLang="zh-CN" sz="2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47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FF0000"/>
                </a:solidFill>
              </a:rPr>
              <a:t>1. Previous </a:t>
            </a:r>
            <a:r>
              <a:rPr lang="en-CA" sz="3600" dirty="0" smtClean="0">
                <a:solidFill>
                  <a:srgbClr val="FF0000"/>
                </a:solidFill>
              </a:rPr>
              <a:t>Halifax Harbour Wave Model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1541736"/>
            <a:ext cx="871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Arial" charset="0"/>
              </a:rPr>
              <a:t>Motivation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263512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dirty="0" smtClean="0">
                <a:solidFill>
                  <a:schemeClr val="tx2"/>
                </a:solidFill>
                <a:latin typeface="Arial" charset="0"/>
              </a:rPr>
              <a:t>To </a:t>
            </a:r>
            <a:r>
              <a:rPr lang="en-US" altLang="zh-CN" dirty="0">
                <a:solidFill>
                  <a:schemeClr val="tx2"/>
                </a:solidFill>
                <a:latin typeface="Arial" charset="0"/>
              </a:rPr>
              <a:t>simulate wave contributions to </a:t>
            </a:r>
            <a:r>
              <a:rPr lang="en-US" altLang="zh-CN" dirty="0" smtClean="0">
                <a:solidFill>
                  <a:schemeClr val="tx2"/>
                </a:solidFill>
                <a:latin typeface="Arial" charset="0"/>
              </a:rPr>
              <a:t>flood </a:t>
            </a:r>
            <a:r>
              <a:rPr lang="en-US" altLang="zh-CN" dirty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en-US" altLang="zh-CN" dirty="0" smtClean="0">
                <a:solidFill>
                  <a:schemeClr val="tx2"/>
                </a:solidFill>
                <a:latin typeface="Arial" charset="0"/>
              </a:rPr>
              <a:t>Halifax </a:t>
            </a:r>
            <a:r>
              <a:rPr lang="en-US" altLang="zh-CN" dirty="0" err="1">
                <a:solidFill>
                  <a:schemeClr val="tx2"/>
                </a:solidFill>
                <a:latin typeface="Arial" charset="0"/>
              </a:rPr>
              <a:t>Harbour</a:t>
            </a:r>
            <a:r>
              <a:rPr lang="en-US" altLang="zh-CN" dirty="0">
                <a:solidFill>
                  <a:schemeClr val="tx2"/>
                </a:solidFill>
                <a:latin typeface="Arial" charset="0"/>
              </a:rPr>
              <a:t> during hurricane Juan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Arial" charset="0"/>
              </a:rPr>
              <a:t>2.  To simulate wave contributions to </a:t>
            </a:r>
            <a:r>
              <a:rPr lang="en-US" altLang="zh-CN" dirty="0" smtClean="0">
                <a:solidFill>
                  <a:schemeClr val="tx2"/>
                </a:solidFill>
                <a:latin typeface="Arial" charset="0"/>
              </a:rPr>
              <a:t>inundation,</a:t>
            </a:r>
            <a:r>
              <a:rPr lang="en-US" altLang="zh-CN" dirty="0" smtClean="0">
                <a:latin typeface="Arial" charset="0"/>
              </a:rPr>
              <a:t> </a:t>
            </a:r>
            <a:r>
              <a:rPr lang="en-US" altLang="zh-CN" dirty="0">
                <a:latin typeface="Arial" charset="0"/>
              </a:rPr>
              <a:t>for</a:t>
            </a:r>
            <a:r>
              <a:rPr lang="en-US" altLang="zh-CN" dirty="0">
                <a:solidFill>
                  <a:schemeClr val="tx2"/>
                </a:solidFill>
                <a:latin typeface="Arial" charset="0"/>
              </a:rPr>
              <a:t> the </a:t>
            </a:r>
            <a:r>
              <a:rPr lang="en-US" altLang="zh-CN" dirty="0" smtClean="0">
                <a:solidFill>
                  <a:schemeClr val="tx2"/>
                </a:solidFill>
                <a:latin typeface="Arial" charset="0"/>
              </a:rPr>
              <a:t>climate </a:t>
            </a:r>
            <a:r>
              <a:rPr lang="en-US" altLang="zh-CN" dirty="0">
                <a:solidFill>
                  <a:schemeClr val="tx2"/>
                </a:solidFill>
                <a:latin typeface="Arial" charset="0"/>
              </a:rPr>
              <a:t>change scenarios used for 100 - year planning horizon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301208"/>
            <a:ext cx="4725781" cy="369332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Xu, F., and Perrie, W., 2012: Atmosphere-Ocean.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52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57626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Extreme </a:t>
            </a:r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Waves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in Halifax </a:t>
            </a:r>
            <a:r>
              <a:rPr lang="en-US" altLang="zh-CN" sz="2800" dirty="0" err="1">
                <a:solidFill>
                  <a:srgbClr val="FF0000"/>
                </a:solidFill>
                <a:ea typeface="宋体" pitchFamily="2" charset="-122"/>
              </a:rPr>
              <a:t>Harbour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 during Hurricane Juan (2003)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" y="1052737"/>
            <a:ext cx="8507288" cy="3240360"/>
          </a:xfrm>
        </p:spPr>
        <p:txBody>
          <a:bodyPr/>
          <a:lstStyle/>
          <a:p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Hurricane Juan was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Nova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Scotia’s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100-yr damaging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storms </a:t>
            </a:r>
          </a:p>
          <a:p>
            <a:r>
              <a:rPr lang="en-CA" altLang="zh-CN" sz="2000" dirty="0" smtClean="0">
                <a:solidFill>
                  <a:schemeClr val="tx2"/>
                </a:solidFill>
                <a:ea typeface="宋体" pitchFamily="2" charset="-122"/>
              </a:rPr>
              <a:t>Harbour area is on right side of Juan’s track at the radius of maximum wind </a:t>
            </a:r>
          </a:p>
          <a:p>
            <a:r>
              <a:rPr lang="en-CA" altLang="zh-CN" sz="2000" dirty="0" smtClean="0">
                <a:solidFill>
                  <a:schemeClr val="tx2"/>
                </a:solidFill>
                <a:ea typeface="宋体" pitchFamily="2" charset="-122"/>
              </a:rPr>
              <a:t>Recorded waves at 44258: </a:t>
            </a:r>
            <a:r>
              <a:rPr lang="en-CA" altLang="zh-CN" sz="2000" dirty="0" err="1" smtClean="0">
                <a:solidFill>
                  <a:schemeClr val="tx2"/>
                </a:solidFill>
                <a:ea typeface="宋体" pitchFamily="2" charset="-122"/>
              </a:rPr>
              <a:t>Hs</a:t>
            </a:r>
            <a:r>
              <a:rPr lang="en-CA" altLang="zh-CN" sz="2000" dirty="0" smtClean="0">
                <a:solidFill>
                  <a:schemeClr val="tx2"/>
                </a:solidFill>
                <a:ea typeface="宋体" pitchFamily="2" charset="-122"/>
              </a:rPr>
              <a:t> - 9.0m (perhaps 11m) , Max. waves - 19.9m</a:t>
            </a:r>
            <a:endParaRPr lang="en-US" altLang="zh-CN" sz="2000" dirty="0" smtClean="0">
              <a:solidFill>
                <a:schemeClr val="tx2"/>
              </a:solidFill>
              <a:ea typeface="宋体" pitchFamily="2" charset="-122"/>
            </a:endParaRPr>
          </a:p>
          <a:p>
            <a:r>
              <a:rPr lang="en-CA" altLang="zh-CN" sz="2000" dirty="0" smtClean="0">
                <a:solidFill>
                  <a:schemeClr val="tx2"/>
                </a:solidFill>
                <a:ea typeface="宋体" pitchFamily="2" charset="-122"/>
              </a:rPr>
              <a:t>Recorded winds at 44258: max - 27.5m/s</a:t>
            </a:r>
          </a:p>
          <a:p>
            <a:r>
              <a:rPr lang="en-CA" altLang="zh-CN" sz="2000" dirty="0" smtClean="0">
                <a:solidFill>
                  <a:schemeClr val="tx2"/>
                </a:solidFill>
                <a:ea typeface="宋体" pitchFamily="2" charset="-122"/>
              </a:rPr>
              <a:t>Observed sea elevation at 44258: 1.9m MSL, 2.91m CD </a:t>
            </a:r>
          </a:p>
          <a:p>
            <a:r>
              <a:rPr lang="en-CA" altLang="zh-CN" sz="2000" dirty="0" smtClean="0">
                <a:solidFill>
                  <a:schemeClr val="tx2"/>
                </a:solidFill>
                <a:ea typeface="宋体" pitchFamily="2" charset="-122"/>
              </a:rPr>
              <a:t>Recorded high water marks above max. recorded water level: </a:t>
            </a:r>
          </a:p>
          <a:p>
            <a:pPr lvl="1"/>
            <a:r>
              <a:rPr lang="en-CA" altLang="zh-CN" sz="1800" dirty="0" smtClean="0">
                <a:solidFill>
                  <a:schemeClr val="tx2"/>
                </a:solidFill>
                <a:ea typeface="宋体" pitchFamily="2" charset="-122"/>
              </a:rPr>
              <a:t>1.64m at Point Pleasant Park</a:t>
            </a:r>
          </a:p>
          <a:p>
            <a:pPr lvl="1"/>
            <a:r>
              <a:rPr lang="en-CA" altLang="zh-CN" sz="1800" dirty="0" smtClean="0">
                <a:solidFill>
                  <a:schemeClr val="tx2"/>
                </a:solidFill>
                <a:ea typeface="宋体" pitchFamily="2" charset="-122"/>
              </a:rPr>
              <a:t>1.1m at Bishops Landing</a:t>
            </a:r>
            <a:endParaRPr lang="en-CA" dirty="0"/>
          </a:p>
        </p:txBody>
      </p:sp>
      <p:pic>
        <p:nvPicPr>
          <p:cNvPr id="4" name="Picture 20" descr="NovaSco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3" r="60666" b="11737"/>
          <a:stretch>
            <a:fillRect/>
          </a:stretch>
        </p:blipFill>
        <p:spPr bwMode="auto">
          <a:xfrm>
            <a:off x="1331913" y="4509120"/>
            <a:ext cx="3240087" cy="20812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951956" y="5085184"/>
            <a:ext cx="0" cy="15051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9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2C08-665A-49F3-856B-30291826202C}" type="slidenum">
              <a:rPr lang="en-US"/>
              <a:pPr/>
              <a:t>5</a:t>
            </a:fld>
            <a:endParaRPr lang="en-US"/>
          </a:p>
        </p:txBody>
      </p:sp>
      <p:sp>
        <p:nvSpPr>
          <p:cNvPr id="62467" name="Rectangle 1027"/>
          <p:cNvSpPr>
            <a:spLocks noChangeArrowheads="1"/>
          </p:cNvSpPr>
          <p:nvPr/>
        </p:nvSpPr>
        <p:spPr bwMode="auto">
          <a:xfrm>
            <a:off x="1671638" y="125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6246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9275"/>
            <a:ext cx="41148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3037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Rectangle 1031"/>
          <p:cNvSpPr>
            <a:spLocks noChangeArrowheads="1"/>
          </p:cNvSpPr>
          <p:nvPr/>
        </p:nvSpPr>
        <p:spPr bwMode="auto">
          <a:xfrm>
            <a:off x="1938338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62473" name="Rectangle 1033"/>
          <p:cNvSpPr>
            <a:spLocks noChangeArrowheads="1"/>
          </p:cNvSpPr>
          <p:nvPr/>
        </p:nvSpPr>
        <p:spPr bwMode="auto">
          <a:xfrm>
            <a:off x="1938338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62478" name="AutoShape 1038"/>
          <p:cNvSpPr>
            <a:spLocks noChangeArrowheads="1"/>
          </p:cNvSpPr>
          <p:nvPr/>
        </p:nvSpPr>
        <p:spPr bwMode="auto">
          <a:xfrm>
            <a:off x="4284663" y="1844675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62482" name="Text Box 104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3333FF"/>
                </a:solidFill>
              </a:rPr>
              <a:t>GRIDS</a:t>
            </a:r>
            <a:r>
              <a:rPr kumimoji="1" lang="en-US" altLang="zh-CN" sz="2800" b="1" dirty="0">
                <a:solidFill>
                  <a:srgbClr val="3333FF"/>
                </a:solidFill>
              </a:rPr>
              <a:t>: multi-nested computation domains</a:t>
            </a:r>
          </a:p>
        </p:txBody>
      </p:sp>
      <p:pic>
        <p:nvPicPr>
          <p:cNvPr id="62489" name="Picture 10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3390900" cy="3059112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95" name="Picture 10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6488"/>
            <a:ext cx="4160838" cy="3238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2496" name="AutoShape 1056"/>
          <p:cNvSpPr>
            <a:spLocks noChangeArrowheads="1"/>
          </p:cNvSpPr>
          <p:nvPr/>
        </p:nvSpPr>
        <p:spPr bwMode="auto">
          <a:xfrm>
            <a:off x="6516688" y="3068638"/>
            <a:ext cx="431800" cy="792162"/>
          </a:xfrm>
          <a:prstGeom prst="downArrow">
            <a:avLst>
              <a:gd name="adj1" fmla="val 50000"/>
              <a:gd name="adj2" fmla="val 45864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62497" name="AutoShape 1057"/>
          <p:cNvSpPr>
            <a:spLocks noChangeArrowheads="1"/>
          </p:cNvSpPr>
          <p:nvPr/>
        </p:nvSpPr>
        <p:spPr bwMode="auto">
          <a:xfrm>
            <a:off x="3779838" y="4941888"/>
            <a:ext cx="935037" cy="503237"/>
          </a:xfrm>
          <a:prstGeom prst="leftArrow">
            <a:avLst>
              <a:gd name="adj1" fmla="val 50000"/>
              <a:gd name="adj2" fmla="val 46451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graphicFrame>
        <p:nvGraphicFramePr>
          <p:cNvPr id="62499" name="Object 10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0449"/>
              </p:ext>
            </p:extLst>
          </p:nvPr>
        </p:nvGraphicFramePr>
        <p:xfrm>
          <a:off x="309563" y="654050"/>
          <a:ext cx="31257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7" imgW="1320480" imgH="203040" progId="Equation.3">
                  <p:embed/>
                </p:oleObj>
              </mc:Choice>
              <mc:Fallback>
                <p:oleObj name="Equation" r:id="rId7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654050"/>
                        <a:ext cx="3125787" cy="471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0" name="Object 10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197473"/>
              </p:ext>
            </p:extLst>
          </p:nvPr>
        </p:nvGraphicFramePr>
        <p:xfrm>
          <a:off x="4932363" y="657225"/>
          <a:ext cx="27352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9" imgW="1168200" imgH="203040" progId="Equation.3">
                  <p:embed/>
                </p:oleObj>
              </mc:Choice>
              <mc:Fallback>
                <p:oleObj name="Equation" r:id="rId9" imgW="1168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657225"/>
                        <a:ext cx="2735262" cy="468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1" name="Object 10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102034"/>
              </p:ext>
            </p:extLst>
          </p:nvPr>
        </p:nvGraphicFramePr>
        <p:xfrm>
          <a:off x="5435600" y="3857625"/>
          <a:ext cx="27368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1" imgW="1257120" imgH="203040" progId="Equation.3">
                  <p:embed/>
                </p:oleObj>
              </mc:Choice>
              <mc:Fallback>
                <p:oleObj name="Equation" r:id="rId11" imgW="125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857625"/>
                        <a:ext cx="2736850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3333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2" name="Object 10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95588"/>
              </p:ext>
            </p:extLst>
          </p:nvPr>
        </p:nvGraphicFramePr>
        <p:xfrm>
          <a:off x="1749425" y="3797226"/>
          <a:ext cx="26924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3" imgW="1295280" imgH="203040" progId="Equation.3">
                  <p:embed/>
                </p:oleObj>
              </mc:Choice>
              <mc:Fallback>
                <p:oleObj name="Equation" r:id="rId13" imgW="1295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3797226"/>
                        <a:ext cx="2692400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3333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1979548"/>
            <a:ext cx="1187624" cy="523220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Large !</a:t>
            </a:r>
            <a:endParaRPr lang="en-CA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35696" y="2915652"/>
                <a:ext cx="144623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33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𝑚𝑖𝑛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15652"/>
                <a:ext cx="144623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93624" y="2843644"/>
                <a:ext cx="13067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33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𝑚𝑖𝑛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24" y="2843644"/>
                <a:ext cx="130676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86010" y="6228020"/>
                <a:ext cx="144623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33F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𝑚𝑖𝑛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10" y="6228020"/>
                <a:ext cx="144623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97578" y="6309320"/>
                <a:ext cx="144623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33F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</m:t>
                      </m:r>
                      <m:r>
                        <a:rPr lang="en-CA" altLang="zh-CN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𝑚𝑖𝑛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78" y="6309320"/>
                <a:ext cx="144623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Display 5"/>
          <p:cNvSpPr/>
          <p:nvPr/>
        </p:nvSpPr>
        <p:spPr>
          <a:xfrm>
            <a:off x="3297560" y="5517232"/>
            <a:ext cx="914400" cy="612648"/>
          </a:xfrm>
          <a:prstGeom prst="flowChartDispla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Display 6"/>
          <p:cNvSpPr/>
          <p:nvPr/>
        </p:nvSpPr>
        <p:spPr>
          <a:xfrm>
            <a:off x="2627784" y="5157192"/>
            <a:ext cx="457200" cy="432094"/>
          </a:xfrm>
          <a:prstGeom prst="flowChartDispla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1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Winds and Waves for hurricane Juan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79296" cy="36290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CN" dirty="0" smtClean="0">
                    <a:solidFill>
                      <a:srgbClr val="FF0000"/>
                    </a:solidFill>
                    <a:ea typeface="宋体" pitchFamily="2" charset="-122"/>
                  </a:rPr>
                  <a:t>For 3 outer domains: 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宋体" pitchFamily="2" charset="-122"/>
                  </a:rPr>
                  <a:t>6-hourly COAMPS winds 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CN" dirty="0" smtClean="0">
                    <a:solidFill>
                      <a:schemeClr val="tx2"/>
                    </a:solidFill>
                    <a:ea typeface="宋体" pitchFamily="2" charset="-122"/>
                  </a:rPr>
                  <a:t>		- corrected by observed winds 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CN" dirty="0" smtClean="0">
                    <a:solidFill>
                      <a:schemeClr val="tx2"/>
                    </a:solidFill>
                    <a:ea typeface="宋体" pitchFamily="2" charset="-122"/>
                  </a:rPr>
                  <a:t>		- cyclone </a:t>
                </a:r>
                <a:r>
                  <a:rPr lang="en-US" altLang="zh-CN" dirty="0" smtClean="0">
                    <a:solidFill>
                      <a:srgbClr val="FF0000"/>
                    </a:solidFill>
                    <a:ea typeface="宋体" pitchFamily="2" charset="-122"/>
                  </a:rPr>
                  <a:t>‘correction’ methodology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宋体" pitchFamily="2" charset="-122"/>
                  </a:rPr>
                  <a:t> (Xu, Perrie,  Toulany, 2007) 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altLang="zh-CN" dirty="0" smtClean="0">
                  <a:solidFill>
                    <a:schemeClr val="tx2"/>
                  </a:solidFill>
                  <a:ea typeface="宋体" pitchFamily="2" charset="-122"/>
                </a:endParaRP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CN" dirty="0" smtClean="0">
                    <a:solidFill>
                      <a:srgbClr val="FF0000"/>
                    </a:solidFill>
                    <a:ea typeface="宋体" pitchFamily="2" charset="-122"/>
                  </a:rPr>
                  <a:t>For Halifax </a:t>
                </a:r>
                <a:r>
                  <a:rPr lang="en-US" altLang="zh-CN" dirty="0" err="1" smtClean="0">
                    <a:solidFill>
                      <a:srgbClr val="FF0000"/>
                    </a:solidFill>
                    <a:ea typeface="宋体" pitchFamily="2" charset="-122"/>
                  </a:rPr>
                  <a:t>Harbour</a:t>
                </a:r>
                <a:r>
                  <a:rPr lang="en-US" altLang="zh-CN" dirty="0" smtClean="0">
                    <a:solidFill>
                      <a:srgbClr val="FF0000"/>
                    </a:solidFill>
                    <a:ea typeface="宋体" pitchFamily="2" charset="-122"/>
                  </a:rPr>
                  <a:t> domain: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宋体" pitchFamily="2" charset="-122"/>
                  </a:rPr>
                  <a:t> observed hourly winds at 44258 used as 	input to wave models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altLang="zh-CN" dirty="0">
                  <a:solidFill>
                    <a:schemeClr val="tx2"/>
                  </a:solidFill>
                  <a:ea typeface="宋体" pitchFamily="2" charset="-122"/>
                </a:endParaRPr>
              </a:p>
              <a:p>
                <a:pPr marL="0" indent="0" algn="just">
                  <a:buNone/>
                </a:pPr>
                <a:r>
                  <a:rPr lang="en-US" altLang="zh-CN" dirty="0">
                    <a:solidFill>
                      <a:schemeClr val="tx2"/>
                    </a:solidFill>
                  </a:rPr>
                  <a:t>In all the </a:t>
                </a:r>
                <a:r>
                  <a:rPr lang="en-US" altLang="zh-CN" dirty="0" smtClean="0">
                    <a:solidFill>
                      <a:schemeClr val="tx2"/>
                    </a:solidFill>
                  </a:rPr>
                  <a:t>4 wave domains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30 wave frequency bins 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[0.03, 0.60]</a:t>
                </a:r>
                <a:r>
                  <a:rPr lang="en-US" altLang="zh-CN" i="1" dirty="0">
                    <a:solidFill>
                      <a:schemeClr val="tx2"/>
                    </a:solidFill>
                  </a:rPr>
                  <a:t>Hz, and </a:t>
                </a:r>
                <a:r>
                  <a:rPr lang="en-US" altLang="zh-CN" i="1" dirty="0">
                    <a:solidFill>
                      <a:srgbClr val="FF0000"/>
                    </a:solidFill>
                  </a:rPr>
                  <a:t>60 </a:t>
                </a:r>
                <a:r>
                  <a:rPr lang="en-US" altLang="zh-CN" i="1" dirty="0" smtClean="0">
                    <a:solidFill>
                      <a:srgbClr val="FF0000"/>
                    </a:solidFill>
                  </a:rPr>
                  <a:t>	angular </a:t>
                </a:r>
                <a:r>
                  <a:rPr lang="en-US" altLang="zh-CN" i="1" dirty="0">
                    <a:solidFill>
                      <a:srgbClr val="FF0000"/>
                    </a:solidFill>
                  </a:rPr>
                  <a:t>bins 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CA" altLang="zh-CN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CA" altLang="zh-CN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CA" altLang="zh-CN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e>
                      <m:sup>
                        <m:r>
                          <a:rPr lang="en-CA" altLang="zh-CN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]</a:t>
                </a:r>
              </a:p>
              <a:p>
                <a:pPr algn="just">
                  <a:buAutoNum type="arabicParenBoth" startAt="2"/>
                </a:pPr>
                <a:endParaRPr lang="en-US" altLang="zh-CN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altLang="zh-CN" dirty="0">
                    <a:solidFill>
                      <a:schemeClr val="tx2"/>
                    </a:solidFill>
                  </a:rPr>
                  <a:t>Spectral wave energy is </a:t>
                </a:r>
                <a:r>
                  <a:rPr lang="en-US" altLang="zh-CN" dirty="0" smtClean="0">
                    <a:solidFill>
                      <a:schemeClr val="tx2"/>
                    </a:solidFill>
                  </a:rPr>
                  <a:t>always </a:t>
                </a:r>
                <a14:m>
                  <m:oMath xmlns:m="http://schemas.openxmlformats.org/officeDocument/2006/math">
                    <m:r>
                      <a:rPr lang="en-CA" altLang="zh-CN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CA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 smtClean="0">
                    <a:solidFill>
                      <a:schemeClr val="tx2"/>
                    </a:solidFill>
                    <a:ea typeface="宋体" pitchFamily="2" charset="-122"/>
                  </a:rPr>
                  <a:t> 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zh-CN" dirty="0" smtClean="0">
                    <a:solidFill>
                      <a:schemeClr val="tx2"/>
                    </a:solidFill>
                    <a:ea typeface="宋体" pitchFamily="2" charset="-122"/>
                  </a:rPr>
                  <a:t> </a:t>
                </a:r>
              </a:p>
              <a:p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79296" cy="3629000"/>
              </a:xfrm>
              <a:blipFill rotWithShape="1">
                <a:blip r:embed="rId2"/>
                <a:stretch>
                  <a:fillRect l="-853" t="-4034" r="-9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8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7725"/>
            <a:ext cx="29940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836613"/>
            <a:ext cx="29940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836613"/>
            <a:ext cx="29940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9479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3573463"/>
            <a:ext cx="294798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9479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0" y="5953552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CA" altLang="zh-CN" sz="2400" dirty="0">
                <a:solidFill>
                  <a:srgbClr val="3333FF"/>
                </a:solidFill>
                <a:latin typeface="Times New Roman" pitchFamily="18" charset="0"/>
              </a:rPr>
              <a:t>Comparison of operational forecast winds (COAMPS) from US Navy [other BIO projects], to our blended winds, with observations</a:t>
            </a:r>
            <a:r>
              <a:rPr kumimoji="1" lang="en-CA" altLang="zh-CN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2470150" y="161925"/>
            <a:ext cx="2795445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CA" altLang="zh-CN" sz="2800" b="1" dirty="0" smtClean="0">
                <a:solidFill>
                  <a:srgbClr val="3333FF"/>
                </a:solidFill>
              </a:rPr>
              <a:t>Wind </a:t>
            </a:r>
            <a:r>
              <a:rPr kumimoji="1" lang="en-CA" altLang="zh-CN" sz="2800" b="1" dirty="0">
                <a:solidFill>
                  <a:srgbClr val="3333FF"/>
                </a:solidFill>
              </a:rPr>
              <a:t>calibrations</a:t>
            </a:r>
            <a:endParaRPr kumimoji="1" lang="en-US" altLang="zh-CN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31B1-9752-442C-B760-0F985027AC88}" type="slidenum">
              <a:rPr lang="en-US"/>
              <a:pPr/>
              <a:t>8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Hurricane Juan</a:t>
            </a:r>
            <a:endParaRPr lang="en-US"/>
          </a:p>
        </p:txBody>
      </p:sp>
      <p:pic>
        <p:nvPicPr>
          <p:cNvPr id="250902" name="Picture 22" descr="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0904" name="Picture 24" descr="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3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906" name="Text Box 26"/>
          <p:cNvSpPr txBox="1">
            <a:spLocks noChangeArrowheads="1"/>
          </p:cNvSpPr>
          <p:nvPr/>
        </p:nvSpPr>
        <p:spPr bwMode="auto">
          <a:xfrm>
            <a:off x="950913" y="6237288"/>
            <a:ext cx="282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/>
              <a:t>“EXACT-nonlinear waves”</a:t>
            </a:r>
            <a:endParaRPr lang="en-US" sz="1800"/>
          </a:p>
        </p:txBody>
      </p:sp>
      <p:sp>
        <p:nvSpPr>
          <p:cNvPr id="250907" name="Text Box 27"/>
          <p:cNvSpPr txBox="1">
            <a:spLocks noChangeArrowheads="1"/>
          </p:cNvSpPr>
          <p:nvPr/>
        </p:nvSpPr>
        <p:spPr bwMode="auto">
          <a:xfrm>
            <a:off x="4859338" y="6230938"/>
            <a:ext cx="3449919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 dirty="0">
                <a:solidFill>
                  <a:srgbClr val="FF0000"/>
                </a:solidFill>
              </a:rPr>
              <a:t>“Discrete interaction approximate”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782-8131-4338-B56E-EE18B337072E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Hurricane Juan</a:t>
            </a:r>
            <a:endParaRPr lang="en-US"/>
          </a:p>
        </p:txBody>
      </p:sp>
      <p:pic>
        <p:nvPicPr>
          <p:cNvPr id="264195" name="Picture 3" descr="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4197" name="Picture 5" descr="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3288" y="1600200"/>
            <a:ext cx="39068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950913" y="6237288"/>
            <a:ext cx="282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/>
              <a:t>“EXACT-nonlinear waves”</a:t>
            </a:r>
            <a:endParaRPr lang="en-US" sz="1800"/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4859338" y="6230938"/>
            <a:ext cx="3449919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800" dirty="0">
                <a:solidFill>
                  <a:srgbClr val="FF0000"/>
                </a:solidFill>
              </a:rPr>
              <a:t>“Discrete interaction approximate”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741</Words>
  <Application>Microsoft Office PowerPoint</Application>
  <PresentationFormat>On-screen Show (4:3)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Halifax Harbour Wave Models</vt:lpstr>
      <vt:lpstr>Schedule/Milestones</vt:lpstr>
      <vt:lpstr>1. Previous Halifax Harbour Wave Model</vt:lpstr>
      <vt:lpstr>Extreme Waves in Halifax Harbour during Hurricane Juan (2003)</vt:lpstr>
      <vt:lpstr>PowerPoint Presentation</vt:lpstr>
      <vt:lpstr>Winds and Waves for hurricane Juan</vt:lpstr>
      <vt:lpstr>PowerPoint Presentation</vt:lpstr>
      <vt:lpstr>Hurricane Juan</vt:lpstr>
      <vt:lpstr>Hurricane Juan</vt:lpstr>
      <vt:lpstr>Hurricane Juan</vt:lpstr>
      <vt:lpstr>Hurricane Juan</vt:lpstr>
      <vt:lpstr>Hurricane Juan</vt:lpstr>
      <vt:lpstr>PowerPoint Presentation</vt:lpstr>
      <vt:lpstr>Simulated Results at Juan’s peak intensity </vt:lpstr>
      <vt:lpstr>Boxing Day Storm 2010</vt:lpstr>
      <vt:lpstr>WW3-DIA version 3.14</vt:lpstr>
      <vt:lpstr>PowerPoint Presentation</vt:lpstr>
      <vt:lpstr>3. Wave-ocean coupling:  the NOAA/SURA Testbed project</vt:lpstr>
      <vt:lpstr>Patriots Day Storm 2007</vt:lpstr>
      <vt:lpstr>Scituate Harbour bathymetry + grid</vt:lpstr>
      <vt:lpstr>inundation</vt:lpstr>
      <vt:lpstr>vertically averaged currents + inundation</vt:lpstr>
      <vt:lpstr>PowerPoint Presentation</vt:lpstr>
      <vt:lpstr>waves</vt:lpstr>
      <vt:lpstr>waves…</vt:lpstr>
      <vt:lpstr>Summary </vt:lpstr>
    </vt:vector>
  </TitlesOfParts>
  <Company>dfo-mpo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Halifax Harbour Wave Models</dc:title>
  <dc:creator>Perrie, William</dc:creator>
  <cp:lastModifiedBy>Perrie, William</cp:lastModifiedBy>
  <cp:revision>24</cp:revision>
  <cp:lastPrinted>2013-01-22T18:43:15Z</cp:lastPrinted>
  <dcterms:created xsi:type="dcterms:W3CDTF">2013-01-22T15:48:50Z</dcterms:created>
  <dcterms:modified xsi:type="dcterms:W3CDTF">2013-01-24T01:49:03Z</dcterms:modified>
</cp:coreProperties>
</file>